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notesMaster" Target="notesMasters/notesMaster1.xml"/></Relationships>
</file>

<file path=ppt/notesMasters/_rels/notesMaster1.xml.rels><?xml version="1.0" encoding="UTF-8"?><Relationships xmlns="http://schemas.openxmlformats.org/package/2006/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a:xfrm>
            <a:off x="685800" y="4400550"/>
            <a:ext cx="5486400" cy="3600450"/>
          </a:xfrm>
        </p:spPr>
        <p:txBody>
          <a:bodyPr/>
          <a:lstStyle/>
          <a:p>
            <a:endParaRPr lang="en-US"/>
          </a:p>
        </p:txBody>
      </p:sp>
    </p:spTree>
  </p:cSld>
  <p:clrMap bg1="lt1" tx1="dk1" bg2="lt2" tx2="dk2" accent1="accent1" accent2="accent2" accent3="accent3" accent4="accent4" accent5="accent5" accent6="accent6" hlink="hlink" folHlink="folHlink"/>
  <p:txStyles>
    <p:titleStyle/>
    <p:bodyStyle/>
    <p:otherStyle/>
  </p:txStyles>
</p:notesMaster>
</file>

<file path=ppt/notesSlides/_rels/notesSlide1.xml.rels><?xml version="1.0" encoding="UTF-8"?><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2.xml.rels><?xml version="1.0" encoding="UTF-8"?><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3.xml.rels><?xml version="1.0" encoding="UTF-8"?><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4.xml.rels><?xml version="1.0" encoding="UTF-8"?><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5.xml.rels><?xml version="1.0" encoding="UTF-8"?><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6.xml.rels><?xml version="1.0" encoding="UTF-8"?><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7.xml.rels><?xml version="1.0" encoding="UTF-8"?><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Welcome to Cybersecurity and Data Privacy. Financial firms are the number-one target for cyberattacks globally. In this module, you'll learn to recognize the threats most likely to affect your work, detect phishing attempts before they succeed, and respond correctly when something looks wrong. Let's get started.</a:t>
            </a:r>
          </a:p>
          <a:p>
            <a:endParaRPr lang="en-US" dirty="0"/>
          </a:p>
          <a:p>
            <a:r>
              <a:rPr lang="en-US" dirty="0"/>
              <a:t>---</a:t>
            </a:r>
          </a:p>
          <a:p>
            <a:endParaRPr lang="en-US" dirty="0"/>
          </a:p>
          <a:p>
            <a:r>
              <a:rPr lang="en-US" b="1" dirty="0"/>
              <a:t>DEVELOPER NOTES / INTERACTION SPECIFICATIONS</a:t>
            </a:r>
          </a:p>
          <a:p>
            <a:endParaRPr lang="en-US" dirty="0"/>
          </a:p>
          <a:p>
            <a:r>
              <a:rPr lang="en-US" dirty="0"/>
              <a:t>Static screen. Shield SVG illustration animates (draw-in stroke effect, 1.5s). Progress bar visible. Continue button enabled immediately. Analytics: log entry timestamp and user ID.</a:t>
            </a:r>
          </a:p>
        </p:txBody>
      </p:sp>
    </p:spTree>
  </p:cSld>
  <p:clrMapOvr>
    <a:masterClr/>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Let's look at what you'll be able to do by the end of this module. These three objectives are aligned with SEC Regulation S-P, FINRA Rule 4370, and your firm's Written Supervisory Procedures. Each one builds toward the hands-on phishing exercise in the middle of the module.</a:t>
            </a:r>
          </a:p>
          <a:p>
            <a:endParaRPr lang="en-US" dirty="0"/>
          </a:p>
          <a:p>
            <a:r>
              <a:rPr lang="en-US" dirty="0"/>
              <a:t>---</a:t>
            </a:r>
          </a:p>
          <a:p>
            <a:endParaRPr lang="en-US" dirty="0"/>
          </a:p>
          <a:p>
            <a:r>
              <a:rPr lang="en-US" b="1" dirty="0"/>
              <a:t>DEVELOPER NOTES / INTERACTION SPECIFICATIONS</a:t>
            </a:r>
          </a:p>
          <a:p>
            <a:endParaRPr lang="en-US" dirty="0"/>
          </a:p>
          <a:p>
            <a:r>
              <a:rPr lang="en-US" dirty="0"/>
              <a:t>Static content. Cards animate in sequence (stagger 0.3s, slide-up). Left border in teal accent. Numbered circles in dark navy with teal numbers. Continue enabled immediately.</a:t>
            </a:r>
          </a:p>
        </p:txBody>
      </p:sp>
    </p:spTree>
  </p:cSld>
  <p:clrMapOvr>
    <a:masterClr/>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Financial institutions face more cyberattacks than any other industry. The average cost of a single breach is nearly six million dollars — and seventy-four percent of breaches involve a human element, meaning they could have been prevented. Understanding what you're up against is the first step to protecting yourself and your firm.</a:t>
            </a:r>
          </a:p>
          <a:p>
            <a:endParaRPr lang="en-US" dirty="0"/>
          </a:p>
          <a:p>
            <a:r>
              <a:rPr lang="en-US" dirty="0"/>
              <a:t>---</a:t>
            </a:r>
          </a:p>
          <a:p>
            <a:endParaRPr lang="en-US" dirty="0"/>
          </a:p>
          <a:p>
            <a:r>
              <a:rPr lang="en-US" b="1" dirty="0"/>
              <a:t>DEVELOPER NOTES / INTERACTION SPECIFICATIONS</a:t>
            </a:r>
          </a:p>
          <a:p>
            <a:endParaRPr lang="en-US" dirty="0"/>
          </a:p>
          <a:p>
            <a:r>
              <a:rPr lang="en-US" dirty="0"/>
              <a:t>Static content. Left panel: dark navy with two stat callout boxes. Right panel: three threat cards with color-coded icon boxes and percentage badges. Cards animate in sequence. Percentage badges slide in from right. Continue enabled after 8s.</a:t>
            </a:r>
          </a:p>
        </p:txBody>
      </p:sp>
    </p:spTree>
  </p:cSld>
  <p:clrMapOvr>
    <a:masterClr/>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Now it's your turn. In front of you is a realistic phishing email. Click on the highlighted elements to learn why each one is a red flag. This is exactly the kind of email your firm's employees receive every day — and the kind that causes breaches when not caught.</a:t>
            </a:r>
          </a:p>
          <a:p>
            <a:endParaRPr lang="en-US" dirty="0"/>
          </a:p>
          <a:p>
            <a:r>
              <a:rPr lang="en-US" dirty="0"/>
              <a:t>---</a:t>
            </a:r>
          </a:p>
          <a:p>
            <a:endParaRPr lang="en-US" dirty="0"/>
          </a:p>
          <a:p>
            <a:r>
              <a:rPr lang="en-US" b="1" dirty="0"/>
              <a:t>DEVELOPER NOTES / INTERACTION SPECIFICATIONS</a:t>
            </a:r>
          </a:p>
          <a:p>
            <a:endParaRPr lang="en-US" dirty="0"/>
          </a:p>
          <a:p>
            <a:r>
              <a:rPr lang="en-US" dirty="0"/>
              <a:t>INTERACTION: Mock email rendered in custom HTML component. Four clickable elements (highlighted with dashed red underline). Each click: reveals tooltip explanation + adds chip to 'Red Flags Found' tracker panel. Score display updates in real-time. GATE: Continue button DISABLED until all 4 flags found. Track: flags_found_count, time_on_screen. Chips labeled: 'Spoofed domain', 'False urgency', 'Vague threat', 'Credential harvesting'.</a:t>
            </a:r>
          </a:p>
        </p:txBody>
      </p:sp>
    </p:spTree>
  </p:cSld>
  <p:clrMapOvr>
    <a:masterClr/>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Let's look at four data security practices you're required to follow. The first three are mandated by SEC Regulation S-P, FINRA Rule 4370, and your firm's Written Supervisory Procedures. Non-compliance can result in disciplinary action, regulatory fines, and personal liability. These aren't suggestions — they're requirements.</a:t>
            </a:r>
          </a:p>
          <a:p>
            <a:endParaRPr lang="en-US" dirty="0"/>
          </a:p>
          <a:p>
            <a:r>
              <a:rPr lang="en-US" dirty="0"/>
              <a:t>---</a:t>
            </a:r>
          </a:p>
          <a:p>
            <a:endParaRPr lang="en-US" dirty="0"/>
          </a:p>
          <a:p>
            <a:r>
              <a:rPr lang="en-US" b="1" dirty="0"/>
              <a:t>DEVELOPER NOTES / INTERACTION SPECIFICATIONS</a:t>
            </a:r>
          </a:p>
          <a:p>
            <a:endParaRPr lang="en-US" dirty="0"/>
          </a:p>
          <a:p>
            <a:r>
              <a:rPr lang="en-US" dirty="0"/>
              <a:t>Static content. Two-column layout with dark left panel and white practice rows on right. Badges color-coded: red for REQUIRED, blue for BEST PRACTICE. Rows animate in sequence. Compliance callout box has pulsing border on first appearance. Continue enabled after 10s.</a:t>
            </a:r>
          </a:p>
        </p:txBody>
      </p:sp>
    </p:spTree>
  </p:cSld>
  <p:clrMapOvr>
    <a:masterClr/>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Here's your knowledge check. Read the scenario and choose the best response. Time pressure is a deliberate social engineering tactic — it's always correct to pause and verify.</a:t>
            </a:r>
          </a:p>
          <a:p>
            <a:endParaRPr lang="en-US" dirty="0"/>
          </a:p>
          <a:p>
            <a:r>
              <a:rPr lang="en-US" dirty="0"/>
              <a:t>---</a:t>
            </a:r>
          </a:p>
          <a:p>
            <a:endParaRPr lang="en-US" dirty="0"/>
          </a:p>
          <a:p>
            <a:r>
              <a:rPr lang="en-US" b="1" dirty="0"/>
              <a:t>DEVELOPER NOTES / INTERACTION SPECIFICATIONS</a:t>
            </a:r>
          </a:p>
          <a:p>
            <a:endParaRPr lang="en-US" dirty="0"/>
          </a:p>
          <a:p>
            <a:r>
              <a:rPr lang="en-US" dirty="0"/>
              <a:t>INTERACTION: Three radio button options. Immediate feedback on click (no submit). Correct: Option C. Incorrect options show remediation explanation (red border panel). GATE: Continue enabled after selection. Score: 1 question, pass/fail. Remediation text references firm phishing reporting procedure and 'Report Phishing' Outlook button.</a:t>
            </a:r>
          </a:p>
        </p:txBody>
      </p:sp>
    </p:spTree>
  </p:cSld>
  <p:clrMapOvr>
    <a:masterClr/>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VOICEOVER / NARRATION SCRIPT</a:t>
            </a:r>
          </a:p>
          <a:p>
            <a:endParaRPr lang="en-US" dirty="0"/>
          </a:p>
          <a:p>
            <a:r>
              <a:rPr lang="en-US" dirty="0"/>
              <a:t>Congratulations — you've completed Cybersecurity and Data Privacy. Carry these four principles with you every day. Cyber threats don't stop when the workday ends, and neither does your responsibility to protect client and firm data. Your completion has been recorded. Stay safe out there.</a:t>
            </a:r>
          </a:p>
          <a:p>
            <a:endParaRPr lang="en-US" dirty="0"/>
          </a:p>
          <a:p>
            <a:r>
              <a:rPr lang="en-US" dirty="0"/>
              <a:t>---</a:t>
            </a:r>
          </a:p>
          <a:p>
            <a:endParaRPr lang="en-US" dirty="0"/>
          </a:p>
          <a:p>
            <a:r>
              <a:rPr lang="en-US" b="1" dirty="0"/>
              <a:t>DEVELOPER NOTES / INTERACTION SPECIFICATIONS</a:t>
            </a:r>
          </a:p>
          <a:p>
            <a:endParaRPr lang="en-US" dirty="0"/>
          </a:p>
          <a:p>
            <a:r>
              <a:rPr lang="en-US" dirty="0"/>
              <a:t>Completion screen. Shield SVG animates with checkmark draw-in. Badge scales in. Takeaway cards stagger-in. 'Download Certificate' triggers LMS PDF. Module marked COMPLETE. Data recorded: screen_7_reached, quiz_score, total_time_on_module. Restart available via LMS.</a:t>
            </a:r>
          </a:p>
        </p:txBody>
      </p:sp>
    </p:spTree>
  </p:cSld>
  <p:clrMapOvr>
    <a:masterClr/>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37160" cy="68580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9144000" cy="320040"/>
          </a:xfrm>
          <a:prstGeom prst="rect">
            <a:avLst/>
          </a:prstGeom>
          <a:noFill/>
        </p:spPr>
        <p:txBody>
          <a:bodyPr wrap="square">
            <a:spAutoFit/>
          </a:bodyPr>
          <a:lstStyle/>
          <a:p>
            <a:pPr algn="l"/>
            <a:r>
              <a:rPr sz="1000" b="1">
                <a:solidFill>
                  <a:srgbClr val="00B4D8"/>
                </a:solidFill>
                <a:latin typeface="Calibri"/>
              </a:rPr>
              <a:t>INSTRUCTIONAL DESIGN STORYBOARD</a:t>
            </a:r>
          </a:p>
        </p:txBody>
      </p:sp>
      <p:sp>
        <p:nvSpPr>
          <p:cNvPr id="5" name="Rectangle 4"/>
          <p:cNvSpPr/>
          <p:nvPr/>
        </p:nvSpPr>
        <p:spPr>
          <a:xfrm>
            <a:off x="548640" y="804672"/>
            <a:ext cx="9144000" cy="18288"/>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005840"/>
            <a:ext cx="10515600" cy="1280160"/>
          </a:xfrm>
          <a:prstGeom prst="rect">
            <a:avLst/>
          </a:prstGeom>
          <a:noFill/>
        </p:spPr>
        <p:txBody>
          <a:bodyPr wrap="square">
            <a:spAutoFit/>
          </a:bodyPr>
          <a:lstStyle/>
          <a:p>
            <a:pPr algn="l"/>
            <a:r>
              <a:rPr sz="3800" b="1">
                <a:solidFill>
                  <a:srgbClr val="FFFFFF"/>
                </a:solidFill>
                <a:latin typeface="Calibri"/>
              </a:rPr>
              <a:t>Cybersecurity &amp;
Data Privacy Training</a:t>
            </a:r>
          </a:p>
        </p:txBody>
      </p:sp>
      <p:sp>
        <p:nvSpPr>
          <p:cNvPr id="7" name="TextBox 6"/>
          <p:cNvSpPr txBox="1"/>
          <p:nvPr/>
        </p:nvSpPr>
        <p:spPr>
          <a:xfrm>
            <a:off x="548640" y="2377440"/>
            <a:ext cx="8229600" cy="640080"/>
          </a:xfrm>
          <a:prstGeom prst="rect">
            <a:avLst/>
          </a:prstGeom>
          <a:noFill/>
        </p:spPr>
        <p:txBody>
          <a:bodyPr wrap="square">
            <a:spAutoFit/>
          </a:bodyPr>
          <a:lstStyle/>
          <a:p>
            <a:pPr algn="l"/>
            <a:r>
              <a:rPr sz="1600" b="0">
                <a:solidFill>
                  <a:srgbClr val="CCCCCC"/>
                </a:solidFill>
                <a:latin typeface="Calibri"/>
              </a:rPr>
              <a:t>Protecting Sensitive Data in a Threat-First World</a:t>
            </a:r>
          </a:p>
        </p:txBody>
      </p:sp>
      <p:sp>
        <p:nvSpPr>
          <p:cNvPr id="8" name="Rectangle 7"/>
          <p:cNvSpPr/>
          <p:nvPr/>
        </p:nvSpPr>
        <p:spPr>
          <a:xfrm>
            <a:off x="54864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54864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548640" y="3291840"/>
            <a:ext cx="1828800" cy="822960"/>
          </a:xfrm>
          <a:prstGeom prst="rect">
            <a:avLst/>
          </a:prstGeom>
          <a:solidFill>
            <a:srgbClr val="4C66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3346704"/>
            <a:ext cx="1645920" cy="201168"/>
          </a:xfrm>
          <a:prstGeom prst="rect">
            <a:avLst/>
          </a:prstGeom>
          <a:noFill/>
        </p:spPr>
        <p:txBody>
          <a:bodyPr wrap="square">
            <a:spAutoFit/>
          </a:bodyPr>
          <a:lstStyle/>
          <a:p>
            <a:pPr algn="l"/>
            <a:r>
              <a:rPr sz="700" b="1">
                <a:solidFill>
                  <a:srgbClr val="00B4D8"/>
                </a:solidFill>
                <a:latin typeface="Calibri"/>
              </a:rPr>
              <a:t>COURSE CODE</a:t>
            </a:r>
          </a:p>
        </p:txBody>
      </p:sp>
      <p:sp>
        <p:nvSpPr>
          <p:cNvPr id="12" name="TextBox 11"/>
          <p:cNvSpPr txBox="1"/>
          <p:nvPr/>
        </p:nvSpPr>
        <p:spPr>
          <a:xfrm>
            <a:off x="640080" y="3566160"/>
            <a:ext cx="1645920" cy="365760"/>
          </a:xfrm>
          <a:prstGeom prst="rect">
            <a:avLst/>
          </a:prstGeom>
          <a:noFill/>
        </p:spPr>
        <p:txBody>
          <a:bodyPr wrap="square">
            <a:spAutoFit/>
          </a:bodyPr>
          <a:lstStyle/>
          <a:p>
            <a:pPr algn="l"/>
            <a:r>
              <a:rPr sz="1600" b="1">
                <a:solidFill>
                  <a:srgbClr val="FFFFFF"/>
                </a:solidFill>
                <a:latin typeface="Calibri"/>
              </a:rPr>
              <a:t>COMP-CYBER-001</a:t>
            </a:r>
          </a:p>
        </p:txBody>
      </p:sp>
      <p:sp>
        <p:nvSpPr>
          <p:cNvPr id="13" name="Rectangle 12"/>
          <p:cNvSpPr/>
          <p:nvPr/>
        </p:nvSpPr>
        <p:spPr>
          <a:xfrm>
            <a:off x="251460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251460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2514600" y="3291840"/>
            <a:ext cx="1828800" cy="822960"/>
          </a:xfrm>
          <a:prstGeom prst="rect">
            <a:avLst/>
          </a:prstGeom>
          <a:solidFill>
            <a:srgbClr val="4C66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2606040" y="3346704"/>
            <a:ext cx="1645920" cy="201168"/>
          </a:xfrm>
          <a:prstGeom prst="rect">
            <a:avLst/>
          </a:prstGeom>
          <a:noFill/>
        </p:spPr>
        <p:txBody>
          <a:bodyPr wrap="square">
            <a:spAutoFit/>
          </a:bodyPr>
          <a:lstStyle/>
          <a:p>
            <a:pPr algn="l"/>
            <a:r>
              <a:rPr sz="700" b="1">
                <a:solidFill>
                  <a:srgbClr val="00B4D8"/>
                </a:solidFill>
                <a:latin typeface="Calibri"/>
              </a:rPr>
              <a:t>SCREENS</a:t>
            </a:r>
          </a:p>
        </p:txBody>
      </p:sp>
      <p:sp>
        <p:nvSpPr>
          <p:cNvPr id="17" name="TextBox 16"/>
          <p:cNvSpPr txBox="1"/>
          <p:nvPr/>
        </p:nvSpPr>
        <p:spPr>
          <a:xfrm>
            <a:off x="2606040" y="3566160"/>
            <a:ext cx="1645920" cy="365760"/>
          </a:xfrm>
          <a:prstGeom prst="rect">
            <a:avLst/>
          </a:prstGeom>
          <a:noFill/>
        </p:spPr>
        <p:txBody>
          <a:bodyPr wrap="square">
            <a:spAutoFit/>
          </a:bodyPr>
          <a:lstStyle/>
          <a:p>
            <a:pPr algn="l"/>
            <a:r>
              <a:rPr sz="1600" b="1">
                <a:solidFill>
                  <a:srgbClr val="FFFFFF"/>
                </a:solidFill>
                <a:latin typeface="Calibri"/>
              </a:rPr>
              <a:t>7</a:t>
            </a:r>
          </a:p>
        </p:txBody>
      </p:sp>
      <p:sp>
        <p:nvSpPr>
          <p:cNvPr id="18" name="Rectangle 17"/>
          <p:cNvSpPr/>
          <p:nvPr/>
        </p:nvSpPr>
        <p:spPr>
          <a:xfrm>
            <a:off x="4480559"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4480559"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4480559" y="3291840"/>
            <a:ext cx="1828800" cy="822960"/>
          </a:xfrm>
          <a:prstGeom prst="rect">
            <a:avLst/>
          </a:prstGeom>
          <a:solidFill>
            <a:srgbClr val="4C66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1999" y="3346704"/>
            <a:ext cx="1645920" cy="201168"/>
          </a:xfrm>
          <a:prstGeom prst="rect">
            <a:avLst/>
          </a:prstGeom>
          <a:noFill/>
        </p:spPr>
        <p:txBody>
          <a:bodyPr wrap="square">
            <a:spAutoFit/>
          </a:bodyPr>
          <a:lstStyle/>
          <a:p>
            <a:pPr algn="l"/>
            <a:r>
              <a:rPr sz="700" b="1">
                <a:solidFill>
                  <a:srgbClr val="00B4D8"/>
                </a:solidFill>
                <a:latin typeface="Calibri"/>
              </a:rPr>
              <a:t>DURATION</a:t>
            </a:r>
          </a:p>
        </p:txBody>
      </p:sp>
      <p:sp>
        <p:nvSpPr>
          <p:cNvPr id="22" name="TextBox 21"/>
          <p:cNvSpPr txBox="1"/>
          <p:nvPr/>
        </p:nvSpPr>
        <p:spPr>
          <a:xfrm>
            <a:off x="4571999" y="3566160"/>
            <a:ext cx="1645920" cy="365760"/>
          </a:xfrm>
          <a:prstGeom prst="rect">
            <a:avLst/>
          </a:prstGeom>
          <a:noFill/>
        </p:spPr>
        <p:txBody>
          <a:bodyPr wrap="square">
            <a:spAutoFit/>
          </a:bodyPr>
          <a:lstStyle/>
          <a:p>
            <a:pPr algn="l"/>
            <a:r>
              <a:rPr sz="1600" b="1">
                <a:solidFill>
                  <a:srgbClr val="FFFFFF"/>
                </a:solidFill>
                <a:latin typeface="Calibri"/>
              </a:rPr>
              <a:t>9 min</a:t>
            </a:r>
          </a:p>
        </p:txBody>
      </p:sp>
      <p:sp>
        <p:nvSpPr>
          <p:cNvPr id="23" name="Rectangle 22"/>
          <p:cNvSpPr/>
          <p:nvPr/>
        </p:nvSpPr>
        <p:spPr>
          <a:xfrm>
            <a:off x="6446519"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446519"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446519" y="3291840"/>
            <a:ext cx="1828800" cy="822960"/>
          </a:xfrm>
          <a:prstGeom prst="rect">
            <a:avLst/>
          </a:prstGeom>
          <a:solidFill>
            <a:srgbClr val="4C66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537959" y="3346704"/>
            <a:ext cx="1645920" cy="201168"/>
          </a:xfrm>
          <a:prstGeom prst="rect">
            <a:avLst/>
          </a:prstGeom>
          <a:noFill/>
        </p:spPr>
        <p:txBody>
          <a:bodyPr wrap="square">
            <a:spAutoFit/>
          </a:bodyPr>
          <a:lstStyle/>
          <a:p>
            <a:pPr algn="l"/>
            <a:r>
              <a:rPr sz="700" b="1">
                <a:solidFill>
                  <a:srgbClr val="00B4D8"/>
                </a:solidFill>
                <a:latin typeface="Calibri"/>
              </a:rPr>
              <a:t>FORMAT</a:t>
            </a:r>
          </a:p>
        </p:txBody>
      </p:sp>
      <p:sp>
        <p:nvSpPr>
          <p:cNvPr id="27" name="TextBox 26"/>
          <p:cNvSpPr txBox="1"/>
          <p:nvPr/>
        </p:nvSpPr>
        <p:spPr>
          <a:xfrm>
            <a:off x="6537959" y="3566160"/>
            <a:ext cx="1645920" cy="365760"/>
          </a:xfrm>
          <a:prstGeom prst="rect">
            <a:avLst/>
          </a:prstGeom>
          <a:noFill/>
        </p:spPr>
        <p:txBody>
          <a:bodyPr wrap="square">
            <a:spAutoFit/>
          </a:bodyPr>
          <a:lstStyle/>
          <a:p>
            <a:pPr algn="l"/>
            <a:r>
              <a:rPr sz="1600" b="1">
                <a:solidFill>
                  <a:srgbClr val="FFFFFF"/>
                </a:solidFill>
                <a:latin typeface="Calibri"/>
              </a:rPr>
              <a:t>Microlearning</a:t>
            </a:r>
          </a:p>
        </p:txBody>
      </p:sp>
      <p:sp>
        <p:nvSpPr>
          <p:cNvPr id="28" name="Rectangle 27"/>
          <p:cNvSpPr/>
          <p:nvPr/>
        </p:nvSpPr>
        <p:spPr>
          <a:xfrm>
            <a:off x="841248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8412480" y="3291840"/>
            <a:ext cx="18288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8412480" y="3291840"/>
            <a:ext cx="1828800" cy="822960"/>
          </a:xfrm>
          <a:prstGeom prst="rect">
            <a:avLst/>
          </a:prstGeom>
          <a:solidFill>
            <a:srgbClr val="4C66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8503919" y="3346704"/>
            <a:ext cx="1645920" cy="201168"/>
          </a:xfrm>
          <a:prstGeom prst="rect">
            <a:avLst/>
          </a:prstGeom>
          <a:noFill/>
        </p:spPr>
        <p:txBody>
          <a:bodyPr wrap="square">
            <a:spAutoFit/>
          </a:bodyPr>
          <a:lstStyle/>
          <a:p>
            <a:pPr algn="l"/>
            <a:r>
              <a:rPr sz="700" b="1">
                <a:solidFill>
                  <a:srgbClr val="00B4D8"/>
                </a:solidFill>
                <a:latin typeface="Calibri"/>
              </a:rPr>
              <a:t>DELIVERY</a:t>
            </a:r>
          </a:p>
        </p:txBody>
      </p:sp>
      <p:sp>
        <p:nvSpPr>
          <p:cNvPr id="32" name="TextBox 31"/>
          <p:cNvSpPr txBox="1"/>
          <p:nvPr/>
        </p:nvSpPr>
        <p:spPr>
          <a:xfrm>
            <a:off x="8503919" y="3566160"/>
            <a:ext cx="1645920" cy="365760"/>
          </a:xfrm>
          <a:prstGeom prst="rect">
            <a:avLst/>
          </a:prstGeom>
          <a:noFill/>
        </p:spPr>
        <p:txBody>
          <a:bodyPr wrap="square">
            <a:spAutoFit/>
          </a:bodyPr>
          <a:lstStyle/>
          <a:p>
            <a:pPr algn="l"/>
            <a:r>
              <a:rPr sz="1600" b="1">
                <a:solidFill>
                  <a:srgbClr val="FFFFFF"/>
                </a:solidFill>
                <a:latin typeface="Calibri"/>
              </a:rPr>
              <a:t>Web / LMS</a:t>
            </a:r>
          </a:p>
        </p:txBody>
      </p:sp>
      <p:sp>
        <p:nvSpPr>
          <p:cNvPr id="33" name="Rectangle 32"/>
          <p:cNvSpPr/>
          <p:nvPr/>
        </p:nvSpPr>
        <p:spPr>
          <a:xfrm>
            <a:off x="548640" y="4343400"/>
            <a:ext cx="9144000" cy="1828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48640" y="4480560"/>
            <a:ext cx="9144000" cy="320040"/>
          </a:xfrm>
          <a:prstGeom prst="rect">
            <a:avLst/>
          </a:prstGeom>
          <a:noFill/>
        </p:spPr>
        <p:txBody>
          <a:bodyPr wrap="square">
            <a:spAutoFit/>
          </a:bodyPr>
          <a:lstStyle/>
          <a:p>
            <a:pPr algn="l"/>
            <a:r>
              <a:rPr sz="1000" b="0">
                <a:solidFill>
                  <a:srgbClr val="AAAAAA"/>
                </a:solidFill>
                <a:latin typeface="Calibri"/>
              </a:rPr>
              <a:t>Compliance Training Series  ·  Portfolio Sample  ·  2024</a:t>
            </a:r>
          </a:p>
        </p:txBody>
      </p:sp>
      <p:sp>
        <p:nvSpPr>
          <p:cNvPr id="35" name="TextBox 34"/>
          <p:cNvSpPr txBox="1"/>
          <p:nvPr/>
        </p:nvSpPr>
        <p:spPr>
          <a:xfrm>
            <a:off x="548640" y="4846320"/>
            <a:ext cx="9144000" cy="320040"/>
          </a:xfrm>
          <a:prstGeom prst="rect">
            <a:avLst/>
          </a:prstGeom>
          <a:noFill/>
        </p:spPr>
        <p:txBody>
          <a:bodyPr wrap="square">
            <a:spAutoFit/>
          </a:bodyPr>
          <a:lstStyle/>
          <a:p>
            <a:pPr algn="l"/>
            <a:r>
              <a:rPr sz="900" b="0">
                <a:solidFill>
                  <a:srgbClr val="888888"/>
                </a:solidFill>
                <a:latin typeface="Calibri"/>
              </a:rPr>
              <a:t>ADDIE Model · Articulate 360 Prototype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1440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09728"/>
            <a:ext cx="7315200" cy="274320"/>
          </a:xfrm>
          <a:prstGeom prst="rect">
            <a:avLst/>
          </a:prstGeom>
          <a:noFill/>
        </p:spPr>
        <p:txBody>
          <a:bodyPr wrap="square">
            <a:spAutoFit/>
          </a:bodyPr>
          <a:lstStyle/>
          <a:p>
            <a:pPr algn="l"/>
            <a:r>
              <a:rPr sz="900" b="1">
                <a:solidFill>
                  <a:srgbClr val="00B4D8"/>
                </a:solidFill>
                <a:latin typeface="Calibri"/>
              </a:rPr>
              <a:t>CYBERSECURITY &amp; DATA PRIVACY: PROTECTING SENSITIVE DATA</a:t>
            </a:r>
          </a:p>
        </p:txBody>
      </p:sp>
      <p:sp>
        <p:nvSpPr>
          <p:cNvPr id="4" name="TextBox 3"/>
          <p:cNvSpPr txBox="1"/>
          <p:nvPr/>
        </p:nvSpPr>
        <p:spPr>
          <a:xfrm>
            <a:off x="365760" y="411480"/>
            <a:ext cx="9144000" cy="384048"/>
          </a:xfrm>
          <a:prstGeom prst="rect">
            <a:avLst/>
          </a:prstGeom>
          <a:noFill/>
        </p:spPr>
        <p:txBody>
          <a:bodyPr wrap="square">
            <a:spAutoFit/>
          </a:bodyPr>
          <a:lstStyle/>
          <a:p>
            <a:pPr algn="l"/>
            <a:r>
              <a:rPr sz="2000" b="1">
                <a:solidFill>
                  <a:srgbClr val="FFFFFF"/>
                </a:solidFill>
                <a:latin typeface="Calibri"/>
              </a:rPr>
              <a:t>COURSE OVERVIEW &amp; LEARNING OBJECTIVES</a:t>
            </a:r>
          </a:p>
        </p:txBody>
      </p:sp>
      <p:sp>
        <p:nvSpPr>
          <p:cNvPr id="5" name="Rectangle 4"/>
          <p:cNvSpPr/>
          <p:nvPr/>
        </p:nvSpPr>
        <p:spPr>
          <a:xfrm>
            <a:off x="0" y="914400"/>
            <a:ext cx="12188952" cy="5943600"/>
          </a:xfrm>
          <a:prstGeom prst="rect">
            <a:avLst/>
          </a:prstGeom>
          <a:solidFill>
            <a:srgbClr val="F7F8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74320" y="1097280"/>
            <a:ext cx="3657600" cy="5394960"/>
          </a:xfrm>
          <a:prstGeom prst="rect">
            <a:avLst/>
          </a:prstGeom>
          <a:solidFill>
            <a:srgbClr val="FFFFFF"/>
          </a:solidFill>
          <a:ln w="6350">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234440"/>
            <a:ext cx="3291840" cy="274320"/>
          </a:xfrm>
          <a:prstGeom prst="rect">
            <a:avLst/>
          </a:prstGeom>
          <a:noFill/>
        </p:spPr>
        <p:txBody>
          <a:bodyPr wrap="square">
            <a:spAutoFit/>
          </a:bodyPr>
          <a:lstStyle/>
          <a:p>
            <a:pPr algn="l"/>
            <a:r>
              <a:rPr sz="800" b="1">
                <a:solidFill>
                  <a:srgbClr val="102A43"/>
                </a:solidFill>
                <a:latin typeface="Calibri"/>
              </a:rPr>
              <a:t>DESIGN APPROACH</a:t>
            </a:r>
          </a:p>
        </p:txBody>
      </p:sp>
      <p:sp>
        <p:nvSpPr>
          <p:cNvPr id="8" name="TextBox 7"/>
          <p:cNvSpPr txBox="1"/>
          <p:nvPr/>
        </p:nvSpPr>
        <p:spPr>
          <a:xfrm>
            <a:off x="457200" y="1600200"/>
            <a:ext cx="3200400" cy="4754880"/>
          </a:xfrm>
          <a:prstGeom prst="rect">
            <a:avLst/>
          </a:prstGeom>
          <a:noFill/>
        </p:spPr>
        <p:txBody>
          <a:bodyPr wrap="square">
            <a:spAutoFit/>
          </a:bodyPr>
          <a:lstStyle/>
          <a:p>
            <a:pPr algn="l"/>
            <a:r>
              <a:rPr sz="900" b="0">
                <a:solidFill>
                  <a:srgbClr val="374151"/>
                </a:solidFill>
                <a:latin typeface="Calibri"/>
              </a:rPr>
              <a:t>Model: ADDIE Framework
Analysis:
Target audience is financial services professionals. Annual compliance requirement under applicable regulatory rules.
Design:
Microlearning format (≤10 min). Single learning objective cluster. Bloom's Taxonomy Levels 2–4 (Understand, Apply, Analyze).
Development:
HTML5 prototype + Articulate 360 master. Mobile-responsive. WCAG 2.1 AA accessible.
Implementation:
LMS-agnostic SCORM 1.2 / 2004 package. Supports Cornerstone, Workday Learning, Saba.
Evaluation:
Pre/post quiz scores tracked. 80% pass threshold. Remediation loop on incorrect response. Completion data to compliance dashboard.</a:t>
            </a:r>
          </a:p>
        </p:txBody>
      </p:sp>
      <p:sp>
        <p:nvSpPr>
          <p:cNvPr id="9" name="Rectangle 8"/>
          <p:cNvSpPr/>
          <p:nvPr/>
        </p:nvSpPr>
        <p:spPr>
          <a:xfrm>
            <a:off x="4206240" y="1097280"/>
            <a:ext cx="7772400" cy="5394960"/>
          </a:xfrm>
          <a:prstGeom prst="rect">
            <a:avLst/>
          </a:prstGeom>
          <a:solidFill>
            <a:srgbClr val="FFFFFF"/>
          </a:solidFill>
          <a:ln w="6350">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389120" y="1234440"/>
            <a:ext cx="6400800" cy="274320"/>
          </a:xfrm>
          <a:prstGeom prst="rect">
            <a:avLst/>
          </a:prstGeom>
          <a:noFill/>
        </p:spPr>
        <p:txBody>
          <a:bodyPr wrap="square">
            <a:spAutoFit/>
          </a:bodyPr>
          <a:lstStyle/>
          <a:p>
            <a:pPr algn="l"/>
            <a:r>
              <a:rPr sz="800" b="1">
                <a:solidFill>
                  <a:srgbClr val="102A43"/>
                </a:solidFill>
                <a:latin typeface="Calibri"/>
              </a:rPr>
              <a:t>LEARNING OBJECTIVES</a:t>
            </a:r>
          </a:p>
        </p:txBody>
      </p:sp>
      <p:sp>
        <p:nvSpPr>
          <p:cNvPr id="11" name="TextBox 10"/>
          <p:cNvSpPr txBox="1"/>
          <p:nvPr/>
        </p:nvSpPr>
        <p:spPr>
          <a:xfrm>
            <a:off x="4389120" y="1572768"/>
            <a:ext cx="7315200" cy="320040"/>
          </a:xfrm>
          <a:prstGeom prst="rect">
            <a:avLst/>
          </a:prstGeom>
          <a:noFill/>
        </p:spPr>
        <p:txBody>
          <a:bodyPr wrap="square">
            <a:spAutoFit/>
          </a:bodyPr>
          <a:lstStyle/>
          <a:p>
            <a:pPr algn="l"/>
            <a:r>
              <a:rPr sz="1000" b="0">
                <a:solidFill>
                  <a:srgbClr val="4B5563"/>
                </a:solidFill>
                <a:latin typeface="Calibri"/>
              </a:rPr>
              <a:t>By the end of this module, the learner will be able to:</a:t>
            </a:r>
          </a:p>
        </p:txBody>
      </p:sp>
      <p:sp>
        <p:nvSpPr>
          <p:cNvPr id="12" name="Rectangle 11"/>
          <p:cNvSpPr/>
          <p:nvPr/>
        </p:nvSpPr>
        <p:spPr>
          <a:xfrm>
            <a:off x="4389120" y="2011680"/>
            <a:ext cx="347472" cy="347472"/>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389120" y="2048256"/>
            <a:ext cx="347472" cy="274320"/>
          </a:xfrm>
          <a:prstGeom prst="rect">
            <a:avLst/>
          </a:prstGeom>
          <a:noFill/>
        </p:spPr>
        <p:txBody>
          <a:bodyPr wrap="square">
            <a:spAutoFit/>
          </a:bodyPr>
          <a:lstStyle/>
          <a:p>
            <a:pPr algn="ctr"/>
            <a:r>
              <a:rPr sz="1300" b="1">
                <a:solidFill>
                  <a:srgbClr val="00B4D8"/>
                </a:solidFill>
                <a:latin typeface="Calibri"/>
              </a:rPr>
              <a:t>1</a:t>
            </a:r>
          </a:p>
        </p:txBody>
      </p:sp>
      <p:sp>
        <p:nvSpPr>
          <p:cNvPr id="14" name="TextBox 13"/>
          <p:cNvSpPr txBox="1"/>
          <p:nvPr/>
        </p:nvSpPr>
        <p:spPr>
          <a:xfrm>
            <a:off x="4846320" y="2011680"/>
            <a:ext cx="6949440" cy="292608"/>
          </a:xfrm>
          <a:prstGeom prst="rect">
            <a:avLst/>
          </a:prstGeom>
          <a:noFill/>
        </p:spPr>
        <p:txBody>
          <a:bodyPr wrap="square">
            <a:spAutoFit/>
          </a:bodyPr>
          <a:lstStyle/>
          <a:p>
            <a:pPr algn="l"/>
            <a:r>
              <a:rPr sz="1200" b="1">
                <a:solidFill>
                  <a:srgbClr val="102A43"/>
                </a:solidFill>
                <a:latin typeface="Calibri"/>
              </a:rPr>
              <a:t>Identify the Top Cyber Threats in Financial Services</a:t>
            </a:r>
          </a:p>
        </p:txBody>
      </p:sp>
      <p:sp>
        <p:nvSpPr>
          <p:cNvPr id="15" name="TextBox 14"/>
          <p:cNvSpPr txBox="1"/>
          <p:nvPr/>
        </p:nvSpPr>
        <p:spPr>
          <a:xfrm>
            <a:off x="4846320" y="2340864"/>
            <a:ext cx="6949440" cy="502920"/>
          </a:xfrm>
          <a:prstGeom prst="rect">
            <a:avLst/>
          </a:prstGeom>
          <a:noFill/>
        </p:spPr>
        <p:txBody>
          <a:bodyPr wrap="square">
            <a:spAutoFit/>
          </a:bodyPr>
          <a:lstStyle/>
          <a:p>
            <a:pPr algn="l"/>
            <a:r>
              <a:rPr sz="950" b="0">
                <a:solidFill>
                  <a:srgbClr val="4B5563"/>
                </a:solidFill>
                <a:latin typeface="Calibri"/>
              </a:rPr>
              <a:t>Understand phishing, ransomware, and insider risk — how they operate and why financial firms are primary targets.</a:t>
            </a:r>
          </a:p>
        </p:txBody>
      </p:sp>
      <p:sp>
        <p:nvSpPr>
          <p:cNvPr id="16" name="TextBox 15"/>
          <p:cNvSpPr txBox="1"/>
          <p:nvPr/>
        </p:nvSpPr>
        <p:spPr>
          <a:xfrm>
            <a:off x="4846320" y="2889504"/>
            <a:ext cx="6949440" cy="201168"/>
          </a:xfrm>
          <a:prstGeom prst="rect">
            <a:avLst/>
          </a:prstGeom>
          <a:noFill/>
        </p:spPr>
        <p:txBody>
          <a:bodyPr wrap="square">
            <a:spAutoFit/>
          </a:bodyPr>
          <a:lstStyle/>
          <a:p>
            <a:pPr algn="l"/>
            <a:r>
              <a:rPr sz="800" b="0">
                <a:solidFill>
                  <a:srgbClr val="9CA3AF"/>
                </a:solidFill>
                <a:latin typeface="Calibri"/>
              </a:rPr>
              <a:t>Bloom's Level: Understand (L2)</a:t>
            </a:r>
          </a:p>
        </p:txBody>
      </p:sp>
      <p:sp>
        <p:nvSpPr>
          <p:cNvPr id="17" name="Rectangle 16"/>
          <p:cNvSpPr/>
          <p:nvPr/>
        </p:nvSpPr>
        <p:spPr>
          <a:xfrm>
            <a:off x="4389120" y="3310128"/>
            <a:ext cx="7223760" cy="9144"/>
          </a:xfrm>
          <a:prstGeom prst="rect">
            <a:avLst/>
          </a:prstGeom>
          <a:solidFill>
            <a:srgbClr val="E5E7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389120" y="3429000"/>
            <a:ext cx="347472" cy="347472"/>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389120" y="3465576"/>
            <a:ext cx="347472" cy="274320"/>
          </a:xfrm>
          <a:prstGeom prst="rect">
            <a:avLst/>
          </a:prstGeom>
          <a:noFill/>
        </p:spPr>
        <p:txBody>
          <a:bodyPr wrap="square">
            <a:spAutoFit/>
          </a:bodyPr>
          <a:lstStyle/>
          <a:p>
            <a:pPr algn="ctr"/>
            <a:r>
              <a:rPr sz="1300" b="1">
                <a:solidFill>
                  <a:srgbClr val="00B4D8"/>
                </a:solidFill>
                <a:latin typeface="Calibri"/>
              </a:rPr>
              <a:t>2</a:t>
            </a:r>
          </a:p>
        </p:txBody>
      </p:sp>
      <p:sp>
        <p:nvSpPr>
          <p:cNvPr id="20" name="TextBox 19"/>
          <p:cNvSpPr txBox="1"/>
          <p:nvPr/>
        </p:nvSpPr>
        <p:spPr>
          <a:xfrm>
            <a:off x="4846320" y="3429000"/>
            <a:ext cx="6949440" cy="292608"/>
          </a:xfrm>
          <a:prstGeom prst="rect">
            <a:avLst/>
          </a:prstGeom>
          <a:noFill/>
        </p:spPr>
        <p:txBody>
          <a:bodyPr wrap="square">
            <a:spAutoFit/>
          </a:bodyPr>
          <a:lstStyle/>
          <a:p>
            <a:pPr algn="l"/>
            <a:r>
              <a:rPr sz="1200" b="1">
                <a:solidFill>
                  <a:srgbClr val="102A43"/>
                </a:solidFill>
                <a:latin typeface="Calibri"/>
              </a:rPr>
              <a:t>Detect and Deconstruct a Phishing Attempt</a:t>
            </a:r>
          </a:p>
        </p:txBody>
      </p:sp>
      <p:sp>
        <p:nvSpPr>
          <p:cNvPr id="21" name="TextBox 20"/>
          <p:cNvSpPr txBox="1"/>
          <p:nvPr/>
        </p:nvSpPr>
        <p:spPr>
          <a:xfrm>
            <a:off x="4846320" y="3758184"/>
            <a:ext cx="6949440" cy="502920"/>
          </a:xfrm>
          <a:prstGeom prst="rect">
            <a:avLst/>
          </a:prstGeom>
          <a:noFill/>
        </p:spPr>
        <p:txBody>
          <a:bodyPr wrap="square">
            <a:spAutoFit/>
          </a:bodyPr>
          <a:lstStyle/>
          <a:p>
            <a:pPr algn="l"/>
            <a:r>
              <a:rPr sz="950" b="0">
                <a:solidFill>
                  <a:srgbClr val="4B5563"/>
                </a:solidFill>
                <a:latin typeface="Calibri"/>
              </a:rPr>
              <a:t>Apply a five-point verification framework to any inbound message to assess legitimacy before taking action.</a:t>
            </a:r>
          </a:p>
        </p:txBody>
      </p:sp>
      <p:sp>
        <p:nvSpPr>
          <p:cNvPr id="22" name="TextBox 21"/>
          <p:cNvSpPr txBox="1"/>
          <p:nvPr/>
        </p:nvSpPr>
        <p:spPr>
          <a:xfrm>
            <a:off x="4846320" y="4306824"/>
            <a:ext cx="6949440" cy="201168"/>
          </a:xfrm>
          <a:prstGeom prst="rect">
            <a:avLst/>
          </a:prstGeom>
          <a:noFill/>
        </p:spPr>
        <p:txBody>
          <a:bodyPr wrap="square">
            <a:spAutoFit/>
          </a:bodyPr>
          <a:lstStyle/>
          <a:p>
            <a:pPr algn="l"/>
            <a:r>
              <a:rPr sz="800" b="0">
                <a:solidFill>
                  <a:srgbClr val="9CA3AF"/>
                </a:solidFill>
                <a:latin typeface="Calibri"/>
              </a:rPr>
              <a:t>Bloom's Level: Apply (L3)</a:t>
            </a:r>
          </a:p>
        </p:txBody>
      </p:sp>
      <p:sp>
        <p:nvSpPr>
          <p:cNvPr id="23" name="Rectangle 22"/>
          <p:cNvSpPr/>
          <p:nvPr/>
        </p:nvSpPr>
        <p:spPr>
          <a:xfrm>
            <a:off x="4389120" y="4727448"/>
            <a:ext cx="7223760" cy="9144"/>
          </a:xfrm>
          <a:prstGeom prst="rect">
            <a:avLst/>
          </a:prstGeom>
          <a:solidFill>
            <a:srgbClr val="E5E7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389120" y="4846320"/>
            <a:ext cx="347472" cy="347472"/>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389120" y="4882896"/>
            <a:ext cx="347472" cy="274320"/>
          </a:xfrm>
          <a:prstGeom prst="rect">
            <a:avLst/>
          </a:prstGeom>
          <a:noFill/>
        </p:spPr>
        <p:txBody>
          <a:bodyPr wrap="square">
            <a:spAutoFit/>
          </a:bodyPr>
          <a:lstStyle/>
          <a:p>
            <a:pPr algn="ctr"/>
            <a:r>
              <a:rPr sz="1300" b="1">
                <a:solidFill>
                  <a:srgbClr val="00B4D8"/>
                </a:solidFill>
                <a:latin typeface="Calibri"/>
              </a:rPr>
              <a:t>3</a:t>
            </a:r>
          </a:p>
        </p:txBody>
      </p:sp>
      <p:sp>
        <p:nvSpPr>
          <p:cNvPr id="26" name="TextBox 25"/>
          <p:cNvSpPr txBox="1"/>
          <p:nvPr/>
        </p:nvSpPr>
        <p:spPr>
          <a:xfrm>
            <a:off x="4846320" y="4846320"/>
            <a:ext cx="6949440" cy="292608"/>
          </a:xfrm>
          <a:prstGeom prst="rect">
            <a:avLst/>
          </a:prstGeom>
          <a:noFill/>
        </p:spPr>
        <p:txBody>
          <a:bodyPr wrap="square">
            <a:spAutoFit/>
          </a:bodyPr>
          <a:lstStyle/>
          <a:p>
            <a:pPr algn="l"/>
            <a:r>
              <a:rPr sz="1200" b="1">
                <a:solidFill>
                  <a:srgbClr val="102A43"/>
                </a:solidFill>
                <a:latin typeface="Calibri"/>
              </a:rPr>
              <a:t>Follow Your Firm's Incident Response Protocol</a:t>
            </a:r>
          </a:p>
        </p:txBody>
      </p:sp>
      <p:sp>
        <p:nvSpPr>
          <p:cNvPr id="27" name="TextBox 26"/>
          <p:cNvSpPr txBox="1"/>
          <p:nvPr/>
        </p:nvSpPr>
        <p:spPr>
          <a:xfrm>
            <a:off x="4846320" y="5175504"/>
            <a:ext cx="6949440" cy="502920"/>
          </a:xfrm>
          <a:prstGeom prst="rect">
            <a:avLst/>
          </a:prstGeom>
          <a:noFill/>
        </p:spPr>
        <p:txBody>
          <a:bodyPr wrap="square">
            <a:spAutoFit/>
          </a:bodyPr>
          <a:lstStyle/>
          <a:p>
            <a:pPr algn="l"/>
            <a:r>
              <a:rPr sz="950" b="0">
                <a:solidFill>
                  <a:srgbClr val="4B5563"/>
                </a:solidFill>
                <a:latin typeface="Calibri"/>
              </a:rPr>
              <a:t>Know the exact steps to take in the first 15 minutes after detecting a potential breach or suspicious access event.</a:t>
            </a:r>
          </a:p>
        </p:txBody>
      </p:sp>
      <p:sp>
        <p:nvSpPr>
          <p:cNvPr id="28" name="TextBox 27"/>
          <p:cNvSpPr txBox="1"/>
          <p:nvPr/>
        </p:nvSpPr>
        <p:spPr>
          <a:xfrm>
            <a:off x="4846320" y="5724144"/>
            <a:ext cx="6949440" cy="201168"/>
          </a:xfrm>
          <a:prstGeom prst="rect">
            <a:avLst/>
          </a:prstGeom>
          <a:noFill/>
        </p:spPr>
        <p:txBody>
          <a:bodyPr wrap="square">
            <a:spAutoFit/>
          </a:bodyPr>
          <a:lstStyle/>
          <a:p>
            <a:pPr algn="l"/>
            <a:r>
              <a:rPr sz="800" b="0">
                <a:solidFill>
                  <a:srgbClr val="9CA3AF"/>
                </a:solidFill>
                <a:latin typeface="Calibri"/>
              </a:rPr>
              <a:t>Bloom's Level: Apply (L3)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1/7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TITLE / INTRODUCTION</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MOTIVATE</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4663440" cy="512064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4572000" cy="5029200"/>
          </a:xfrm>
          <a:prstGeom prst="rect">
            <a:avLst/>
          </a:prstGeom>
          <a:noFill/>
        </p:spPr>
        <p:txBody>
          <a:bodyPr wrap="square">
            <a:spAutoFit/>
          </a:bodyPr>
          <a:lstStyle/>
          <a:p>
            <a:pPr algn="ctr"/>
            <a:r>
              <a:rPr sz="900" b="0">
                <a:solidFill>
                  <a:srgbClr val="6B7280"/>
                </a:solidFill>
                <a:latin typeface="Calibri"/>
              </a:rPr>
              <a:t>DARK BG (gradient)</a:t>
            </a:r>
          </a:p>
        </p:txBody>
      </p:sp>
      <p:sp>
        <p:nvSpPr>
          <p:cNvPr id="14" name="Rectangle 13"/>
          <p:cNvSpPr/>
          <p:nvPr/>
        </p:nvSpPr>
        <p:spPr>
          <a:xfrm>
            <a:off x="411479" y="1536192"/>
            <a:ext cx="1645920" cy="274320"/>
          </a:xfrm>
          <a:prstGeom prst="rect">
            <a:avLst/>
          </a:prstGeom>
          <a:solidFill>
            <a:srgbClr val="00B4D8"/>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199" y="1581912"/>
            <a:ext cx="1554480" cy="182879"/>
          </a:xfrm>
          <a:prstGeom prst="rect">
            <a:avLst/>
          </a:prstGeom>
          <a:noFill/>
        </p:spPr>
        <p:txBody>
          <a:bodyPr wrap="square">
            <a:spAutoFit/>
          </a:bodyPr>
          <a:lstStyle/>
          <a:p>
            <a:pPr algn="ctr"/>
            <a:r>
              <a:rPr sz="900" b="0">
                <a:solidFill>
                  <a:srgbClr val="6B7280"/>
                </a:solidFill>
                <a:latin typeface="Calibri"/>
              </a:rPr>
              <a:t>COMPLIANCE TAG</a:t>
            </a:r>
          </a:p>
        </p:txBody>
      </p:sp>
      <p:sp>
        <p:nvSpPr>
          <p:cNvPr id="16" name="Rectangle 15"/>
          <p:cNvSpPr/>
          <p:nvPr/>
        </p:nvSpPr>
        <p:spPr>
          <a:xfrm>
            <a:off x="411479" y="1901952"/>
            <a:ext cx="2560320" cy="822960"/>
          </a:xfrm>
          <a:prstGeom prst="rect">
            <a:avLst/>
          </a:prstGeom>
          <a:solidFill>
            <a:srgbClr val="1A3D5A"/>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199" y="1947672"/>
            <a:ext cx="2468879" cy="731520"/>
          </a:xfrm>
          <a:prstGeom prst="rect">
            <a:avLst/>
          </a:prstGeom>
          <a:noFill/>
        </p:spPr>
        <p:txBody>
          <a:bodyPr wrap="square">
            <a:spAutoFit/>
          </a:bodyPr>
          <a:lstStyle/>
          <a:p>
            <a:pPr algn="ctr"/>
            <a:r>
              <a:rPr sz="900" b="0">
                <a:solidFill>
                  <a:srgbClr val="6B7280"/>
                </a:solidFill>
                <a:latin typeface="Calibri"/>
              </a:rPr>
              <a:t>H1 TITLE (white, 34pt)</a:t>
            </a:r>
          </a:p>
        </p:txBody>
      </p:sp>
      <p:sp>
        <p:nvSpPr>
          <p:cNvPr id="18" name="Rectangle 17"/>
          <p:cNvSpPr/>
          <p:nvPr/>
        </p:nvSpPr>
        <p:spPr>
          <a:xfrm>
            <a:off x="411479" y="2816352"/>
            <a:ext cx="2286000" cy="502920"/>
          </a:xfrm>
          <a:prstGeom prst="rect">
            <a:avLst/>
          </a:prstGeom>
          <a:solidFill>
            <a:srgbClr val="162F47"/>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199" y="2862072"/>
            <a:ext cx="2194560" cy="411480"/>
          </a:xfrm>
          <a:prstGeom prst="rect">
            <a:avLst/>
          </a:prstGeom>
          <a:noFill/>
        </p:spPr>
        <p:txBody>
          <a:bodyPr wrap="square">
            <a:spAutoFit/>
          </a:bodyPr>
          <a:lstStyle/>
          <a:p>
            <a:pPr algn="ctr"/>
            <a:r>
              <a:rPr sz="900" b="0">
                <a:solidFill>
                  <a:srgbClr val="6B7280"/>
                </a:solidFill>
                <a:latin typeface="Calibri"/>
              </a:rPr>
              <a:t>SUBTITLE (gray 60%)</a:t>
            </a:r>
          </a:p>
        </p:txBody>
      </p:sp>
      <p:sp>
        <p:nvSpPr>
          <p:cNvPr id="20" name="Rectangle 19"/>
          <p:cNvSpPr/>
          <p:nvPr/>
        </p:nvSpPr>
        <p:spPr>
          <a:xfrm>
            <a:off x="411479" y="3410712"/>
            <a:ext cx="2194560" cy="457200"/>
          </a:xfrm>
          <a:prstGeom prst="rect">
            <a:avLst/>
          </a:prstGeom>
          <a:solidFill>
            <a:srgbClr val="112438"/>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199" y="3456432"/>
            <a:ext cx="2103120" cy="365760"/>
          </a:xfrm>
          <a:prstGeom prst="rect">
            <a:avLst/>
          </a:prstGeom>
          <a:noFill/>
        </p:spPr>
        <p:txBody>
          <a:bodyPr wrap="square">
            <a:spAutoFit/>
          </a:bodyPr>
          <a:lstStyle/>
          <a:p>
            <a:pPr algn="ctr"/>
            <a:r>
              <a:rPr sz="900" b="0">
                <a:solidFill>
                  <a:srgbClr val="6B7280"/>
                </a:solidFill>
                <a:latin typeface="Calibri"/>
              </a:rPr>
              <a:t>META: Duration · Screens · CEU</a:t>
            </a:r>
          </a:p>
        </p:txBody>
      </p:sp>
      <p:sp>
        <p:nvSpPr>
          <p:cNvPr id="22" name="Rectangle 21"/>
          <p:cNvSpPr/>
          <p:nvPr/>
        </p:nvSpPr>
        <p:spPr>
          <a:xfrm>
            <a:off x="2971800" y="1719072"/>
            <a:ext cx="1737360" cy="4389120"/>
          </a:xfrm>
          <a:prstGeom prst="rect">
            <a:avLst/>
          </a:prstGeom>
          <a:solidFill>
            <a:srgbClr val="07192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017520" y="1764792"/>
            <a:ext cx="1645919" cy="4297680"/>
          </a:xfrm>
          <a:prstGeom prst="rect">
            <a:avLst/>
          </a:prstGeom>
          <a:noFill/>
        </p:spPr>
        <p:txBody>
          <a:bodyPr wrap="square">
            <a:spAutoFit/>
          </a:bodyPr>
          <a:lstStyle/>
          <a:p>
            <a:pPr algn="ctr"/>
            <a:r>
              <a:rPr sz="900" b="0">
                <a:solidFill>
                  <a:srgbClr val="6B7280"/>
                </a:solidFill>
                <a:latin typeface="Calibri"/>
              </a:rPr>
              <a:t>SVG ILLUSTRATION
(Shield + Lock)</a:t>
            </a:r>
          </a:p>
        </p:txBody>
      </p:sp>
      <p:sp>
        <p:nvSpPr>
          <p:cNvPr id="24" name="Rectangle 23"/>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27" name="TextBox 26"/>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Cybersecurity &amp; Data Privacy · Module 1
Protecting Sensitive Data in a Threat-First World
Duration: 9 min  ·  7 Screens  ·  1 CEU Credit</a:t>
            </a:r>
          </a:p>
        </p:txBody>
      </p:sp>
      <p:sp>
        <p:nvSpPr>
          <p:cNvPr id="28" name="Rectangle 27"/>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31" name="TextBox 30"/>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Welcome to Cybersecurity and Data Privacy. Financial firms are the number-one target for cyberattacks globally. In this module, you'll learn to recognize the threats most likely to affect your work, detect phishing attempts before they succeed, and respond correctly when something looks wrong. Let's get started.</a:t>
            </a:r>
          </a:p>
        </p:txBody>
      </p:sp>
      <p:sp>
        <p:nvSpPr>
          <p:cNvPr id="32" name="Rectangle 31"/>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35" name="TextBox 34"/>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Static screen. Shield SVG illustration animates (draw-in stroke effect, 1.5s). Progress bar visible. Continue button enabled immediately. Analytics: log entry timestamp and user ID.</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2/7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LEARNING OBJECTIVES</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INFORM</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4663440" cy="45720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4572000" cy="365760"/>
          </a:xfrm>
          <a:prstGeom prst="rect">
            <a:avLst/>
          </a:prstGeom>
          <a:noFill/>
        </p:spPr>
        <p:txBody>
          <a:bodyPr wrap="square">
            <a:spAutoFit/>
          </a:bodyPr>
          <a:lstStyle/>
          <a:p>
            <a:pPr algn="ctr"/>
            <a:r>
              <a:rPr sz="900" b="0">
                <a:solidFill>
                  <a:srgbClr val="6B7280"/>
                </a:solidFill>
                <a:latin typeface="Calibri"/>
              </a:rPr>
              <a:t>HEADING + TITLE</a:t>
            </a:r>
          </a:p>
        </p:txBody>
      </p:sp>
      <p:sp>
        <p:nvSpPr>
          <p:cNvPr id="14" name="Rectangle 13"/>
          <p:cNvSpPr/>
          <p:nvPr/>
        </p:nvSpPr>
        <p:spPr>
          <a:xfrm>
            <a:off x="320040" y="1993392"/>
            <a:ext cx="4663440" cy="13716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5759" y="2039112"/>
            <a:ext cx="4572000" cy="1280160"/>
          </a:xfrm>
          <a:prstGeom prst="rect">
            <a:avLst/>
          </a:prstGeom>
          <a:noFill/>
        </p:spPr>
        <p:txBody>
          <a:bodyPr wrap="square">
            <a:spAutoFit/>
          </a:bodyPr>
          <a:lstStyle/>
          <a:p>
            <a:pPr algn="ctr"/>
            <a:r>
              <a:rPr sz="900" b="0">
                <a:solidFill>
                  <a:srgbClr val="6B7280"/>
                </a:solidFill>
                <a:latin typeface="Calibri"/>
              </a:rPr>
              <a:t>OBJ CARD 1 (teal left border)</a:t>
            </a:r>
          </a:p>
        </p:txBody>
      </p:sp>
      <p:sp>
        <p:nvSpPr>
          <p:cNvPr id="16" name="Rectangle 15"/>
          <p:cNvSpPr/>
          <p:nvPr/>
        </p:nvSpPr>
        <p:spPr>
          <a:xfrm>
            <a:off x="393192" y="2084832"/>
            <a:ext cx="365760" cy="36576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38912" y="2130552"/>
            <a:ext cx="274320" cy="274320"/>
          </a:xfrm>
          <a:prstGeom prst="rect">
            <a:avLst/>
          </a:prstGeom>
          <a:noFill/>
        </p:spPr>
        <p:txBody>
          <a:bodyPr wrap="square">
            <a:spAutoFit/>
          </a:bodyPr>
          <a:lstStyle/>
          <a:p>
            <a:pPr algn="ctr"/>
            <a:r>
              <a:rPr sz="900" b="0">
                <a:solidFill>
                  <a:srgbClr val="6B7280"/>
                </a:solidFill>
                <a:latin typeface="Calibri"/>
              </a:rPr>
              <a:t>①</a:t>
            </a:r>
          </a:p>
        </p:txBody>
      </p:sp>
      <p:sp>
        <p:nvSpPr>
          <p:cNvPr id="18" name="Rectangle 17"/>
          <p:cNvSpPr/>
          <p:nvPr/>
        </p:nvSpPr>
        <p:spPr>
          <a:xfrm>
            <a:off x="822960" y="2084832"/>
            <a:ext cx="4023360" cy="109728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2130552"/>
            <a:ext cx="3931920" cy="1005839"/>
          </a:xfrm>
          <a:prstGeom prst="rect">
            <a:avLst/>
          </a:prstGeom>
          <a:noFill/>
        </p:spPr>
        <p:txBody>
          <a:bodyPr wrap="square">
            <a:spAutoFit/>
          </a:bodyPr>
          <a:lstStyle/>
          <a:p>
            <a:pPr algn="ctr"/>
            <a:r>
              <a:rPr sz="900" b="0">
                <a:solidFill>
                  <a:srgbClr val="6B7280"/>
                </a:solidFill>
                <a:latin typeface="Calibri"/>
              </a:rPr>
              <a:t>Obj 1 text</a:t>
            </a:r>
          </a:p>
        </p:txBody>
      </p:sp>
      <p:sp>
        <p:nvSpPr>
          <p:cNvPr id="20" name="Rectangle 19"/>
          <p:cNvSpPr/>
          <p:nvPr/>
        </p:nvSpPr>
        <p:spPr>
          <a:xfrm>
            <a:off x="320040" y="3456432"/>
            <a:ext cx="4663440" cy="13716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365759" y="3502152"/>
            <a:ext cx="4572000" cy="1280160"/>
          </a:xfrm>
          <a:prstGeom prst="rect">
            <a:avLst/>
          </a:prstGeom>
          <a:noFill/>
        </p:spPr>
        <p:txBody>
          <a:bodyPr wrap="square">
            <a:spAutoFit/>
          </a:bodyPr>
          <a:lstStyle/>
          <a:p>
            <a:pPr algn="ctr"/>
            <a:r>
              <a:rPr sz="900" b="0">
                <a:solidFill>
                  <a:srgbClr val="6B7280"/>
                </a:solidFill>
                <a:latin typeface="Calibri"/>
              </a:rPr>
              <a:t>OBJ CARD 2</a:t>
            </a:r>
          </a:p>
        </p:txBody>
      </p:sp>
      <p:sp>
        <p:nvSpPr>
          <p:cNvPr id="22" name="Rectangle 21"/>
          <p:cNvSpPr/>
          <p:nvPr/>
        </p:nvSpPr>
        <p:spPr>
          <a:xfrm>
            <a:off x="393192" y="3547872"/>
            <a:ext cx="365760" cy="36576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38912" y="3593591"/>
            <a:ext cx="274320" cy="274320"/>
          </a:xfrm>
          <a:prstGeom prst="rect">
            <a:avLst/>
          </a:prstGeom>
          <a:noFill/>
        </p:spPr>
        <p:txBody>
          <a:bodyPr wrap="square">
            <a:spAutoFit/>
          </a:bodyPr>
          <a:lstStyle/>
          <a:p>
            <a:pPr algn="ctr"/>
            <a:r>
              <a:rPr sz="900" b="0">
                <a:solidFill>
                  <a:srgbClr val="6B7280"/>
                </a:solidFill>
                <a:latin typeface="Calibri"/>
              </a:rPr>
              <a:t>②</a:t>
            </a:r>
          </a:p>
        </p:txBody>
      </p:sp>
      <p:sp>
        <p:nvSpPr>
          <p:cNvPr id="24" name="Rectangle 23"/>
          <p:cNvSpPr/>
          <p:nvPr/>
        </p:nvSpPr>
        <p:spPr>
          <a:xfrm>
            <a:off x="822960" y="3547872"/>
            <a:ext cx="4023360" cy="109728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68680" y="3593591"/>
            <a:ext cx="3931920" cy="1005839"/>
          </a:xfrm>
          <a:prstGeom prst="rect">
            <a:avLst/>
          </a:prstGeom>
          <a:noFill/>
        </p:spPr>
        <p:txBody>
          <a:bodyPr wrap="square">
            <a:spAutoFit/>
          </a:bodyPr>
          <a:lstStyle/>
          <a:p>
            <a:pPr algn="ctr"/>
            <a:r>
              <a:rPr sz="900" b="0">
                <a:solidFill>
                  <a:srgbClr val="6B7280"/>
                </a:solidFill>
                <a:latin typeface="Calibri"/>
              </a:rPr>
              <a:t>Obj 2 text</a:t>
            </a:r>
          </a:p>
        </p:txBody>
      </p:sp>
      <p:sp>
        <p:nvSpPr>
          <p:cNvPr id="26" name="Rectangle 25"/>
          <p:cNvSpPr/>
          <p:nvPr/>
        </p:nvSpPr>
        <p:spPr>
          <a:xfrm>
            <a:off x="320040" y="4919472"/>
            <a:ext cx="4663440" cy="13716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5759" y="4965192"/>
            <a:ext cx="4572000" cy="1280160"/>
          </a:xfrm>
          <a:prstGeom prst="rect">
            <a:avLst/>
          </a:prstGeom>
          <a:noFill/>
        </p:spPr>
        <p:txBody>
          <a:bodyPr wrap="square">
            <a:spAutoFit/>
          </a:bodyPr>
          <a:lstStyle/>
          <a:p>
            <a:pPr algn="ctr"/>
            <a:r>
              <a:rPr sz="900" b="0">
                <a:solidFill>
                  <a:srgbClr val="6B7280"/>
                </a:solidFill>
                <a:latin typeface="Calibri"/>
              </a:rPr>
              <a:t>OBJ CARD 3</a:t>
            </a:r>
          </a:p>
        </p:txBody>
      </p:sp>
      <p:sp>
        <p:nvSpPr>
          <p:cNvPr id="28" name="Rectangle 27"/>
          <p:cNvSpPr/>
          <p:nvPr/>
        </p:nvSpPr>
        <p:spPr>
          <a:xfrm>
            <a:off x="393192" y="5010912"/>
            <a:ext cx="365760" cy="36576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38912" y="5056632"/>
            <a:ext cx="274320" cy="274320"/>
          </a:xfrm>
          <a:prstGeom prst="rect">
            <a:avLst/>
          </a:prstGeom>
          <a:noFill/>
        </p:spPr>
        <p:txBody>
          <a:bodyPr wrap="square">
            <a:spAutoFit/>
          </a:bodyPr>
          <a:lstStyle/>
          <a:p>
            <a:pPr algn="ctr"/>
            <a:r>
              <a:rPr sz="900" b="0">
                <a:solidFill>
                  <a:srgbClr val="6B7280"/>
                </a:solidFill>
                <a:latin typeface="Calibri"/>
              </a:rPr>
              <a:t>③</a:t>
            </a:r>
          </a:p>
        </p:txBody>
      </p:sp>
      <p:sp>
        <p:nvSpPr>
          <p:cNvPr id="30" name="Rectangle 29"/>
          <p:cNvSpPr/>
          <p:nvPr/>
        </p:nvSpPr>
        <p:spPr>
          <a:xfrm>
            <a:off x="822960" y="5010912"/>
            <a:ext cx="4023360" cy="109728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868680" y="5056632"/>
            <a:ext cx="3931920" cy="1005839"/>
          </a:xfrm>
          <a:prstGeom prst="rect">
            <a:avLst/>
          </a:prstGeom>
          <a:noFill/>
        </p:spPr>
        <p:txBody>
          <a:bodyPr wrap="square">
            <a:spAutoFit/>
          </a:bodyPr>
          <a:lstStyle/>
          <a:p>
            <a:pPr algn="ctr"/>
            <a:r>
              <a:rPr sz="900" b="0">
                <a:solidFill>
                  <a:srgbClr val="6B7280"/>
                </a:solidFill>
                <a:latin typeface="Calibri"/>
              </a:rPr>
              <a:t>Obj 3 text</a:t>
            </a:r>
          </a:p>
        </p:txBody>
      </p:sp>
      <p:sp>
        <p:nvSpPr>
          <p:cNvPr id="32" name="Rectangle 31"/>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35" name="TextBox 34"/>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What You'll Learn:
1. Identify the Top Cyber Threats in Financial Services
2. Detect and Deconstruct a Phishing Attempt
3. Follow Your Firm's Incident Response Protocol</a:t>
            </a:r>
          </a:p>
        </p:txBody>
      </p:sp>
      <p:sp>
        <p:nvSpPr>
          <p:cNvPr id="36" name="Rectangle 35"/>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39" name="TextBox 38"/>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Let's look at what you'll be able to do by the end of this module. These three objectives are aligned with SEC Regulation S-P, FINRA Rule 4370, and your firm's Written Supervisory Procedures. Each one builds toward the hands-on phishing exercise in the middle of the module.</a:t>
            </a:r>
          </a:p>
        </p:txBody>
      </p:sp>
      <p:sp>
        <p:nvSpPr>
          <p:cNvPr id="40" name="Rectangle 39"/>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43" name="TextBox 42"/>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Static content. Cards animate in sequence (stagger 0.3s, slide-up). Left border in teal accent. Numbered circles in dark navy with teal numbers. Continue enabled immediately.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3/7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THE CYBER THREAT LANDSCAPE</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INFORM</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1737360" cy="502920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1645919" cy="4937760"/>
          </a:xfrm>
          <a:prstGeom prst="rect">
            <a:avLst/>
          </a:prstGeom>
          <a:noFill/>
        </p:spPr>
        <p:txBody>
          <a:bodyPr wrap="square">
            <a:spAutoFit/>
          </a:bodyPr>
          <a:lstStyle/>
          <a:p>
            <a:pPr algn="ctr"/>
            <a:r>
              <a:rPr sz="900" b="0">
                <a:solidFill>
                  <a:srgbClr val="6B7280"/>
                </a:solidFill>
                <a:latin typeface="Calibri"/>
              </a:rPr>
              <a:t>LEFT PANEL (navy bg)</a:t>
            </a:r>
          </a:p>
        </p:txBody>
      </p:sp>
      <p:sp>
        <p:nvSpPr>
          <p:cNvPr id="14" name="Rectangle 13"/>
          <p:cNvSpPr/>
          <p:nvPr/>
        </p:nvSpPr>
        <p:spPr>
          <a:xfrm>
            <a:off x="393192" y="1536192"/>
            <a:ext cx="1554480" cy="1005840"/>
          </a:xfrm>
          <a:prstGeom prst="rect">
            <a:avLst/>
          </a:prstGeom>
          <a:solidFill>
            <a:srgbClr val="152F47"/>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8912" y="1581912"/>
            <a:ext cx="1463039" cy="914400"/>
          </a:xfrm>
          <a:prstGeom prst="rect">
            <a:avLst/>
          </a:prstGeom>
          <a:noFill/>
        </p:spPr>
        <p:txBody>
          <a:bodyPr wrap="square">
            <a:spAutoFit/>
          </a:bodyPr>
          <a:lstStyle/>
          <a:p>
            <a:pPr algn="ctr"/>
            <a:r>
              <a:rPr sz="900" b="0">
                <a:solidFill>
                  <a:srgbClr val="6B7280"/>
                </a:solidFill>
                <a:latin typeface="Calibri"/>
              </a:rPr>
              <a:t>Heading + Title + body</a:t>
            </a:r>
          </a:p>
        </p:txBody>
      </p:sp>
      <p:sp>
        <p:nvSpPr>
          <p:cNvPr id="16" name="Rectangle 15"/>
          <p:cNvSpPr/>
          <p:nvPr/>
        </p:nvSpPr>
        <p:spPr>
          <a:xfrm>
            <a:off x="393192" y="2633472"/>
            <a:ext cx="1554480" cy="77724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38912" y="2679191"/>
            <a:ext cx="1463039" cy="685800"/>
          </a:xfrm>
          <a:prstGeom prst="rect">
            <a:avLst/>
          </a:prstGeom>
          <a:noFill/>
        </p:spPr>
        <p:txBody>
          <a:bodyPr wrap="square">
            <a:spAutoFit/>
          </a:bodyPr>
          <a:lstStyle/>
          <a:p>
            <a:pPr algn="ctr"/>
            <a:r>
              <a:rPr sz="900" b="0">
                <a:solidFill>
                  <a:srgbClr val="6B7280"/>
                </a:solidFill>
                <a:latin typeface="Calibri"/>
              </a:rPr>
              <a:t>STAT 1: $5.9M box</a:t>
            </a:r>
          </a:p>
        </p:txBody>
      </p:sp>
      <p:sp>
        <p:nvSpPr>
          <p:cNvPr id="18" name="Rectangle 17"/>
          <p:cNvSpPr/>
          <p:nvPr/>
        </p:nvSpPr>
        <p:spPr>
          <a:xfrm>
            <a:off x="393192" y="3502152"/>
            <a:ext cx="1554480" cy="77724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38912" y="3547872"/>
            <a:ext cx="1463039" cy="685800"/>
          </a:xfrm>
          <a:prstGeom prst="rect">
            <a:avLst/>
          </a:prstGeom>
          <a:noFill/>
        </p:spPr>
        <p:txBody>
          <a:bodyPr wrap="square">
            <a:spAutoFit/>
          </a:bodyPr>
          <a:lstStyle/>
          <a:p>
            <a:pPr algn="ctr"/>
            <a:r>
              <a:rPr sz="900" b="0">
                <a:solidFill>
                  <a:srgbClr val="6B7280"/>
                </a:solidFill>
                <a:latin typeface="Calibri"/>
              </a:rPr>
              <a:t>STAT 2: 74% box</a:t>
            </a:r>
          </a:p>
        </p:txBody>
      </p:sp>
      <p:sp>
        <p:nvSpPr>
          <p:cNvPr id="20" name="Rectangle 19"/>
          <p:cNvSpPr/>
          <p:nvPr/>
        </p:nvSpPr>
        <p:spPr>
          <a:xfrm>
            <a:off x="2103120" y="1444752"/>
            <a:ext cx="2834640" cy="14630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148839" y="1490472"/>
            <a:ext cx="2743200" cy="1371600"/>
          </a:xfrm>
          <a:prstGeom prst="rect">
            <a:avLst/>
          </a:prstGeom>
          <a:noFill/>
        </p:spPr>
        <p:txBody>
          <a:bodyPr wrap="square">
            <a:spAutoFit/>
          </a:bodyPr>
          <a:lstStyle/>
          <a:p>
            <a:pPr algn="ctr"/>
            <a:r>
              <a:rPr sz="900" b="0">
                <a:solidFill>
                  <a:srgbClr val="6B7280"/>
                </a:solidFill>
                <a:latin typeface="Calibri"/>
              </a:rPr>
              <a:t>THREAT CARD 1: Phishing 36%</a:t>
            </a:r>
          </a:p>
        </p:txBody>
      </p:sp>
      <p:sp>
        <p:nvSpPr>
          <p:cNvPr id="22" name="Rectangle 21"/>
          <p:cNvSpPr/>
          <p:nvPr/>
        </p:nvSpPr>
        <p:spPr>
          <a:xfrm>
            <a:off x="2194560" y="1536192"/>
            <a:ext cx="411480" cy="411480"/>
          </a:xfrm>
          <a:prstGeom prst="rect">
            <a:avLst/>
          </a:prstGeom>
          <a:solidFill>
            <a:srgbClr val="FEF3C7"/>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2240279" y="1581912"/>
            <a:ext cx="320040" cy="320040"/>
          </a:xfrm>
          <a:prstGeom prst="rect">
            <a:avLst/>
          </a:prstGeom>
          <a:noFill/>
        </p:spPr>
        <p:txBody>
          <a:bodyPr wrap="square">
            <a:spAutoFit/>
          </a:bodyPr>
          <a:lstStyle/>
          <a:p>
            <a:pPr algn="ctr"/>
            <a:r>
              <a:rPr sz="900" b="0">
                <a:solidFill>
                  <a:srgbClr val="6B7280"/>
                </a:solidFill>
                <a:latin typeface="Calibri"/>
              </a:rPr>
              <a:t>🎣 icon (amber)</a:t>
            </a:r>
          </a:p>
        </p:txBody>
      </p:sp>
      <p:sp>
        <p:nvSpPr>
          <p:cNvPr id="24" name="Rectangle 23"/>
          <p:cNvSpPr/>
          <p:nvPr/>
        </p:nvSpPr>
        <p:spPr>
          <a:xfrm>
            <a:off x="3611880" y="1536192"/>
            <a:ext cx="1188720" cy="320040"/>
          </a:xfrm>
          <a:prstGeom prst="rect">
            <a:avLst/>
          </a:prstGeom>
          <a:solidFill>
            <a:srgbClr val="EEF7F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657600" y="1581912"/>
            <a:ext cx="1097280" cy="228599"/>
          </a:xfrm>
          <a:prstGeom prst="rect">
            <a:avLst/>
          </a:prstGeom>
          <a:noFill/>
        </p:spPr>
        <p:txBody>
          <a:bodyPr wrap="square">
            <a:spAutoFit/>
          </a:bodyPr>
          <a:lstStyle/>
          <a:p>
            <a:pPr algn="ctr"/>
            <a:r>
              <a:rPr sz="900" b="0">
                <a:solidFill>
                  <a:srgbClr val="6B7280"/>
                </a:solidFill>
                <a:latin typeface="Calibri"/>
              </a:rPr>
              <a:t>36% badge</a:t>
            </a:r>
          </a:p>
        </p:txBody>
      </p:sp>
      <p:sp>
        <p:nvSpPr>
          <p:cNvPr id="26" name="Rectangle 25"/>
          <p:cNvSpPr/>
          <p:nvPr/>
        </p:nvSpPr>
        <p:spPr>
          <a:xfrm>
            <a:off x="2103120" y="3044952"/>
            <a:ext cx="2834640" cy="14630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148839" y="3090672"/>
            <a:ext cx="2743200" cy="1371600"/>
          </a:xfrm>
          <a:prstGeom prst="rect">
            <a:avLst/>
          </a:prstGeom>
          <a:noFill/>
        </p:spPr>
        <p:txBody>
          <a:bodyPr wrap="square">
            <a:spAutoFit/>
          </a:bodyPr>
          <a:lstStyle/>
          <a:p>
            <a:pPr algn="ctr"/>
            <a:r>
              <a:rPr sz="900" b="0">
                <a:solidFill>
                  <a:srgbClr val="6B7280"/>
                </a:solidFill>
                <a:latin typeface="Calibri"/>
              </a:rPr>
              <a:t>THREAT CARD 2: Ransomware 24%</a:t>
            </a:r>
          </a:p>
        </p:txBody>
      </p:sp>
      <p:sp>
        <p:nvSpPr>
          <p:cNvPr id="28" name="Rectangle 27"/>
          <p:cNvSpPr/>
          <p:nvPr/>
        </p:nvSpPr>
        <p:spPr>
          <a:xfrm>
            <a:off x="2194560" y="3136392"/>
            <a:ext cx="411480" cy="411480"/>
          </a:xfrm>
          <a:prstGeom prst="rect">
            <a:avLst/>
          </a:prstGeom>
          <a:solidFill>
            <a:srgbClr val="FEE2E2"/>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2240279" y="3182112"/>
            <a:ext cx="320040" cy="320040"/>
          </a:xfrm>
          <a:prstGeom prst="rect">
            <a:avLst/>
          </a:prstGeom>
          <a:noFill/>
        </p:spPr>
        <p:txBody>
          <a:bodyPr wrap="square">
            <a:spAutoFit/>
          </a:bodyPr>
          <a:lstStyle/>
          <a:p>
            <a:pPr algn="ctr"/>
            <a:r>
              <a:rPr sz="900" b="0">
                <a:solidFill>
                  <a:srgbClr val="6B7280"/>
                </a:solidFill>
                <a:latin typeface="Calibri"/>
              </a:rPr>
              <a:t>🔐 icon (red)</a:t>
            </a:r>
          </a:p>
        </p:txBody>
      </p:sp>
      <p:sp>
        <p:nvSpPr>
          <p:cNvPr id="30" name="Rectangle 29"/>
          <p:cNvSpPr/>
          <p:nvPr/>
        </p:nvSpPr>
        <p:spPr>
          <a:xfrm>
            <a:off x="3611880" y="3136392"/>
            <a:ext cx="1188720" cy="320040"/>
          </a:xfrm>
          <a:prstGeom prst="rect">
            <a:avLst/>
          </a:prstGeom>
          <a:solidFill>
            <a:srgbClr val="EEF7F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3657600" y="3182112"/>
            <a:ext cx="1097280" cy="228599"/>
          </a:xfrm>
          <a:prstGeom prst="rect">
            <a:avLst/>
          </a:prstGeom>
          <a:noFill/>
        </p:spPr>
        <p:txBody>
          <a:bodyPr wrap="square">
            <a:spAutoFit/>
          </a:bodyPr>
          <a:lstStyle/>
          <a:p>
            <a:pPr algn="ctr"/>
            <a:r>
              <a:rPr sz="900" b="0">
                <a:solidFill>
                  <a:srgbClr val="6B7280"/>
                </a:solidFill>
                <a:latin typeface="Calibri"/>
              </a:rPr>
              <a:t>24% badge</a:t>
            </a:r>
          </a:p>
        </p:txBody>
      </p:sp>
      <p:sp>
        <p:nvSpPr>
          <p:cNvPr id="32" name="Rectangle 31"/>
          <p:cNvSpPr/>
          <p:nvPr/>
        </p:nvSpPr>
        <p:spPr>
          <a:xfrm>
            <a:off x="2103120" y="4645152"/>
            <a:ext cx="2834640" cy="14630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2148839" y="4690872"/>
            <a:ext cx="2743200" cy="1371600"/>
          </a:xfrm>
          <a:prstGeom prst="rect">
            <a:avLst/>
          </a:prstGeom>
          <a:noFill/>
        </p:spPr>
        <p:txBody>
          <a:bodyPr wrap="square">
            <a:spAutoFit/>
          </a:bodyPr>
          <a:lstStyle/>
          <a:p>
            <a:pPr algn="ctr"/>
            <a:r>
              <a:rPr sz="900" b="0">
                <a:solidFill>
                  <a:srgbClr val="6B7280"/>
                </a:solidFill>
                <a:latin typeface="Calibri"/>
              </a:rPr>
              <a:t>THREAT CARD 3: Insider 18%</a:t>
            </a:r>
          </a:p>
        </p:txBody>
      </p:sp>
      <p:sp>
        <p:nvSpPr>
          <p:cNvPr id="34" name="Rectangle 33"/>
          <p:cNvSpPr/>
          <p:nvPr/>
        </p:nvSpPr>
        <p:spPr>
          <a:xfrm>
            <a:off x="2194560" y="4736592"/>
            <a:ext cx="411480" cy="411480"/>
          </a:xfrm>
          <a:prstGeom prst="rect">
            <a:avLst/>
          </a:prstGeom>
          <a:solidFill>
            <a:srgbClr val="E0F2FE"/>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2240279" y="4782312"/>
            <a:ext cx="320040" cy="320040"/>
          </a:xfrm>
          <a:prstGeom prst="rect">
            <a:avLst/>
          </a:prstGeom>
          <a:noFill/>
        </p:spPr>
        <p:txBody>
          <a:bodyPr wrap="square">
            <a:spAutoFit/>
          </a:bodyPr>
          <a:lstStyle/>
          <a:p>
            <a:pPr algn="ctr"/>
            <a:r>
              <a:rPr sz="900" b="0">
                <a:solidFill>
                  <a:srgbClr val="6B7280"/>
                </a:solidFill>
                <a:latin typeface="Calibri"/>
              </a:rPr>
              <a:t>👤 icon (blue)</a:t>
            </a:r>
          </a:p>
        </p:txBody>
      </p:sp>
      <p:sp>
        <p:nvSpPr>
          <p:cNvPr id="36" name="Rectangle 35"/>
          <p:cNvSpPr/>
          <p:nvPr/>
        </p:nvSpPr>
        <p:spPr>
          <a:xfrm>
            <a:off x="3611880" y="4736592"/>
            <a:ext cx="1188720" cy="320040"/>
          </a:xfrm>
          <a:prstGeom prst="rect">
            <a:avLst/>
          </a:prstGeom>
          <a:solidFill>
            <a:srgbClr val="EEF7F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3657600" y="4782312"/>
            <a:ext cx="1097280" cy="228599"/>
          </a:xfrm>
          <a:prstGeom prst="rect">
            <a:avLst/>
          </a:prstGeom>
          <a:noFill/>
        </p:spPr>
        <p:txBody>
          <a:bodyPr wrap="square">
            <a:spAutoFit/>
          </a:bodyPr>
          <a:lstStyle/>
          <a:p>
            <a:pPr algn="ctr"/>
            <a:r>
              <a:rPr sz="900" b="0">
                <a:solidFill>
                  <a:srgbClr val="6B7280"/>
                </a:solidFill>
                <a:latin typeface="Calibri"/>
              </a:rPr>
              <a:t>18% badge</a:t>
            </a:r>
          </a:p>
        </p:txBody>
      </p:sp>
      <p:sp>
        <p:nvSpPr>
          <p:cNvPr id="38" name="Rectangle 37"/>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Rectangle 38"/>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41" name="TextBox 40"/>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The Threat Landscape in Financial Services:
• Average breach cost: $5.9M (IBM, 2024)
• 74% of breaches involve human error
Top Threats:
• Phishing &amp; Social Engineering — 36% of breaches
• Ransomware — 24% of attacks
• Insider Threat — 18% of incidents</a:t>
            </a:r>
          </a:p>
        </p:txBody>
      </p:sp>
      <p:sp>
        <p:nvSpPr>
          <p:cNvPr id="42" name="Rectangle 41"/>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45" name="TextBox 44"/>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Financial institutions face more cyberattacks than any other industry. The average cost of a single breach is nearly six million dollars — and seventy-four percent of breaches involve a human element, meaning they could have been prevented. Understanding what you're up against is the first step to protecting yourself and your firm.</a:t>
            </a:r>
          </a:p>
        </p:txBody>
      </p:sp>
      <p:sp>
        <p:nvSpPr>
          <p:cNvPr id="46" name="Rectangle 45"/>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49" name="TextBox 48"/>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Static content. Left panel: dark navy with two stat callout boxes. Right panel: three threat cards with color-coded icon boxes and percentage badges. Cards animate in sequence. Percentage badges slide in from right. Continue enabled after 8s.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4/7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SPOT THE PHISHING INDICATORS — INTERACTIVE</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PRACTICE</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3383280" cy="45720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3291840" cy="365760"/>
          </a:xfrm>
          <a:prstGeom prst="rect">
            <a:avLst/>
          </a:prstGeom>
          <a:noFill/>
        </p:spPr>
        <p:txBody>
          <a:bodyPr wrap="square">
            <a:spAutoFit/>
          </a:bodyPr>
          <a:lstStyle/>
          <a:p>
            <a:pPr algn="ctr"/>
            <a:r>
              <a:rPr sz="900" b="0">
                <a:solidFill>
                  <a:srgbClr val="6B7280"/>
                </a:solidFill>
                <a:latin typeface="Calibri"/>
              </a:rPr>
              <a:t>HEADING + TITLE ROW</a:t>
            </a:r>
          </a:p>
        </p:txBody>
      </p:sp>
      <p:sp>
        <p:nvSpPr>
          <p:cNvPr id="14" name="Rectangle 13"/>
          <p:cNvSpPr/>
          <p:nvPr/>
        </p:nvSpPr>
        <p:spPr>
          <a:xfrm>
            <a:off x="320040" y="1993392"/>
            <a:ext cx="3383280" cy="438912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5759" y="2039112"/>
            <a:ext cx="3291840" cy="4297680"/>
          </a:xfrm>
          <a:prstGeom prst="rect">
            <a:avLst/>
          </a:prstGeom>
          <a:noFill/>
        </p:spPr>
        <p:txBody>
          <a:bodyPr wrap="square">
            <a:spAutoFit/>
          </a:bodyPr>
          <a:lstStyle/>
          <a:p>
            <a:pPr algn="ctr"/>
            <a:r>
              <a:rPr sz="900" b="0">
                <a:solidFill>
                  <a:srgbClr val="6B7280"/>
                </a:solidFill>
                <a:latin typeface="Calibri"/>
              </a:rPr>
              <a:t>EMAIL MOCK
(browser frame)</a:t>
            </a:r>
          </a:p>
        </p:txBody>
      </p:sp>
      <p:sp>
        <p:nvSpPr>
          <p:cNvPr id="16" name="Rectangle 15"/>
          <p:cNvSpPr/>
          <p:nvPr/>
        </p:nvSpPr>
        <p:spPr>
          <a:xfrm>
            <a:off x="365759" y="2039112"/>
            <a:ext cx="3291840" cy="320040"/>
          </a:xfrm>
          <a:prstGeom prst="rect">
            <a:avLst/>
          </a:prstGeom>
          <a:solidFill>
            <a:srgbClr val="F1F5F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11479" y="2084831"/>
            <a:ext cx="3200400" cy="228599"/>
          </a:xfrm>
          <a:prstGeom prst="rect">
            <a:avLst/>
          </a:prstGeom>
          <a:noFill/>
        </p:spPr>
        <p:txBody>
          <a:bodyPr wrap="square">
            <a:spAutoFit/>
          </a:bodyPr>
          <a:lstStyle/>
          <a:p>
            <a:pPr algn="ctr"/>
            <a:r>
              <a:rPr sz="900" b="0">
                <a:solidFill>
                  <a:srgbClr val="6B7280"/>
                </a:solidFill>
                <a:latin typeface="Calibri"/>
              </a:rPr>
              <a:t>Email toolbar (3 dots)</a:t>
            </a:r>
          </a:p>
        </p:txBody>
      </p:sp>
      <p:sp>
        <p:nvSpPr>
          <p:cNvPr id="18" name="Rectangle 17"/>
          <p:cNvSpPr/>
          <p:nvPr/>
        </p:nvSpPr>
        <p:spPr>
          <a:xfrm>
            <a:off x="365759" y="2450592"/>
            <a:ext cx="3291840" cy="50292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11479" y="2496312"/>
            <a:ext cx="3200400" cy="411480"/>
          </a:xfrm>
          <a:prstGeom prst="rect">
            <a:avLst/>
          </a:prstGeom>
          <a:noFill/>
        </p:spPr>
        <p:txBody>
          <a:bodyPr wrap="square">
            <a:spAutoFit/>
          </a:bodyPr>
          <a:lstStyle/>
          <a:p>
            <a:pPr algn="ctr"/>
            <a:r>
              <a:rPr sz="900" b="0">
                <a:solidFill>
                  <a:srgbClr val="6B7280"/>
                </a:solidFill>
                <a:latin typeface="Calibri"/>
              </a:rPr>
              <a:t>From: [RED FLAG domain]</a:t>
            </a:r>
          </a:p>
        </p:txBody>
      </p:sp>
      <p:sp>
        <p:nvSpPr>
          <p:cNvPr id="20" name="Rectangle 19"/>
          <p:cNvSpPr/>
          <p:nvPr/>
        </p:nvSpPr>
        <p:spPr>
          <a:xfrm>
            <a:off x="365759" y="2999232"/>
            <a:ext cx="3291840" cy="3657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1479" y="3044952"/>
            <a:ext cx="3200400" cy="274320"/>
          </a:xfrm>
          <a:prstGeom prst="rect">
            <a:avLst/>
          </a:prstGeom>
          <a:noFill/>
        </p:spPr>
        <p:txBody>
          <a:bodyPr wrap="square">
            <a:spAutoFit/>
          </a:bodyPr>
          <a:lstStyle/>
          <a:p>
            <a:pPr algn="ctr"/>
            <a:r>
              <a:rPr sz="900" b="0">
                <a:solidFill>
                  <a:srgbClr val="6B7280"/>
                </a:solidFill>
                <a:latin typeface="Calibri"/>
              </a:rPr>
              <a:t>Subject: [RED FLAG urgency]</a:t>
            </a:r>
          </a:p>
        </p:txBody>
      </p:sp>
      <p:sp>
        <p:nvSpPr>
          <p:cNvPr id="22" name="Rectangle 21"/>
          <p:cNvSpPr/>
          <p:nvPr/>
        </p:nvSpPr>
        <p:spPr>
          <a:xfrm>
            <a:off x="365759" y="3456432"/>
            <a:ext cx="3291840" cy="18288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11479" y="3502152"/>
            <a:ext cx="3200400" cy="1737360"/>
          </a:xfrm>
          <a:prstGeom prst="rect">
            <a:avLst/>
          </a:prstGeom>
          <a:noFill/>
        </p:spPr>
        <p:txBody>
          <a:bodyPr wrap="square">
            <a:spAutoFit/>
          </a:bodyPr>
          <a:lstStyle/>
          <a:p>
            <a:pPr algn="ctr"/>
            <a:r>
              <a:rPr sz="900" b="0">
                <a:solidFill>
                  <a:srgbClr val="6B7280"/>
                </a:solidFill>
                <a:latin typeface="Calibri"/>
              </a:rPr>
              <a:t>Email body:
[RED FLAG vague threat]
[RED FLAG credential ask]</a:t>
            </a:r>
          </a:p>
        </p:txBody>
      </p:sp>
      <p:sp>
        <p:nvSpPr>
          <p:cNvPr id="24" name="Rectangle 23"/>
          <p:cNvSpPr/>
          <p:nvPr/>
        </p:nvSpPr>
        <p:spPr>
          <a:xfrm>
            <a:off x="365759" y="5330952"/>
            <a:ext cx="3291840" cy="6400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11479" y="5376672"/>
            <a:ext cx="3200400" cy="548640"/>
          </a:xfrm>
          <a:prstGeom prst="rect">
            <a:avLst/>
          </a:prstGeom>
          <a:noFill/>
        </p:spPr>
        <p:txBody>
          <a:bodyPr wrap="square">
            <a:spAutoFit/>
          </a:bodyPr>
          <a:lstStyle/>
          <a:p>
            <a:pPr algn="ctr"/>
            <a:r>
              <a:rPr sz="900" b="0">
                <a:solidFill>
                  <a:srgbClr val="6B7280"/>
                </a:solidFill>
                <a:latin typeface="Calibri"/>
              </a:rPr>
              <a:t>Fake CTA button (red)</a:t>
            </a:r>
          </a:p>
        </p:txBody>
      </p:sp>
      <p:sp>
        <p:nvSpPr>
          <p:cNvPr id="26" name="Rectangle 25"/>
          <p:cNvSpPr/>
          <p:nvPr/>
        </p:nvSpPr>
        <p:spPr>
          <a:xfrm>
            <a:off x="3794759" y="1993392"/>
            <a:ext cx="1143000" cy="4389120"/>
          </a:xfrm>
          <a:prstGeom prst="rect">
            <a:avLst/>
          </a:prstGeom>
          <a:solidFill>
            <a:srgbClr val="1E293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840479" y="2039112"/>
            <a:ext cx="1051560" cy="4297680"/>
          </a:xfrm>
          <a:prstGeom prst="rect">
            <a:avLst/>
          </a:prstGeom>
          <a:noFill/>
        </p:spPr>
        <p:txBody>
          <a:bodyPr wrap="square">
            <a:spAutoFit/>
          </a:bodyPr>
          <a:lstStyle/>
          <a:p>
            <a:pPr algn="ctr"/>
            <a:r>
              <a:rPr sz="900" b="0">
                <a:solidFill>
                  <a:srgbClr val="6B7280"/>
                </a:solidFill>
                <a:latin typeface="Calibri"/>
              </a:rPr>
              <a:t>FLAG TRACKER PANEL
(dark, teal labels)</a:t>
            </a:r>
          </a:p>
        </p:txBody>
      </p:sp>
      <p:sp>
        <p:nvSpPr>
          <p:cNvPr id="28" name="Rectangle 27"/>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31" name="TextBox 30"/>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Interactive Exercise: Spot the Phishing Indicators
Click highlighted elements to reveal why they're red flags:
• Spoofed sender domain
• Artificial urgency (2-hour countdown)
• Vague threat claim (no specifics)
• Credential harvesting link</a:t>
            </a:r>
          </a:p>
        </p:txBody>
      </p:sp>
      <p:sp>
        <p:nvSpPr>
          <p:cNvPr id="32" name="Rectangle 31"/>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35" name="TextBox 34"/>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Now it's your turn. In front of you is a realistic phishing email. Click on the highlighted elements to learn why each one is a red flag. This is exactly the kind of email your firm's employees receive every day — and the kind that causes breaches when not caught.</a:t>
            </a:r>
          </a:p>
        </p:txBody>
      </p:sp>
      <p:sp>
        <p:nvSpPr>
          <p:cNvPr id="36" name="Rectangle 35"/>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39" name="TextBox 38"/>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INTERACTION: Mock email rendered in custom HTML component. Four clickable elements (highlighted with dashed red underline). Each click: reveals tooltip explanation + adds chip to 'Red Flags Found' tracker panel. Score display updates in real-time. GATE: Continue button DISABLED until all 4 flags found. Track: flags_found_count, time_on_screen. Chips labeled: 'Spoofed domain', 'False urgency', 'Vague threat', 'Credential harvesting'.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5/7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DATA SECURITY BEST PRACTICES</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INFORM</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1737360" cy="5029200"/>
          </a:xfrm>
          <a:prstGeom prst="rect">
            <a:avLst/>
          </a:prstGeom>
          <a:solidFill>
            <a:srgbClr val="07192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1645919" cy="4937760"/>
          </a:xfrm>
          <a:prstGeom prst="rect">
            <a:avLst/>
          </a:prstGeom>
          <a:noFill/>
        </p:spPr>
        <p:txBody>
          <a:bodyPr wrap="square">
            <a:spAutoFit/>
          </a:bodyPr>
          <a:lstStyle/>
          <a:p>
            <a:pPr algn="ctr"/>
            <a:r>
              <a:rPr sz="900" b="0">
                <a:solidFill>
                  <a:srgbClr val="6B7280"/>
                </a:solidFill>
                <a:latin typeface="Calibri"/>
              </a:rPr>
              <a:t>LEFT PANEL (dark)</a:t>
            </a:r>
          </a:p>
        </p:txBody>
      </p:sp>
      <p:sp>
        <p:nvSpPr>
          <p:cNvPr id="14" name="Rectangle 13"/>
          <p:cNvSpPr/>
          <p:nvPr/>
        </p:nvSpPr>
        <p:spPr>
          <a:xfrm>
            <a:off x="393192" y="1536192"/>
            <a:ext cx="1554480" cy="100584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8912" y="1581912"/>
            <a:ext cx="1463039" cy="914400"/>
          </a:xfrm>
          <a:prstGeom prst="rect">
            <a:avLst/>
          </a:prstGeom>
          <a:noFill/>
        </p:spPr>
        <p:txBody>
          <a:bodyPr wrap="square">
            <a:spAutoFit/>
          </a:bodyPr>
          <a:lstStyle/>
          <a:p>
            <a:pPr algn="ctr"/>
            <a:r>
              <a:rPr sz="900" b="0">
                <a:solidFill>
                  <a:srgbClr val="6B7280"/>
                </a:solidFill>
                <a:latin typeface="Calibri"/>
              </a:rPr>
              <a:t>Heading + Title + body</a:t>
            </a:r>
          </a:p>
        </p:txBody>
      </p:sp>
      <p:sp>
        <p:nvSpPr>
          <p:cNvPr id="16" name="Rectangle 15"/>
          <p:cNvSpPr/>
          <p:nvPr/>
        </p:nvSpPr>
        <p:spPr>
          <a:xfrm>
            <a:off x="393192" y="2633472"/>
            <a:ext cx="1554480" cy="822960"/>
          </a:xfrm>
          <a:prstGeom prst="rect">
            <a:avLst/>
          </a:prstGeom>
          <a:solidFill>
            <a:srgbClr val="0F2540"/>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38912" y="2679191"/>
            <a:ext cx="1463039" cy="731520"/>
          </a:xfrm>
          <a:prstGeom prst="rect">
            <a:avLst/>
          </a:prstGeom>
          <a:noFill/>
        </p:spPr>
        <p:txBody>
          <a:bodyPr wrap="square">
            <a:spAutoFit/>
          </a:bodyPr>
          <a:lstStyle/>
          <a:p>
            <a:pPr algn="ctr"/>
            <a:r>
              <a:rPr sz="900" b="0">
                <a:solidFill>
                  <a:srgbClr val="6B7280"/>
                </a:solidFill>
                <a:latin typeface="Calibri"/>
              </a:rPr>
              <a:t>Compliance callout box</a:t>
            </a:r>
          </a:p>
        </p:txBody>
      </p:sp>
      <p:sp>
        <p:nvSpPr>
          <p:cNvPr id="18" name="Rectangle 17"/>
          <p:cNvSpPr/>
          <p:nvPr/>
        </p:nvSpPr>
        <p:spPr>
          <a:xfrm>
            <a:off x="2103120" y="1444752"/>
            <a:ext cx="2834640" cy="11430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148839" y="1490472"/>
            <a:ext cx="2743200" cy="1051560"/>
          </a:xfrm>
          <a:prstGeom prst="rect">
            <a:avLst/>
          </a:prstGeom>
          <a:noFill/>
        </p:spPr>
        <p:txBody>
          <a:bodyPr wrap="square">
            <a:spAutoFit/>
          </a:bodyPr>
          <a:lstStyle/>
          <a:p>
            <a:pPr algn="ctr"/>
            <a:r>
              <a:rPr sz="900" b="0">
                <a:solidFill>
                  <a:srgbClr val="6B7280"/>
                </a:solidFill>
                <a:latin typeface="Calibri"/>
              </a:rPr>
              <a:t>PRACTICE 1: MFA [REQUIRED]</a:t>
            </a:r>
          </a:p>
        </p:txBody>
      </p:sp>
      <p:sp>
        <p:nvSpPr>
          <p:cNvPr id="20" name="Rectangle 19"/>
          <p:cNvSpPr/>
          <p:nvPr/>
        </p:nvSpPr>
        <p:spPr>
          <a:xfrm>
            <a:off x="3657600" y="1810512"/>
            <a:ext cx="777240" cy="320040"/>
          </a:xfrm>
          <a:prstGeom prst="rect">
            <a:avLst/>
          </a:prstGeom>
          <a:solidFill>
            <a:srgbClr val="FEE2E2"/>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3703320" y="1856231"/>
            <a:ext cx="685800" cy="228599"/>
          </a:xfrm>
          <a:prstGeom prst="rect">
            <a:avLst/>
          </a:prstGeom>
          <a:noFill/>
        </p:spPr>
        <p:txBody>
          <a:bodyPr wrap="square">
            <a:spAutoFit/>
          </a:bodyPr>
          <a:lstStyle/>
          <a:p>
            <a:pPr algn="ctr"/>
            <a:r>
              <a:rPr sz="900" b="0">
                <a:solidFill>
                  <a:srgbClr val="6B7280"/>
                </a:solidFill>
                <a:latin typeface="Calibri"/>
              </a:rPr>
              <a:t>REQUIRED badge</a:t>
            </a:r>
          </a:p>
        </p:txBody>
      </p:sp>
      <p:sp>
        <p:nvSpPr>
          <p:cNvPr id="22" name="Rectangle 21"/>
          <p:cNvSpPr/>
          <p:nvPr/>
        </p:nvSpPr>
        <p:spPr>
          <a:xfrm>
            <a:off x="2103120" y="2724912"/>
            <a:ext cx="2834640" cy="11430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2148839" y="2770632"/>
            <a:ext cx="2743200" cy="1051560"/>
          </a:xfrm>
          <a:prstGeom prst="rect">
            <a:avLst/>
          </a:prstGeom>
          <a:noFill/>
        </p:spPr>
        <p:txBody>
          <a:bodyPr wrap="square">
            <a:spAutoFit/>
          </a:bodyPr>
          <a:lstStyle/>
          <a:p>
            <a:pPr algn="ctr"/>
            <a:r>
              <a:rPr sz="900" b="0">
                <a:solidFill>
                  <a:srgbClr val="6B7280"/>
                </a:solidFill>
                <a:latin typeface="Calibri"/>
              </a:rPr>
              <a:t>PRACTICE 2: Screen Lock [REQUIRED]</a:t>
            </a:r>
          </a:p>
        </p:txBody>
      </p:sp>
      <p:sp>
        <p:nvSpPr>
          <p:cNvPr id="24" name="Rectangle 23"/>
          <p:cNvSpPr/>
          <p:nvPr/>
        </p:nvSpPr>
        <p:spPr>
          <a:xfrm>
            <a:off x="3657600" y="3090672"/>
            <a:ext cx="777240" cy="320040"/>
          </a:xfrm>
          <a:prstGeom prst="rect">
            <a:avLst/>
          </a:prstGeom>
          <a:solidFill>
            <a:srgbClr val="FEE2E2"/>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703320" y="3136391"/>
            <a:ext cx="685800" cy="228599"/>
          </a:xfrm>
          <a:prstGeom prst="rect">
            <a:avLst/>
          </a:prstGeom>
          <a:noFill/>
        </p:spPr>
        <p:txBody>
          <a:bodyPr wrap="square">
            <a:spAutoFit/>
          </a:bodyPr>
          <a:lstStyle/>
          <a:p>
            <a:pPr algn="ctr"/>
            <a:r>
              <a:rPr sz="900" b="0">
                <a:solidFill>
                  <a:srgbClr val="6B7280"/>
                </a:solidFill>
                <a:latin typeface="Calibri"/>
              </a:rPr>
              <a:t>REQUIRED badge</a:t>
            </a:r>
          </a:p>
        </p:txBody>
      </p:sp>
      <p:sp>
        <p:nvSpPr>
          <p:cNvPr id="26" name="Rectangle 25"/>
          <p:cNvSpPr/>
          <p:nvPr/>
        </p:nvSpPr>
        <p:spPr>
          <a:xfrm>
            <a:off x="2103120" y="4005072"/>
            <a:ext cx="2834640" cy="11430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148839" y="4050791"/>
            <a:ext cx="2743200" cy="1051560"/>
          </a:xfrm>
          <a:prstGeom prst="rect">
            <a:avLst/>
          </a:prstGeom>
          <a:noFill/>
        </p:spPr>
        <p:txBody>
          <a:bodyPr wrap="square">
            <a:spAutoFit/>
          </a:bodyPr>
          <a:lstStyle/>
          <a:p>
            <a:pPr algn="ctr"/>
            <a:r>
              <a:rPr sz="900" b="0">
                <a:solidFill>
                  <a:srgbClr val="6B7280"/>
                </a:solidFill>
                <a:latin typeface="Calibri"/>
              </a:rPr>
              <a:t>PRACTICE 3: Approved Storage [REQUIRED]</a:t>
            </a:r>
          </a:p>
        </p:txBody>
      </p:sp>
      <p:sp>
        <p:nvSpPr>
          <p:cNvPr id="28" name="Rectangle 27"/>
          <p:cNvSpPr/>
          <p:nvPr/>
        </p:nvSpPr>
        <p:spPr>
          <a:xfrm>
            <a:off x="3657600" y="4370832"/>
            <a:ext cx="777240" cy="320040"/>
          </a:xfrm>
          <a:prstGeom prst="rect">
            <a:avLst/>
          </a:prstGeom>
          <a:solidFill>
            <a:srgbClr val="FEE2E2"/>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3703320" y="4416552"/>
            <a:ext cx="685800" cy="228599"/>
          </a:xfrm>
          <a:prstGeom prst="rect">
            <a:avLst/>
          </a:prstGeom>
          <a:noFill/>
        </p:spPr>
        <p:txBody>
          <a:bodyPr wrap="square">
            <a:spAutoFit/>
          </a:bodyPr>
          <a:lstStyle/>
          <a:p>
            <a:pPr algn="ctr"/>
            <a:r>
              <a:rPr sz="900" b="0">
                <a:solidFill>
                  <a:srgbClr val="6B7280"/>
                </a:solidFill>
                <a:latin typeface="Calibri"/>
              </a:rPr>
              <a:t>REQUIRED badge</a:t>
            </a:r>
          </a:p>
        </p:txBody>
      </p:sp>
      <p:sp>
        <p:nvSpPr>
          <p:cNvPr id="30" name="Rectangle 29"/>
          <p:cNvSpPr/>
          <p:nvPr/>
        </p:nvSpPr>
        <p:spPr>
          <a:xfrm>
            <a:off x="2103120" y="5285232"/>
            <a:ext cx="2834640" cy="114300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2148839" y="5330952"/>
            <a:ext cx="2743200" cy="1051560"/>
          </a:xfrm>
          <a:prstGeom prst="rect">
            <a:avLst/>
          </a:prstGeom>
          <a:noFill/>
        </p:spPr>
        <p:txBody>
          <a:bodyPr wrap="square">
            <a:spAutoFit/>
          </a:bodyPr>
          <a:lstStyle/>
          <a:p>
            <a:pPr algn="ctr"/>
            <a:r>
              <a:rPr sz="900" b="0">
                <a:solidFill>
                  <a:srgbClr val="6B7280"/>
                </a:solidFill>
                <a:latin typeface="Calibri"/>
              </a:rPr>
              <a:t>PRACTICE 4: Encrypted Email [BEST PRACTICE]</a:t>
            </a:r>
          </a:p>
        </p:txBody>
      </p:sp>
      <p:sp>
        <p:nvSpPr>
          <p:cNvPr id="32" name="Rectangle 31"/>
          <p:cNvSpPr/>
          <p:nvPr/>
        </p:nvSpPr>
        <p:spPr>
          <a:xfrm>
            <a:off x="3611880" y="5650992"/>
            <a:ext cx="1005840" cy="320040"/>
          </a:xfrm>
          <a:prstGeom prst="rect">
            <a:avLst/>
          </a:prstGeom>
          <a:solidFill>
            <a:srgbClr val="E0F2FE"/>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3657600" y="5696712"/>
            <a:ext cx="914400" cy="228599"/>
          </a:xfrm>
          <a:prstGeom prst="rect">
            <a:avLst/>
          </a:prstGeom>
          <a:noFill/>
        </p:spPr>
        <p:txBody>
          <a:bodyPr wrap="square">
            <a:spAutoFit/>
          </a:bodyPr>
          <a:lstStyle/>
          <a:p>
            <a:pPr algn="ctr"/>
            <a:r>
              <a:rPr sz="900" b="0">
                <a:solidFill>
                  <a:srgbClr val="6B7280"/>
                </a:solidFill>
                <a:latin typeface="Calibri"/>
              </a:rPr>
              <a:t>BEST PRACTICE badge</a:t>
            </a:r>
          </a:p>
        </p:txBody>
      </p:sp>
      <p:sp>
        <p:nvSpPr>
          <p:cNvPr id="34" name="Rectangle 33"/>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37" name="TextBox 36"/>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Required Practices (Per Reg S-P &amp; FINRA Rule 4370):
[REQUIRED] Multi-Factor Authentication on all systems
[REQUIRED] Clean Desk &amp; Screen Lock Policy
[REQUIRED] Approved Storage Only (no personal devices/cloud)
[BEST PRACTICE] Encrypted Email for sensitive data</a:t>
            </a:r>
          </a:p>
        </p:txBody>
      </p:sp>
      <p:sp>
        <p:nvSpPr>
          <p:cNvPr id="38" name="Rectangle 37"/>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Rectangle 38"/>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41" name="TextBox 40"/>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Let's look at four data security practices you're required to follow. The first three are mandated by SEC Regulation S-P, FINRA Rule 4370, and your firm's Written Supervisory Procedures. Non-compliance can result in disciplinary action, regulatory fines, and personal liability. These aren't suggestions — they're requirements.</a:t>
            </a:r>
          </a:p>
        </p:txBody>
      </p:sp>
      <p:sp>
        <p:nvSpPr>
          <p:cNvPr id="42" name="Rectangle 41"/>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45" name="TextBox 44"/>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Static content. Two-column layout with dark left panel and white practice rows on right. Badges color-coded: red for REQUIRED, blue for BEST PRACTICE. Rows animate in sequence. Compliance callout box has pulsing border on first appearance. Continue enabled after 10s.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6/7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KNOWLEDGE CHECK — SCENARIO QUIZ</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ASSESS</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4663440" cy="109728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4572000" cy="1005839"/>
          </a:xfrm>
          <a:prstGeom prst="rect">
            <a:avLst/>
          </a:prstGeom>
          <a:noFill/>
        </p:spPr>
        <p:txBody>
          <a:bodyPr wrap="square">
            <a:spAutoFit/>
          </a:bodyPr>
          <a:lstStyle/>
          <a:p>
            <a:pPr algn="ctr"/>
            <a:r>
              <a:rPr sz="900" b="0">
                <a:solidFill>
                  <a:srgbClr val="6B7280"/>
                </a:solidFill>
                <a:latin typeface="Calibri"/>
              </a:rPr>
              <a:t>SCENARIO BOX (navy, white text)</a:t>
            </a:r>
          </a:p>
        </p:txBody>
      </p:sp>
      <p:sp>
        <p:nvSpPr>
          <p:cNvPr id="14" name="Rectangle 13"/>
          <p:cNvSpPr/>
          <p:nvPr/>
        </p:nvSpPr>
        <p:spPr>
          <a:xfrm>
            <a:off x="320040" y="2679192"/>
            <a:ext cx="4663440" cy="320040"/>
          </a:xfrm>
          <a:prstGeom prst="rect">
            <a:avLst/>
          </a:prstGeom>
          <a:solidFill>
            <a:srgbClr val="F7FAFB"/>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5759" y="2724912"/>
            <a:ext cx="4572000" cy="228599"/>
          </a:xfrm>
          <a:prstGeom prst="rect">
            <a:avLst/>
          </a:prstGeom>
          <a:noFill/>
        </p:spPr>
        <p:txBody>
          <a:bodyPr wrap="square">
            <a:spAutoFit/>
          </a:bodyPr>
          <a:lstStyle/>
          <a:p>
            <a:pPr algn="ctr"/>
            <a:r>
              <a:rPr sz="900" b="0">
                <a:solidFill>
                  <a:srgbClr val="6B7280"/>
                </a:solidFill>
                <a:latin typeface="Calibri"/>
              </a:rPr>
              <a:t>QUESTION TEXT</a:t>
            </a:r>
          </a:p>
        </p:txBody>
      </p:sp>
      <p:sp>
        <p:nvSpPr>
          <p:cNvPr id="16" name="Rectangle 15"/>
          <p:cNvSpPr/>
          <p:nvPr/>
        </p:nvSpPr>
        <p:spPr>
          <a:xfrm>
            <a:off x="320040" y="3090672"/>
            <a:ext cx="4663440" cy="7772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65759" y="3136391"/>
            <a:ext cx="4572000" cy="685800"/>
          </a:xfrm>
          <a:prstGeom prst="rect">
            <a:avLst/>
          </a:prstGeom>
          <a:noFill/>
        </p:spPr>
        <p:txBody>
          <a:bodyPr wrap="square">
            <a:spAutoFit/>
          </a:bodyPr>
          <a:lstStyle/>
          <a:p>
            <a:pPr algn="ctr"/>
            <a:r>
              <a:rPr sz="900" b="0">
                <a:solidFill>
                  <a:srgbClr val="6B7280"/>
                </a:solidFill>
                <a:latin typeface="Calibri"/>
              </a:rPr>
              <a:t>OPTION A [Incorrect]</a:t>
            </a:r>
          </a:p>
        </p:txBody>
      </p:sp>
      <p:sp>
        <p:nvSpPr>
          <p:cNvPr id="18" name="Rectangle 17"/>
          <p:cNvSpPr/>
          <p:nvPr/>
        </p:nvSpPr>
        <p:spPr>
          <a:xfrm>
            <a:off x="320040" y="3959352"/>
            <a:ext cx="4663440" cy="7772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5759" y="4005072"/>
            <a:ext cx="4572000" cy="685800"/>
          </a:xfrm>
          <a:prstGeom prst="rect">
            <a:avLst/>
          </a:prstGeom>
          <a:noFill/>
        </p:spPr>
        <p:txBody>
          <a:bodyPr wrap="square">
            <a:spAutoFit/>
          </a:bodyPr>
          <a:lstStyle/>
          <a:p>
            <a:pPr algn="ctr"/>
            <a:r>
              <a:rPr sz="900" b="0">
                <a:solidFill>
                  <a:srgbClr val="6B7280"/>
                </a:solidFill>
                <a:latin typeface="Calibri"/>
              </a:rPr>
              <a:t>OPTION B [Incorrect]</a:t>
            </a:r>
          </a:p>
        </p:txBody>
      </p:sp>
      <p:sp>
        <p:nvSpPr>
          <p:cNvPr id="20" name="Rectangle 19"/>
          <p:cNvSpPr/>
          <p:nvPr/>
        </p:nvSpPr>
        <p:spPr>
          <a:xfrm>
            <a:off x="320040" y="4828032"/>
            <a:ext cx="4663440" cy="77724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365759" y="4873752"/>
            <a:ext cx="4572000" cy="685800"/>
          </a:xfrm>
          <a:prstGeom prst="rect">
            <a:avLst/>
          </a:prstGeom>
          <a:noFill/>
        </p:spPr>
        <p:txBody>
          <a:bodyPr wrap="square">
            <a:spAutoFit/>
          </a:bodyPr>
          <a:lstStyle/>
          <a:p>
            <a:pPr algn="ctr"/>
            <a:r>
              <a:rPr sz="900" b="0">
                <a:solidFill>
                  <a:srgbClr val="6B7280"/>
                </a:solidFill>
                <a:latin typeface="Calibri"/>
              </a:rPr>
              <a:t>OPTION C [CORRECT] ✓</a:t>
            </a:r>
          </a:p>
        </p:txBody>
      </p:sp>
      <p:sp>
        <p:nvSpPr>
          <p:cNvPr id="22" name="Rectangle 21"/>
          <p:cNvSpPr/>
          <p:nvPr/>
        </p:nvSpPr>
        <p:spPr>
          <a:xfrm>
            <a:off x="320040" y="5696712"/>
            <a:ext cx="4663440" cy="1188720"/>
          </a:xfrm>
          <a:prstGeom prst="rect">
            <a:avLst/>
          </a:prstGeom>
          <a:solidFill>
            <a:srgbClr val="F0FAFA"/>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5759" y="5742432"/>
            <a:ext cx="4572000" cy="1097280"/>
          </a:xfrm>
          <a:prstGeom prst="rect">
            <a:avLst/>
          </a:prstGeom>
          <a:noFill/>
        </p:spPr>
        <p:txBody>
          <a:bodyPr wrap="square">
            <a:spAutoFit/>
          </a:bodyPr>
          <a:lstStyle/>
          <a:p>
            <a:pPr algn="ctr"/>
            <a:r>
              <a:rPr sz="900" b="0">
                <a:solidFill>
                  <a:srgbClr val="6B7280"/>
                </a:solidFill>
                <a:latin typeface="Calibri"/>
              </a:rPr>
              <a:t>FEEDBACK PANEL</a:t>
            </a:r>
          </a:p>
        </p:txBody>
      </p:sp>
      <p:sp>
        <p:nvSpPr>
          <p:cNvPr id="24" name="Rectangle 23"/>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27" name="TextBox 26"/>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SCENARIO: You receive an email from IT@your-firm-support.co (not your firm's domain) asking you to click a link and verify credentials due to 'suspicious activity.' You're busy.
What do you do?
A: Click link to preview
B: Forward to colleague
C: Don't click — contact IT via verified info, report phishing ✓</a:t>
            </a:r>
          </a:p>
        </p:txBody>
      </p:sp>
      <p:sp>
        <p:nvSpPr>
          <p:cNvPr id="28" name="Rectangle 27"/>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31" name="TextBox 30"/>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Here's your knowledge check. Read the scenario and choose the best response. Time pressure is a deliberate social engineering tactic — it's always correct to pause and verify.</a:t>
            </a:r>
          </a:p>
        </p:txBody>
      </p:sp>
      <p:sp>
        <p:nvSpPr>
          <p:cNvPr id="32" name="Rectangle 31"/>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35" name="TextBox 34"/>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INTERACTION: Three radio button options. Immediate feedback on click (no submit). Correct: Option C. Incorrect options show remediation explanation (red border panel). GATE: Continue enabled after selection. Score: 1 question, pass/fail. Remediation text references firm phishing reporting procedure and 'Report Phishing' Outlook button.</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868680"/>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 y="137160"/>
            <a:ext cx="1005840" cy="59436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1005840" cy="502920"/>
          </a:xfrm>
          <a:prstGeom prst="rect">
            <a:avLst/>
          </a:prstGeom>
          <a:noFill/>
        </p:spPr>
        <p:txBody>
          <a:bodyPr wrap="square">
            <a:spAutoFit/>
          </a:bodyPr>
          <a:lstStyle/>
          <a:p>
            <a:pPr algn="ctr"/>
            <a:r>
              <a:rPr sz="900" b="1">
                <a:solidFill>
                  <a:srgbClr val="102A43"/>
                </a:solidFill>
                <a:latin typeface="Calibri"/>
              </a:rPr>
              <a:t>SCREEN
7/7</a:t>
            </a:r>
          </a:p>
        </p:txBody>
      </p:sp>
      <p:sp>
        <p:nvSpPr>
          <p:cNvPr id="5" name="TextBox 4"/>
          <p:cNvSpPr txBox="1"/>
          <p:nvPr/>
        </p:nvSpPr>
        <p:spPr>
          <a:xfrm>
            <a:off x="1417320" y="128016"/>
            <a:ext cx="7315200" cy="256032"/>
          </a:xfrm>
          <a:prstGeom prst="rect">
            <a:avLst/>
          </a:prstGeom>
          <a:noFill/>
        </p:spPr>
        <p:txBody>
          <a:bodyPr wrap="square">
            <a:spAutoFit/>
          </a:bodyPr>
          <a:lstStyle/>
          <a:p>
            <a:pPr algn="l"/>
            <a:r>
              <a:rPr sz="900" b="1">
                <a:solidFill>
                  <a:srgbClr val="00B4D8"/>
                </a:solidFill>
                <a:latin typeface="Calibri"/>
              </a:rPr>
              <a:t>MODULE COMPLETE</a:t>
            </a:r>
          </a:p>
        </p:txBody>
      </p:sp>
      <p:sp>
        <p:nvSpPr>
          <p:cNvPr id="6" name="TextBox 5"/>
          <p:cNvSpPr txBox="1"/>
          <p:nvPr/>
        </p:nvSpPr>
        <p:spPr>
          <a:xfrm>
            <a:off x="1417320" y="411480"/>
            <a:ext cx="9144000" cy="347472"/>
          </a:xfrm>
          <a:prstGeom prst="rect">
            <a:avLst/>
          </a:prstGeom>
          <a:noFill/>
        </p:spPr>
        <p:txBody>
          <a:bodyPr wrap="square">
            <a:spAutoFit/>
          </a:bodyPr>
          <a:lstStyle/>
          <a:p>
            <a:pPr algn="l"/>
            <a:r>
              <a:rPr sz="1600" b="1">
                <a:solidFill>
                  <a:srgbClr val="FFFFFF"/>
                </a:solidFill>
                <a:latin typeface="Calibri"/>
              </a:rPr>
              <a:t>Cybersecurity &amp; Data Privacy: Protecting Sensitive Data</a:t>
            </a:r>
          </a:p>
        </p:txBody>
      </p:sp>
      <p:sp>
        <p:nvSpPr>
          <p:cNvPr id="7" name="Rectangle 6"/>
          <p:cNvSpPr/>
          <p:nvPr/>
        </p:nvSpPr>
        <p:spPr>
          <a:xfrm>
            <a:off x="9601200" y="182880"/>
            <a:ext cx="2423160" cy="502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46920" y="228600"/>
            <a:ext cx="2331720" cy="402336"/>
          </a:xfrm>
          <a:prstGeom prst="rect">
            <a:avLst/>
          </a:prstGeom>
          <a:noFill/>
        </p:spPr>
        <p:txBody>
          <a:bodyPr wrap="square">
            <a:spAutoFit/>
          </a:bodyPr>
          <a:lstStyle/>
          <a:p>
            <a:pPr algn="l"/>
            <a:r>
              <a:rPr sz="800" b="1">
                <a:solidFill>
                  <a:srgbClr val="102A43"/>
                </a:solidFill>
                <a:latin typeface="Calibri"/>
              </a:rPr>
              <a:t>PURPOSE: CELEBRATE</a:t>
            </a:r>
          </a:p>
        </p:txBody>
      </p:sp>
      <p:sp>
        <p:nvSpPr>
          <p:cNvPr id="9" name="Rectangle 8"/>
          <p:cNvSpPr/>
          <p:nvPr/>
        </p:nvSpPr>
        <p:spPr>
          <a:xfrm>
            <a:off x="0" y="868680"/>
            <a:ext cx="12188952" cy="5989320"/>
          </a:xfrm>
          <a:prstGeom prst="rect">
            <a:avLst/>
          </a:prstGeom>
          <a:solidFill>
            <a:srgbClr val="F1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28600" y="1024128"/>
            <a:ext cx="5029200" cy="562356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097280"/>
            <a:ext cx="4114800" cy="256032"/>
          </a:xfrm>
          <a:prstGeom prst="rect">
            <a:avLst/>
          </a:prstGeom>
          <a:noFill/>
        </p:spPr>
        <p:txBody>
          <a:bodyPr wrap="square">
            <a:spAutoFit/>
          </a:bodyPr>
          <a:lstStyle/>
          <a:p>
            <a:pPr algn="l"/>
            <a:r>
              <a:rPr sz="800" b="1">
                <a:solidFill>
                  <a:srgbClr val="102A43"/>
                </a:solidFill>
                <a:latin typeface="Calibri"/>
              </a:rPr>
              <a:t>VISUAL LAYOUT / WIREFRAME</a:t>
            </a:r>
          </a:p>
        </p:txBody>
      </p:sp>
      <p:sp>
        <p:nvSpPr>
          <p:cNvPr id="12" name="Rectangle 11"/>
          <p:cNvSpPr/>
          <p:nvPr/>
        </p:nvSpPr>
        <p:spPr>
          <a:xfrm>
            <a:off x="320040" y="1444752"/>
            <a:ext cx="4663440" cy="5120640"/>
          </a:xfrm>
          <a:prstGeom prst="rect">
            <a:avLst/>
          </a:prstGeom>
          <a:solidFill>
            <a:srgbClr val="071929"/>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5759" y="1490472"/>
            <a:ext cx="4572000" cy="5029200"/>
          </a:xfrm>
          <a:prstGeom prst="rect">
            <a:avLst/>
          </a:prstGeom>
          <a:noFill/>
        </p:spPr>
        <p:txBody>
          <a:bodyPr wrap="square">
            <a:spAutoFit/>
          </a:bodyPr>
          <a:lstStyle/>
          <a:p>
            <a:pPr algn="ctr"/>
            <a:r>
              <a:rPr sz="900" b="0">
                <a:solidFill>
                  <a:srgbClr val="6B7280"/>
                </a:solidFill>
                <a:latin typeface="Calibri"/>
              </a:rPr>
              <a:t>COMPLETION BG</a:t>
            </a:r>
          </a:p>
        </p:txBody>
      </p:sp>
      <p:sp>
        <p:nvSpPr>
          <p:cNvPr id="14" name="Rectangle 13"/>
          <p:cNvSpPr/>
          <p:nvPr/>
        </p:nvSpPr>
        <p:spPr>
          <a:xfrm>
            <a:off x="1965960" y="1581912"/>
            <a:ext cx="1188720" cy="1188720"/>
          </a:xfrm>
          <a:prstGeom prst="rect">
            <a:avLst/>
          </a:prstGeom>
          <a:solidFill>
            <a:srgbClr val="0D2A40"/>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011679" y="1627632"/>
            <a:ext cx="1097280" cy="1097280"/>
          </a:xfrm>
          <a:prstGeom prst="rect">
            <a:avLst/>
          </a:prstGeom>
          <a:noFill/>
        </p:spPr>
        <p:txBody>
          <a:bodyPr wrap="square">
            <a:spAutoFit/>
          </a:bodyPr>
          <a:lstStyle/>
          <a:p>
            <a:pPr algn="ctr"/>
            <a:r>
              <a:rPr sz="900" b="0">
                <a:solidFill>
                  <a:srgbClr val="6B7280"/>
                </a:solidFill>
                <a:latin typeface="Calibri"/>
              </a:rPr>
              <a:t>BADGE CIRCLE (teal border, ✓)</a:t>
            </a:r>
          </a:p>
        </p:txBody>
      </p:sp>
      <p:sp>
        <p:nvSpPr>
          <p:cNvPr id="16" name="Rectangle 15"/>
          <p:cNvSpPr/>
          <p:nvPr/>
        </p:nvSpPr>
        <p:spPr>
          <a:xfrm>
            <a:off x="777240" y="2907792"/>
            <a:ext cx="3657600" cy="548640"/>
          </a:xfrm>
          <a:prstGeom prst="rect">
            <a:avLst/>
          </a:prstGeom>
          <a:solidFill>
            <a:srgbClr val="102A43"/>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2960" y="2953512"/>
            <a:ext cx="3566160" cy="457200"/>
          </a:xfrm>
          <a:prstGeom prst="rect">
            <a:avLst/>
          </a:prstGeom>
          <a:noFill/>
        </p:spPr>
        <p:txBody>
          <a:bodyPr wrap="square">
            <a:spAutoFit/>
          </a:bodyPr>
          <a:lstStyle/>
          <a:p>
            <a:pPr algn="ctr"/>
            <a:r>
              <a:rPr sz="900" b="0">
                <a:solidFill>
                  <a:srgbClr val="6B7280"/>
                </a:solidFill>
                <a:latin typeface="Calibri"/>
              </a:rPr>
              <a:t>MODULE COMPLETE (H2, white)</a:t>
            </a:r>
          </a:p>
        </p:txBody>
      </p:sp>
      <p:sp>
        <p:nvSpPr>
          <p:cNvPr id="18" name="Rectangle 17"/>
          <p:cNvSpPr/>
          <p:nvPr/>
        </p:nvSpPr>
        <p:spPr>
          <a:xfrm>
            <a:off x="594359" y="3547872"/>
            <a:ext cx="4114800" cy="73152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3593591"/>
            <a:ext cx="4023360" cy="640080"/>
          </a:xfrm>
          <a:prstGeom prst="rect">
            <a:avLst/>
          </a:prstGeom>
          <a:noFill/>
        </p:spPr>
        <p:txBody>
          <a:bodyPr wrap="square">
            <a:spAutoFit/>
          </a:bodyPr>
          <a:lstStyle/>
          <a:p>
            <a:pPr algn="ctr"/>
            <a:r>
              <a:rPr sz="900" b="0">
                <a:solidFill>
                  <a:srgbClr val="6B7280"/>
                </a:solidFill>
                <a:latin typeface="Calibri"/>
              </a:rPr>
              <a:t>Completion message</a:t>
            </a:r>
          </a:p>
        </p:txBody>
      </p:sp>
      <p:sp>
        <p:nvSpPr>
          <p:cNvPr id="20" name="Rectangle 19"/>
          <p:cNvSpPr/>
          <p:nvPr/>
        </p:nvSpPr>
        <p:spPr>
          <a:xfrm>
            <a:off x="411479" y="4370832"/>
            <a:ext cx="1005840" cy="128016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199" y="4416552"/>
            <a:ext cx="914400" cy="1188719"/>
          </a:xfrm>
          <a:prstGeom prst="rect">
            <a:avLst/>
          </a:prstGeom>
          <a:noFill/>
        </p:spPr>
        <p:txBody>
          <a:bodyPr wrap="square">
            <a:spAutoFit/>
          </a:bodyPr>
          <a:lstStyle/>
          <a:p>
            <a:pPr algn="ctr"/>
            <a:r>
              <a:rPr sz="900" b="0">
                <a:solidFill>
                  <a:srgbClr val="6B7280"/>
                </a:solidFill>
                <a:latin typeface="Calibri"/>
              </a:rPr>
              <a:t>TAKEAWAY 1
'Verify Senders'</a:t>
            </a:r>
          </a:p>
        </p:txBody>
      </p:sp>
      <p:sp>
        <p:nvSpPr>
          <p:cNvPr id="22" name="Rectangle 21"/>
          <p:cNvSpPr/>
          <p:nvPr/>
        </p:nvSpPr>
        <p:spPr>
          <a:xfrm>
            <a:off x="1508760" y="4370832"/>
            <a:ext cx="1005840" cy="128016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554480" y="4416552"/>
            <a:ext cx="914400" cy="1188719"/>
          </a:xfrm>
          <a:prstGeom prst="rect">
            <a:avLst/>
          </a:prstGeom>
          <a:noFill/>
        </p:spPr>
        <p:txBody>
          <a:bodyPr wrap="square">
            <a:spAutoFit/>
          </a:bodyPr>
          <a:lstStyle/>
          <a:p>
            <a:pPr algn="ctr"/>
            <a:r>
              <a:rPr sz="900" b="0">
                <a:solidFill>
                  <a:srgbClr val="6B7280"/>
                </a:solidFill>
                <a:latin typeface="Calibri"/>
              </a:rPr>
              <a:t>TAKEAWAY 2
'No Link, No Click'</a:t>
            </a:r>
          </a:p>
        </p:txBody>
      </p:sp>
      <p:sp>
        <p:nvSpPr>
          <p:cNvPr id="24" name="Rectangle 23"/>
          <p:cNvSpPr/>
          <p:nvPr/>
        </p:nvSpPr>
        <p:spPr>
          <a:xfrm>
            <a:off x="2606040" y="4370832"/>
            <a:ext cx="1005840" cy="128016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2651760" y="4416552"/>
            <a:ext cx="914400" cy="1188719"/>
          </a:xfrm>
          <a:prstGeom prst="rect">
            <a:avLst/>
          </a:prstGeom>
          <a:noFill/>
        </p:spPr>
        <p:txBody>
          <a:bodyPr wrap="square">
            <a:spAutoFit/>
          </a:bodyPr>
          <a:lstStyle/>
          <a:p>
            <a:pPr algn="ctr"/>
            <a:r>
              <a:rPr sz="900" b="0">
                <a:solidFill>
                  <a:srgbClr val="6B7280"/>
                </a:solidFill>
                <a:latin typeface="Calibri"/>
              </a:rPr>
              <a:t>TAKEAWAY 3
'Report, Don't Delete'</a:t>
            </a:r>
          </a:p>
        </p:txBody>
      </p:sp>
      <p:sp>
        <p:nvSpPr>
          <p:cNvPr id="26" name="Rectangle 25"/>
          <p:cNvSpPr/>
          <p:nvPr/>
        </p:nvSpPr>
        <p:spPr>
          <a:xfrm>
            <a:off x="3703320" y="4370832"/>
            <a:ext cx="1005840" cy="1280160"/>
          </a:xfrm>
          <a:prstGeom prst="rect">
            <a:avLst/>
          </a:prstGeom>
          <a:solidFill>
            <a:srgbClr val="0D2035"/>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749039" y="4416552"/>
            <a:ext cx="914400" cy="1188719"/>
          </a:xfrm>
          <a:prstGeom prst="rect">
            <a:avLst/>
          </a:prstGeom>
          <a:noFill/>
        </p:spPr>
        <p:txBody>
          <a:bodyPr wrap="square">
            <a:spAutoFit/>
          </a:bodyPr>
          <a:lstStyle/>
          <a:p>
            <a:pPr algn="ctr"/>
            <a:r>
              <a:rPr sz="900" b="0">
                <a:solidFill>
                  <a:srgbClr val="6B7280"/>
                </a:solidFill>
                <a:latin typeface="Calibri"/>
              </a:rPr>
              <a:t>TAKEAWAY 4
'MFA Always'</a:t>
            </a:r>
          </a:p>
        </p:txBody>
      </p:sp>
      <p:sp>
        <p:nvSpPr>
          <p:cNvPr id="28" name="Rectangle 27"/>
          <p:cNvSpPr/>
          <p:nvPr/>
        </p:nvSpPr>
        <p:spPr>
          <a:xfrm>
            <a:off x="5486400" y="1024128"/>
            <a:ext cx="6492240" cy="1874519"/>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5486400" y="1024128"/>
            <a:ext cx="6492240" cy="292608"/>
          </a:xfrm>
          <a:prstGeom prst="rect">
            <a:avLst/>
          </a:prstGeom>
          <a:solidFill>
            <a:srgbClr val="102A4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23560" y="1051560"/>
            <a:ext cx="6309359" cy="237744"/>
          </a:xfrm>
          <a:prstGeom prst="rect">
            <a:avLst/>
          </a:prstGeom>
          <a:noFill/>
        </p:spPr>
        <p:txBody>
          <a:bodyPr wrap="square">
            <a:spAutoFit/>
          </a:bodyPr>
          <a:lstStyle/>
          <a:p>
            <a:pPr algn="l"/>
            <a:r>
              <a:rPr sz="800" b="1">
                <a:solidFill>
                  <a:srgbClr val="00B4D8"/>
                </a:solidFill>
                <a:latin typeface="Calibri"/>
              </a:rPr>
              <a:t>ON-SCREEN TEXT (OST)</a:t>
            </a:r>
          </a:p>
        </p:txBody>
      </p:sp>
      <p:sp>
        <p:nvSpPr>
          <p:cNvPr id="31" name="TextBox 30"/>
          <p:cNvSpPr txBox="1"/>
          <p:nvPr/>
        </p:nvSpPr>
        <p:spPr>
          <a:xfrm>
            <a:off x="5623560" y="1371600"/>
            <a:ext cx="6217920" cy="1417320"/>
          </a:xfrm>
          <a:prstGeom prst="rect">
            <a:avLst/>
          </a:prstGeom>
          <a:noFill/>
        </p:spPr>
        <p:txBody>
          <a:bodyPr wrap="square">
            <a:spAutoFit/>
          </a:bodyPr>
          <a:lstStyle/>
          <a:p>
            <a:pPr algn="l"/>
            <a:r>
              <a:rPr sz="950" b="0">
                <a:solidFill>
                  <a:srgbClr val="1F2937"/>
                </a:solidFill>
                <a:latin typeface="Calibri"/>
              </a:rPr>
              <a:t>Module Complete ✓
Key Takeaways:
• Verify Senders: Always confirm email domains independently
• No Link, No Click: When in doubt, go directly to the source
• Report, Don't Delete: Use official reporting channels
• MFA Always: Your single most effective individual protection</a:t>
            </a:r>
          </a:p>
        </p:txBody>
      </p:sp>
      <p:sp>
        <p:nvSpPr>
          <p:cNvPr id="32" name="Rectangle 31"/>
          <p:cNvSpPr/>
          <p:nvPr/>
        </p:nvSpPr>
        <p:spPr>
          <a:xfrm>
            <a:off x="5486400" y="2990088"/>
            <a:ext cx="6492240" cy="2011680"/>
          </a:xfrm>
          <a:prstGeom prst="rect">
            <a:avLst/>
          </a:prstGeom>
          <a:solidFill>
            <a:srgbClr val="FFFFFF"/>
          </a:solidFill>
          <a:ln w="6350">
            <a:solidFill>
              <a:srgbClr val="CBD5E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5486400" y="2990088"/>
            <a:ext cx="6492240" cy="292608"/>
          </a:xfrm>
          <a:prstGeom prst="rect">
            <a:avLst/>
          </a:prstGeom>
          <a:solidFill>
            <a:srgbClr val="37415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623560" y="3017520"/>
            <a:ext cx="6309359" cy="237744"/>
          </a:xfrm>
          <a:prstGeom prst="rect">
            <a:avLst/>
          </a:prstGeom>
          <a:noFill/>
        </p:spPr>
        <p:txBody>
          <a:bodyPr wrap="square">
            <a:spAutoFit/>
          </a:bodyPr>
          <a:lstStyle/>
          <a:p>
            <a:pPr algn="l"/>
            <a:r>
              <a:rPr sz="800" b="1">
                <a:solidFill>
                  <a:srgbClr val="F3F4F6"/>
                </a:solidFill>
                <a:latin typeface="Calibri"/>
              </a:rPr>
              <a:t>VOICEOVER / NARRATION SCRIPT</a:t>
            </a:r>
          </a:p>
        </p:txBody>
      </p:sp>
      <p:sp>
        <p:nvSpPr>
          <p:cNvPr id="35" name="TextBox 34"/>
          <p:cNvSpPr txBox="1"/>
          <p:nvPr/>
        </p:nvSpPr>
        <p:spPr>
          <a:xfrm>
            <a:off x="5623560" y="3346704"/>
            <a:ext cx="6217920" cy="1508760"/>
          </a:xfrm>
          <a:prstGeom prst="rect">
            <a:avLst/>
          </a:prstGeom>
          <a:noFill/>
        </p:spPr>
        <p:txBody>
          <a:bodyPr wrap="square">
            <a:spAutoFit/>
          </a:bodyPr>
          <a:lstStyle/>
          <a:p>
            <a:pPr algn="l"/>
            <a:r>
              <a:rPr sz="950" b="0">
                <a:solidFill>
                  <a:srgbClr val="374151"/>
                </a:solidFill>
                <a:latin typeface="Calibri"/>
              </a:rPr>
              <a:t>Congratulations — you've completed Cybersecurity and Data Privacy. Carry these four principles with you every day. Cyber threats don't stop when the workday ends, and neither does your responsibility to protect client and firm data. Your completion has been recorded. Stay safe out there.</a:t>
            </a:r>
          </a:p>
        </p:txBody>
      </p:sp>
      <p:sp>
        <p:nvSpPr>
          <p:cNvPr id="36" name="Rectangle 35"/>
          <p:cNvSpPr/>
          <p:nvPr/>
        </p:nvSpPr>
        <p:spPr>
          <a:xfrm>
            <a:off x="5486400" y="5093208"/>
            <a:ext cx="6492240" cy="1554480"/>
          </a:xfrm>
          <a:prstGeom prst="rect">
            <a:avLst/>
          </a:prstGeom>
          <a:solidFill>
            <a:srgbClr val="FFFBEB"/>
          </a:solidFill>
          <a:ln w="10160">
            <a:solidFill>
              <a:srgbClr val="FCD34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5486400" y="5093208"/>
            <a:ext cx="6492240" cy="29260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623560" y="5120640"/>
            <a:ext cx="6309359" cy="237744"/>
          </a:xfrm>
          <a:prstGeom prst="rect">
            <a:avLst/>
          </a:prstGeom>
          <a:noFill/>
        </p:spPr>
        <p:txBody>
          <a:bodyPr wrap="square">
            <a:spAutoFit/>
          </a:bodyPr>
          <a:lstStyle/>
          <a:p>
            <a:pPr algn="l"/>
            <a:r>
              <a:rPr sz="800" b="1">
                <a:solidFill>
                  <a:srgbClr val="78350F"/>
                </a:solidFill>
                <a:latin typeface="Calibri"/>
              </a:rPr>
              <a:t>DEVELOPER NOTES / INTERACTION SPECIFICATIONS</a:t>
            </a:r>
          </a:p>
        </p:txBody>
      </p:sp>
      <p:sp>
        <p:nvSpPr>
          <p:cNvPr id="39" name="TextBox 38"/>
          <p:cNvSpPr txBox="1"/>
          <p:nvPr/>
        </p:nvSpPr>
        <p:spPr>
          <a:xfrm>
            <a:off x="5623560" y="5449824"/>
            <a:ext cx="6217920" cy="1097280"/>
          </a:xfrm>
          <a:prstGeom prst="rect">
            <a:avLst/>
          </a:prstGeom>
          <a:noFill/>
        </p:spPr>
        <p:txBody>
          <a:bodyPr wrap="square">
            <a:spAutoFit/>
          </a:bodyPr>
          <a:lstStyle/>
          <a:p>
            <a:pPr algn="l"/>
            <a:r>
              <a:rPr sz="900" b="0">
                <a:solidFill>
                  <a:srgbClr val="92400E"/>
                </a:solidFill>
                <a:latin typeface="Calibri"/>
              </a:rPr>
              <a:t>Completion screen. Shield SVG animates with checkmark draw-in. Badge scales in. Takeaway cards stagger-in. 'Download Certificate' triggers LMS PDF. Module marked COMPLETE. Data recorded: screen_7_reached, quiz_score, total_time_on_module. Restart available via LMS.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