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notesMasterIdLst>
    <p:notesMasterId r:id="rId21"/>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notesMaster" Target="notesMasters/notesMaster1.xml"/><Relationship Id="rId22" Type="http://schemas.openxmlformats.org/officeDocument/2006/relationships/presProps" Target="presProps.xml"/><Relationship Id="rId23" Type="http://schemas.openxmlformats.org/officeDocument/2006/relationships/viewProps" Target="viewProps.xml"/><Relationship Id="rId24" Type="http://schemas.openxmlformats.org/officeDocument/2006/relationships/theme" Target="theme/theme1.xml"/><Relationship Id="rId25"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to Data Privacy in the Financial Industry: Know Your Obligations. This annual compliance course covers your key responsibilities under federal financial privacy law. You'll need to pass a brief knowledge check at the end. The course takes about 12 to 15 minutes. Click Start when you're ready.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Let's practice. Drag each item into the correct category—NPI or NOT NPI. Take your time. When you're done, click Submit to check your answers.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Knowing what NPI is matters—but what really counts is how you handle it every day. The left column shows what you should do. The right column shows what you must never do. These aren't suggestions—they're requirements under your firm's Reg S-P compliance program.</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Excellent work. You should now have a solid practical understanding of what NPI is and how to handle it. Before we move on, here's a quick formative check—no grade, just practice. In Module 3, we shift to a more critical topic: what happens when something goes wrong?</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to Module 3. No matter how careful we are, data privacy incidents can and do happen. In this module you'll learn to recognize the warning signs of a potential incident and—critically—what to do when one occurs. We'll test your judgment with a realistic scenario before the module is over.</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Privacy incidents don't always announce themselves. Here are six of the most common warning signs that something may have gone wrong—or is about to. If you encounter any of these situations, do not try to resolve it on your own. Report it immediately through the proper channel.</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Here's a situation that requires your judgment. Read the email carefully, then choose the action you would take. Your choice has real consequences—think before you click.
CORRECT PATH (Choice B): By calling the client at the number on file, you discover the email was not from the client—it was a phishing attempt. Incident averted.
INCORRECT PATH (Choice A): By forwarding the statement, you triggered a Reg S-P incident. The firm is now required to assess the breach and potentially notify regulators and the client.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Whether you discovered a misdirected email, a suspicious access request, or a missing device—your response follows the same five steps every time. Identify. Contain. Report. Assess. Remediate. The single most important thing to remember: don't delay reporting. The sooner you report, the better the outcome for everyone involved.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That's the end of Module 3 and the end of our course content. You now have a complete picture of your data privacy obligations under Reg S-P and FINRA Rule 4370, what NPI looks like in practice, and how to respond if something goes wrong. Let's put that knowledge to the test.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 voiceover during the knowledge check—learners complete questions at their own pace.
This slide represents Question 2 of 5. Correct answer: B. Account balances and transaction history are NPI because they are generated through a customer's transactions with the firm.
All five questions draw from the three modules. Learners receive immediate correct/incorrect feedback after each selection. Two attempts are allowed before remediation is triggered.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Congratulations—and well done. You've successfully completed Data Privacy in the Financial Industry: Know Your Obligations. Your completion has been recorded in the LMS. Remember: protecting client data isn't just a regulatory requirement—it's a responsibility you carry every day. If you ever have questions or need to report an incident, don't hesitate to contact your firm's Compliance team.</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Before we dive in, here are your three learning objectives—one for each module. After completing this course, you'll be able to apply the requirements of Regulation S-P and FINRA Rule 4370, correctly classify and handle Nonpublic Personal Information, and evaluate and respond to a data privacy incident using the firm's five-step response protocol. Let's get started.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to Module 1. Every day, you handle sensitive information about clients and their finances. But do you know the specific federal rules that govern how that information must be protected? In this module, we'll walk through the two key regulations that define your firm's data privacy obligations.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Regulation S-P—sometimes called the Safeguards Rule—is an SEC rule that applies to broker-dealers, investment advisers, and other financial institutions. It has three major requirements: providing privacy notices to customers, giving customers the ability to opt out of certain information sharing, and maintaining a formal written safeguards program to protect NPI.</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Regulation S-P creates four specific obligations for your firm. Let's look at each one. Click every card to learn more—all four cards must be clicked before you can continue.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FINRA Rule 4370 takes a different angle from Reg S-P. Rather than focusing on day-to-day privacy practices, it requires firms to have a plan for protecting customer data and maintaining operations during an emergency—whether that's a system outage, a natural disaster, or a cybersecurity incident. The rule has four key data-related requirements.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Before we move on, a quick recap. Reg S-P and FINRA Rule 4370 together establish the framework for how your firm must protect customer data—both on a daily basis and in an emergency. In Module 2, we'll get practical: what exactly is the data you need to protect, and what does that look like in your daily work?</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to Module 2. Now that you understand the regulatory framework, it's time to get specific. What exactly is Nonpublic Personal Information? And what are you personally responsible for doing—and not doing—to protect it? That's what this module is all about.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Under Regulation S-P, Nonpublic Personal Information—or NPI—comes in three main forms. First, information your customers give you directly when they open an account or fill out an application. Second, information generated by their transactions with your firm—account numbers, balances, and activity. Third, information you obtain from outside sources, like credit bureaus. We'll practice identifying NPI in just a moment.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B2A4A"/>
        </a:solidFill>
      </p:bgPr>
    </p:bg>
    <p:spTree>
      <p:nvGrpSpPr>
        <p:cNvPr id="1" name=""/>
        <p:cNvGrpSpPr/>
        <p:nvPr/>
      </p:nvGrpSpPr>
      <p:grpSpPr>
        <a:xfrm>
          <a:off x="0" y="0"/>
          <a:ext cx="0" cy="0"/>
          <a:chOff x="0" y="0"/>
          <a:chExt cx="0" cy="0"/>
        </a:xfrm>
      </p:grpSpPr>
      <p:sp>
        <p:nvSpPr>
          <p:cNvPr id="2" name="Shape 0"/>
          <p:cNvSpPr/>
          <p:nvPr/>
        </p:nvSpPr>
        <p:spPr>
          <a:xfrm>
            <a:off x="6217920" y="-1645920"/>
            <a:ext cx="5303520" cy="5303520"/>
          </a:xfrm>
          <a:prstGeom prst="ellipse">
            <a:avLst/>
          </a:prstGeom>
          <a:solidFill>
            <a:srgbClr val="243858"/>
          </a:solidFill>
          <a:ln w="12700">
            <a:solidFill>
              <a:srgbClr val="243858"/>
            </a:solidFill>
            <a:prstDash val="solid"/>
          </a:ln>
        </p:spPr>
      </p:sp>
      <p:sp>
        <p:nvSpPr>
          <p:cNvPr id="3" name="Shape 1"/>
          <p:cNvSpPr/>
          <p:nvPr/>
        </p:nvSpPr>
        <p:spPr>
          <a:xfrm>
            <a:off x="6949440" y="-914400"/>
            <a:ext cx="3657600" cy="3657600"/>
          </a:xfrm>
          <a:prstGeom prst="ellipse">
            <a:avLst/>
          </a:prstGeom>
          <a:solidFill>
            <a:srgbClr val="111D30"/>
          </a:solidFill>
          <a:ln w="12700">
            <a:solidFill>
              <a:srgbClr val="111D30"/>
            </a:solidFill>
            <a:prstDash val="solid"/>
          </a:ln>
        </p:spPr>
      </p:sp>
      <p:sp>
        <p:nvSpPr>
          <p:cNvPr id="4" name="Shape 2"/>
          <p:cNvSpPr/>
          <p:nvPr/>
        </p:nvSpPr>
        <p:spPr>
          <a:xfrm>
            <a:off x="-1371600" y="3200400"/>
            <a:ext cx="3200400" cy="3200400"/>
          </a:xfrm>
          <a:prstGeom prst="ellipse">
            <a:avLst/>
          </a:prstGeom>
          <a:solidFill>
            <a:srgbClr val="172236"/>
          </a:solidFill>
          <a:ln w="12700">
            <a:solidFill>
              <a:srgbClr val="172236"/>
            </a:solidFill>
            <a:prstDash val="solid"/>
          </a:ln>
        </p:spPr>
      </p:sp>
      <p:sp>
        <p:nvSpPr>
          <p:cNvPr id="5" name="Shape 3"/>
          <p:cNvSpPr/>
          <p:nvPr/>
        </p:nvSpPr>
        <p:spPr>
          <a:xfrm>
            <a:off x="0" y="0"/>
            <a:ext cx="91440" cy="5143500"/>
          </a:xfrm>
          <a:prstGeom prst="rect">
            <a:avLst/>
          </a:prstGeom>
          <a:solidFill>
            <a:srgbClr val="C9A84C"/>
          </a:solidFill>
          <a:ln w="12700">
            <a:solidFill>
              <a:srgbClr val="C9A84C"/>
            </a:solidFill>
            <a:prstDash val="solid"/>
          </a:ln>
        </p:spPr>
      </p:sp>
      <p:sp>
        <p:nvSpPr>
          <p:cNvPr id="6" name="Text 4"/>
          <p:cNvSpPr/>
          <p:nvPr/>
        </p:nvSpPr>
        <p:spPr>
          <a:xfrm>
            <a:off x="274320" y="292608"/>
            <a:ext cx="6400800" cy="237744"/>
          </a:xfrm>
          <a:prstGeom prst="rect">
            <a:avLst/>
          </a:prstGeom>
          <a:noFill/>
          <a:ln/>
        </p:spPr>
        <p:txBody>
          <a:bodyPr wrap="square" rtlCol="0" anchor="ctr"/>
          <a:lstStyle/>
          <a:p>
            <a:pPr indent="0" marL="0">
              <a:buNone/>
            </a:pPr>
            <a:r>
              <a:rPr lang="en-US" sz="900" b="1" spc="300" kern="0" dirty="0">
                <a:solidFill>
                  <a:srgbClr val="C9A84C"/>
                </a:solidFill>
                <a:latin typeface="Calibri" pitchFamily="34" charset="0"/>
                <a:ea typeface="Calibri" pitchFamily="34" charset="-122"/>
                <a:cs typeface="Calibri" pitchFamily="34" charset="-120"/>
              </a:rPr>
              <a:t>ANNUAL COMPLIANCE TRAINING</a:t>
            </a:r>
            <a:endParaRPr lang="en-US" sz="900" dirty="0"/>
          </a:p>
        </p:txBody>
      </p:sp>
      <p:sp>
        <p:nvSpPr>
          <p:cNvPr id="7" name="Text 5"/>
          <p:cNvSpPr/>
          <p:nvPr/>
        </p:nvSpPr>
        <p:spPr>
          <a:xfrm>
            <a:off x="274320" y="594360"/>
            <a:ext cx="7772400" cy="1828800"/>
          </a:xfrm>
          <a:prstGeom prst="rect">
            <a:avLst/>
          </a:prstGeom>
          <a:noFill/>
          <a:ln/>
        </p:spPr>
        <p:txBody>
          <a:bodyPr wrap="square" rtlCol="0" anchor="ctr"/>
          <a:lstStyle/>
          <a:p>
            <a:pPr indent="0" marL="0">
              <a:buNone/>
            </a:pPr>
            <a:r>
              <a:rPr lang="en-US" sz="4400" b="1" dirty="0">
                <a:solidFill>
                  <a:srgbClr val="FFFFFF"/>
                </a:solidFill>
                <a:latin typeface="Calibri" pitchFamily="34" charset="0"/>
                <a:ea typeface="Calibri" pitchFamily="34" charset="-122"/>
                <a:cs typeface="Calibri" pitchFamily="34" charset="-120"/>
              </a:rPr>
              <a:t>Data Privacy in the</a:t>
            </a:r>
            <a:endParaRPr lang="en-US" sz="4400" dirty="0"/>
          </a:p>
          <a:p>
            <a:pPr indent="0" marL="0">
              <a:buNone/>
            </a:pPr>
            <a:r>
              <a:rPr lang="en-US" sz="4400" b="1" dirty="0">
                <a:solidFill>
                  <a:srgbClr val="FFFFFF"/>
                </a:solidFill>
                <a:latin typeface="Calibri" pitchFamily="34" charset="0"/>
                <a:ea typeface="Calibri" pitchFamily="34" charset="-122"/>
                <a:cs typeface="Calibri" pitchFamily="34" charset="-120"/>
              </a:rPr>
              <a:t>Financial Industry</a:t>
            </a:r>
            <a:endParaRPr lang="en-US" sz="4400" dirty="0"/>
          </a:p>
        </p:txBody>
      </p:sp>
      <p:sp>
        <p:nvSpPr>
          <p:cNvPr id="8" name="Text 6"/>
          <p:cNvSpPr/>
          <p:nvPr/>
        </p:nvSpPr>
        <p:spPr>
          <a:xfrm>
            <a:off x="274320" y="2514600"/>
            <a:ext cx="6400800" cy="457200"/>
          </a:xfrm>
          <a:prstGeom prst="rect">
            <a:avLst/>
          </a:prstGeom>
          <a:noFill/>
          <a:ln/>
        </p:spPr>
        <p:txBody>
          <a:bodyPr wrap="square" rtlCol="0" anchor="ctr"/>
          <a:lstStyle/>
          <a:p>
            <a:pPr indent="0" marL="0">
              <a:buNone/>
            </a:pPr>
            <a:r>
              <a:rPr lang="en-US" sz="1800" dirty="0">
                <a:solidFill>
                  <a:srgbClr val="8BA0B8"/>
                </a:solidFill>
                <a:latin typeface="Calibri" pitchFamily="34" charset="0"/>
                <a:ea typeface="Calibri" pitchFamily="34" charset="-122"/>
                <a:cs typeface="Calibri" pitchFamily="34" charset="-120"/>
              </a:rPr>
              <a:t>Know Your Obligations</a:t>
            </a:r>
            <a:endParaRPr lang="en-US" sz="1800" dirty="0"/>
          </a:p>
        </p:txBody>
      </p:sp>
      <p:sp>
        <p:nvSpPr>
          <p:cNvPr id="9" name="Shape 7"/>
          <p:cNvSpPr/>
          <p:nvPr/>
        </p:nvSpPr>
        <p:spPr>
          <a:xfrm>
            <a:off x="274320" y="3063240"/>
            <a:ext cx="8412480" cy="27432"/>
          </a:xfrm>
          <a:prstGeom prst="rect">
            <a:avLst/>
          </a:prstGeom>
          <a:solidFill>
            <a:srgbClr val="243858"/>
          </a:solidFill>
          <a:ln w="12700">
            <a:solidFill>
              <a:srgbClr val="243858"/>
            </a:solidFill>
            <a:prstDash val="solid"/>
          </a:ln>
        </p:spPr>
      </p:sp>
      <p:sp>
        <p:nvSpPr>
          <p:cNvPr id="10" name="Shape 8"/>
          <p:cNvSpPr/>
          <p:nvPr/>
        </p:nvSpPr>
        <p:spPr>
          <a:xfrm>
            <a:off x="274320" y="3218688"/>
            <a:ext cx="365760" cy="365760"/>
          </a:xfrm>
          <a:prstGeom prst="ellipse">
            <a:avLst/>
          </a:prstGeom>
          <a:solidFill>
            <a:srgbClr val="C9A84C"/>
          </a:solidFill>
          <a:ln w="12700">
            <a:solidFill>
              <a:srgbClr val="C9A84C"/>
            </a:solidFill>
            <a:prstDash val="solid"/>
          </a:ln>
        </p:spPr>
      </p:sp>
      <p:sp>
        <p:nvSpPr>
          <p:cNvPr id="11" name="Text 9"/>
          <p:cNvSpPr/>
          <p:nvPr/>
        </p:nvSpPr>
        <p:spPr>
          <a:xfrm>
            <a:off x="274320" y="3218688"/>
            <a:ext cx="365760" cy="365760"/>
          </a:xfrm>
          <a:prstGeom prst="rect">
            <a:avLst/>
          </a:prstGeom>
          <a:noFill/>
          <a:ln/>
        </p:spPr>
        <p:txBody>
          <a:bodyPr wrap="square" lIns="0" tIns="0" rIns="0" bIns="0" rtlCol="0" anchor="ctr"/>
          <a:lstStyle/>
          <a:p>
            <a:pPr algn="ctr" indent="0" marL="0">
              <a:buNone/>
            </a:pPr>
            <a:r>
              <a:rPr lang="en-US" sz="1300" b="1" dirty="0">
                <a:solidFill>
                  <a:srgbClr val="1B2A4A"/>
                </a:solidFill>
                <a:latin typeface="Calibri" pitchFamily="34" charset="0"/>
                <a:ea typeface="Calibri" pitchFamily="34" charset="-122"/>
                <a:cs typeface="Calibri" pitchFamily="34" charset="-120"/>
              </a:rPr>
              <a:t>1</a:t>
            </a:r>
            <a:endParaRPr lang="en-US" sz="1300" dirty="0"/>
          </a:p>
        </p:txBody>
      </p:sp>
      <p:sp>
        <p:nvSpPr>
          <p:cNvPr id="12" name="Text 10"/>
          <p:cNvSpPr/>
          <p:nvPr/>
        </p:nvSpPr>
        <p:spPr>
          <a:xfrm>
            <a:off x="731520" y="3218688"/>
            <a:ext cx="1783080" cy="219456"/>
          </a:xfrm>
          <a:prstGeom prst="rect">
            <a:avLst/>
          </a:prstGeom>
          <a:noFill/>
          <a:ln/>
        </p:spPr>
        <p:txBody>
          <a:bodyPr wrap="square" rtlCol="0" anchor="ctr"/>
          <a:lstStyle/>
          <a:p>
            <a:pPr indent="0" marL="0">
              <a:buNone/>
            </a:pPr>
            <a:r>
              <a:rPr lang="en-US" sz="900" b="1" dirty="0">
                <a:solidFill>
                  <a:srgbClr val="C9A84C"/>
                </a:solidFill>
                <a:latin typeface="Calibri" pitchFamily="34" charset="0"/>
                <a:ea typeface="Calibri" pitchFamily="34" charset="-122"/>
                <a:cs typeface="Calibri" pitchFamily="34" charset="-120"/>
              </a:rPr>
              <a:t>Module 1</a:t>
            </a:r>
            <a:endParaRPr lang="en-US" sz="900" dirty="0"/>
          </a:p>
        </p:txBody>
      </p:sp>
      <p:sp>
        <p:nvSpPr>
          <p:cNvPr id="13" name="Text 11"/>
          <p:cNvSpPr/>
          <p:nvPr/>
        </p:nvSpPr>
        <p:spPr>
          <a:xfrm>
            <a:off x="731520" y="3456432"/>
            <a:ext cx="1783080" cy="219456"/>
          </a:xfrm>
          <a:prstGeom prst="rect">
            <a:avLst/>
          </a:prstGeom>
          <a:noFill/>
          <a:ln/>
        </p:spPr>
        <p:txBody>
          <a:bodyPr wrap="square" rtlCol="0" anchor="ctr"/>
          <a:lstStyle/>
          <a:p>
            <a:pPr indent="0" marL="0">
              <a:buNone/>
            </a:pPr>
            <a:r>
              <a:rPr lang="en-US" sz="900" dirty="0">
                <a:solidFill>
                  <a:srgbClr val="FFFFFF"/>
                </a:solidFill>
                <a:latin typeface="Calibri" pitchFamily="34" charset="0"/>
                <a:ea typeface="Calibri" pitchFamily="34" charset="-122"/>
                <a:cs typeface="Calibri" pitchFamily="34" charset="-120"/>
              </a:rPr>
              <a:t>The Rules That Bind Us</a:t>
            </a:r>
            <a:endParaRPr lang="en-US" sz="900" dirty="0"/>
          </a:p>
        </p:txBody>
      </p:sp>
      <p:sp>
        <p:nvSpPr>
          <p:cNvPr id="14" name="Shape 12"/>
          <p:cNvSpPr/>
          <p:nvPr/>
        </p:nvSpPr>
        <p:spPr>
          <a:xfrm>
            <a:off x="2606040" y="3218688"/>
            <a:ext cx="365760" cy="365760"/>
          </a:xfrm>
          <a:prstGeom prst="ellipse">
            <a:avLst/>
          </a:prstGeom>
          <a:solidFill>
            <a:srgbClr val="C9A84C"/>
          </a:solidFill>
          <a:ln w="12700">
            <a:solidFill>
              <a:srgbClr val="C9A84C"/>
            </a:solidFill>
            <a:prstDash val="solid"/>
          </a:ln>
        </p:spPr>
      </p:sp>
      <p:sp>
        <p:nvSpPr>
          <p:cNvPr id="15" name="Text 13"/>
          <p:cNvSpPr/>
          <p:nvPr/>
        </p:nvSpPr>
        <p:spPr>
          <a:xfrm>
            <a:off x="2606040" y="3218688"/>
            <a:ext cx="365760" cy="365760"/>
          </a:xfrm>
          <a:prstGeom prst="rect">
            <a:avLst/>
          </a:prstGeom>
          <a:noFill/>
          <a:ln/>
        </p:spPr>
        <p:txBody>
          <a:bodyPr wrap="square" lIns="0" tIns="0" rIns="0" bIns="0" rtlCol="0" anchor="ctr"/>
          <a:lstStyle/>
          <a:p>
            <a:pPr algn="ctr" indent="0" marL="0">
              <a:buNone/>
            </a:pPr>
            <a:r>
              <a:rPr lang="en-US" sz="1300" b="1" dirty="0">
                <a:solidFill>
                  <a:srgbClr val="1B2A4A"/>
                </a:solidFill>
                <a:latin typeface="Calibri" pitchFamily="34" charset="0"/>
                <a:ea typeface="Calibri" pitchFamily="34" charset="-122"/>
                <a:cs typeface="Calibri" pitchFamily="34" charset="-120"/>
              </a:rPr>
              <a:t>2</a:t>
            </a:r>
            <a:endParaRPr lang="en-US" sz="1300" dirty="0"/>
          </a:p>
        </p:txBody>
      </p:sp>
      <p:sp>
        <p:nvSpPr>
          <p:cNvPr id="16" name="Text 14"/>
          <p:cNvSpPr/>
          <p:nvPr/>
        </p:nvSpPr>
        <p:spPr>
          <a:xfrm>
            <a:off x="3063240" y="3218688"/>
            <a:ext cx="1783080" cy="219456"/>
          </a:xfrm>
          <a:prstGeom prst="rect">
            <a:avLst/>
          </a:prstGeom>
          <a:noFill/>
          <a:ln/>
        </p:spPr>
        <p:txBody>
          <a:bodyPr wrap="square" rtlCol="0" anchor="ctr"/>
          <a:lstStyle/>
          <a:p>
            <a:pPr indent="0" marL="0">
              <a:buNone/>
            </a:pPr>
            <a:r>
              <a:rPr lang="en-US" sz="900" b="1" dirty="0">
                <a:solidFill>
                  <a:srgbClr val="C9A84C"/>
                </a:solidFill>
                <a:latin typeface="Calibri" pitchFamily="34" charset="0"/>
                <a:ea typeface="Calibri" pitchFamily="34" charset="-122"/>
                <a:cs typeface="Calibri" pitchFamily="34" charset="-120"/>
              </a:rPr>
              <a:t>Module 2</a:t>
            </a:r>
            <a:endParaRPr lang="en-US" sz="900" dirty="0"/>
          </a:p>
        </p:txBody>
      </p:sp>
      <p:sp>
        <p:nvSpPr>
          <p:cNvPr id="17" name="Text 15"/>
          <p:cNvSpPr/>
          <p:nvPr/>
        </p:nvSpPr>
        <p:spPr>
          <a:xfrm>
            <a:off x="3063240" y="3456432"/>
            <a:ext cx="1783080" cy="219456"/>
          </a:xfrm>
          <a:prstGeom prst="rect">
            <a:avLst/>
          </a:prstGeom>
          <a:noFill/>
          <a:ln/>
        </p:spPr>
        <p:txBody>
          <a:bodyPr wrap="square" rtlCol="0" anchor="ctr"/>
          <a:lstStyle/>
          <a:p>
            <a:pPr indent="0" marL="0">
              <a:buNone/>
            </a:pPr>
            <a:r>
              <a:rPr lang="en-US" sz="900" dirty="0">
                <a:solidFill>
                  <a:srgbClr val="FFFFFF"/>
                </a:solidFill>
                <a:latin typeface="Calibri" pitchFamily="34" charset="0"/>
                <a:ea typeface="Calibri" pitchFamily="34" charset="-122"/>
                <a:cs typeface="Calibri" pitchFamily="34" charset="-120"/>
              </a:rPr>
              <a:t>Your Data, Your Duty</a:t>
            </a:r>
            <a:endParaRPr lang="en-US" sz="900" dirty="0"/>
          </a:p>
        </p:txBody>
      </p:sp>
      <p:sp>
        <p:nvSpPr>
          <p:cNvPr id="18" name="Shape 16"/>
          <p:cNvSpPr/>
          <p:nvPr/>
        </p:nvSpPr>
        <p:spPr>
          <a:xfrm>
            <a:off x="4937760" y="3218688"/>
            <a:ext cx="365760" cy="365760"/>
          </a:xfrm>
          <a:prstGeom prst="ellipse">
            <a:avLst/>
          </a:prstGeom>
          <a:solidFill>
            <a:srgbClr val="C9A84C"/>
          </a:solidFill>
          <a:ln w="12700">
            <a:solidFill>
              <a:srgbClr val="C9A84C"/>
            </a:solidFill>
            <a:prstDash val="solid"/>
          </a:ln>
        </p:spPr>
      </p:sp>
      <p:sp>
        <p:nvSpPr>
          <p:cNvPr id="19" name="Text 17"/>
          <p:cNvSpPr/>
          <p:nvPr/>
        </p:nvSpPr>
        <p:spPr>
          <a:xfrm>
            <a:off x="4937760" y="3218688"/>
            <a:ext cx="365760" cy="365760"/>
          </a:xfrm>
          <a:prstGeom prst="rect">
            <a:avLst/>
          </a:prstGeom>
          <a:noFill/>
          <a:ln/>
        </p:spPr>
        <p:txBody>
          <a:bodyPr wrap="square" lIns="0" tIns="0" rIns="0" bIns="0" rtlCol="0" anchor="ctr"/>
          <a:lstStyle/>
          <a:p>
            <a:pPr algn="ctr" indent="0" marL="0">
              <a:buNone/>
            </a:pPr>
            <a:r>
              <a:rPr lang="en-US" sz="1300" b="1" dirty="0">
                <a:solidFill>
                  <a:srgbClr val="1B2A4A"/>
                </a:solidFill>
                <a:latin typeface="Calibri" pitchFamily="34" charset="0"/>
                <a:ea typeface="Calibri" pitchFamily="34" charset="-122"/>
                <a:cs typeface="Calibri" pitchFamily="34" charset="-120"/>
              </a:rPr>
              <a:t>3</a:t>
            </a:r>
            <a:endParaRPr lang="en-US" sz="1300" dirty="0"/>
          </a:p>
        </p:txBody>
      </p:sp>
      <p:sp>
        <p:nvSpPr>
          <p:cNvPr id="20" name="Text 18"/>
          <p:cNvSpPr/>
          <p:nvPr/>
        </p:nvSpPr>
        <p:spPr>
          <a:xfrm>
            <a:off x="5394960" y="3218688"/>
            <a:ext cx="1783080" cy="219456"/>
          </a:xfrm>
          <a:prstGeom prst="rect">
            <a:avLst/>
          </a:prstGeom>
          <a:noFill/>
          <a:ln/>
        </p:spPr>
        <p:txBody>
          <a:bodyPr wrap="square" rtlCol="0" anchor="ctr"/>
          <a:lstStyle/>
          <a:p>
            <a:pPr indent="0" marL="0">
              <a:buNone/>
            </a:pPr>
            <a:r>
              <a:rPr lang="en-US" sz="900" b="1" dirty="0">
                <a:solidFill>
                  <a:srgbClr val="C9A84C"/>
                </a:solidFill>
                <a:latin typeface="Calibri" pitchFamily="34" charset="0"/>
                <a:ea typeface="Calibri" pitchFamily="34" charset="-122"/>
                <a:cs typeface="Calibri" pitchFamily="34" charset="-120"/>
              </a:rPr>
              <a:t>Module 3</a:t>
            </a:r>
            <a:endParaRPr lang="en-US" sz="900" dirty="0"/>
          </a:p>
        </p:txBody>
      </p:sp>
      <p:sp>
        <p:nvSpPr>
          <p:cNvPr id="21" name="Text 19"/>
          <p:cNvSpPr/>
          <p:nvPr/>
        </p:nvSpPr>
        <p:spPr>
          <a:xfrm>
            <a:off x="5394960" y="3456432"/>
            <a:ext cx="1783080" cy="219456"/>
          </a:xfrm>
          <a:prstGeom prst="rect">
            <a:avLst/>
          </a:prstGeom>
          <a:noFill/>
          <a:ln/>
        </p:spPr>
        <p:txBody>
          <a:bodyPr wrap="square" rtlCol="0" anchor="ctr"/>
          <a:lstStyle/>
          <a:p>
            <a:pPr indent="0" marL="0">
              <a:buNone/>
            </a:pPr>
            <a:r>
              <a:rPr lang="en-US" sz="900" dirty="0">
                <a:solidFill>
                  <a:srgbClr val="FFFFFF"/>
                </a:solidFill>
                <a:latin typeface="Calibri" pitchFamily="34" charset="0"/>
                <a:ea typeface="Calibri" pitchFamily="34" charset="-122"/>
                <a:cs typeface="Calibri" pitchFamily="34" charset="-120"/>
              </a:rPr>
              <a:t>When Things Go Wrong</a:t>
            </a:r>
            <a:endParaRPr lang="en-US" sz="900" dirty="0"/>
          </a:p>
        </p:txBody>
      </p:sp>
      <p:sp>
        <p:nvSpPr>
          <p:cNvPr id="22" name="Shape 20"/>
          <p:cNvSpPr/>
          <p:nvPr/>
        </p:nvSpPr>
        <p:spPr>
          <a:xfrm>
            <a:off x="0" y="4594860"/>
            <a:ext cx="9144000" cy="548640"/>
          </a:xfrm>
          <a:prstGeom prst="rect">
            <a:avLst/>
          </a:prstGeom>
          <a:solidFill>
            <a:srgbClr val="0D1929"/>
          </a:solidFill>
          <a:ln w="12700">
            <a:solidFill>
              <a:srgbClr val="0D1929"/>
            </a:solidFill>
            <a:prstDash val="solid"/>
          </a:ln>
        </p:spPr>
      </p:sp>
      <p:sp>
        <p:nvSpPr>
          <p:cNvPr id="23" name="Text 21"/>
          <p:cNvSpPr/>
          <p:nvPr/>
        </p:nvSpPr>
        <p:spPr>
          <a:xfrm>
            <a:off x="457200" y="4631436"/>
            <a:ext cx="2011680" cy="274320"/>
          </a:xfrm>
          <a:prstGeom prst="rect">
            <a:avLst/>
          </a:prstGeom>
          <a:noFill/>
          <a:ln/>
        </p:spPr>
        <p:txBody>
          <a:bodyPr wrap="square" rtlCol="0" anchor="ctr"/>
          <a:lstStyle/>
          <a:p>
            <a:pPr indent="0" marL="0">
              <a:buNone/>
            </a:pPr>
            <a:r>
              <a:rPr lang="en-US" sz="1000" b="1" dirty="0">
                <a:solidFill>
                  <a:srgbClr val="FFFFFF"/>
                </a:solidFill>
                <a:latin typeface="Calibri" pitchFamily="34" charset="0"/>
                <a:ea typeface="Calibri" pitchFamily="34" charset="-122"/>
                <a:cs typeface="Calibri" pitchFamily="34" charset="-120"/>
              </a:rPr>
              <a:t>⏱  12–15 Minutes</a:t>
            </a:r>
            <a:endParaRPr lang="en-US" sz="1000" dirty="0"/>
          </a:p>
        </p:txBody>
      </p:sp>
      <p:sp>
        <p:nvSpPr>
          <p:cNvPr id="24" name="Text 22"/>
          <p:cNvSpPr/>
          <p:nvPr/>
        </p:nvSpPr>
        <p:spPr>
          <a:xfrm>
            <a:off x="457200" y="4887468"/>
            <a:ext cx="2011680" cy="201168"/>
          </a:xfrm>
          <a:prstGeom prst="rect">
            <a:avLst/>
          </a:prstGeom>
          <a:noFill/>
          <a:ln/>
        </p:spPr>
        <p:txBody>
          <a:bodyPr wrap="square" rtlCol="0" anchor="ctr"/>
          <a:lstStyle/>
          <a:p>
            <a:pPr indent="0" marL="0">
              <a:buNone/>
            </a:pPr>
            <a:r>
              <a:rPr lang="en-US" sz="800" dirty="0">
                <a:solidFill>
                  <a:srgbClr val="C9A84C"/>
                </a:solidFill>
                <a:latin typeface="Calibri" pitchFamily="34" charset="0"/>
                <a:ea typeface="Calibri" pitchFamily="34" charset="-122"/>
                <a:cs typeface="Calibri" pitchFamily="34" charset="-120"/>
              </a:rPr>
              <a:t>Estimated Duration</a:t>
            </a:r>
            <a:endParaRPr lang="en-US" sz="800" dirty="0"/>
          </a:p>
        </p:txBody>
      </p:sp>
      <p:sp>
        <p:nvSpPr>
          <p:cNvPr id="25" name="Text 23"/>
          <p:cNvSpPr/>
          <p:nvPr/>
        </p:nvSpPr>
        <p:spPr>
          <a:xfrm>
            <a:off x="2633472" y="4631436"/>
            <a:ext cx="2011680" cy="274320"/>
          </a:xfrm>
          <a:prstGeom prst="rect">
            <a:avLst/>
          </a:prstGeom>
          <a:noFill/>
          <a:ln/>
        </p:spPr>
        <p:txBody>
          <a:bodyPr wrap="square" rtlCol="0" anchor="ctr"/>
          <a:lstStyle/>
          <a:p>
            <a:pPr indent="0" marL="0">
              <a:buNone/>
            </a:pPr>
            <a:r>
              <a:rPr lang="en-US" sz="1000" b="1" dirty="0">
                <a:solidFill>
                  <a:srgbClr val="FFFFFF"/>
                </a:solidFill>
                <a:latin typeface="Calibri" pitchFamily="34" charset="0"/>
                <a:ea typeface="Calibri" pitchFamily="34" charset="-122"/>
                <a:cs typeface="Calibri" pitchFamily="34" charset="-120"/>
              </a:rPr>
              <a:t>✔  4 of 5 (80%)</a:t>
            </a:r>
            <a:endParaRPr lang="en-US" sz="1000" dirty="0"/>
          </a:p>
        </p:txBody>
      </p:sp>
      <p:sp>
        <p:nvSpPr>
          <p:cNvPr id="26" name="Text 24"/>
          <p:cNvSpPr/>
          <p:nvPr/>
        </p:nvSpPr>
        <p:spPr>
          <a:xfrm>
            <a:off x="2633472" y="4887468"/>
            <a:ext cx="2011680" cy="201168"/>
          </a:xfrm>
          <a:prstGeom prst="rect">
            <a:avLst/>
          </a:prstGeom>
          <a:noFill/>
          <a:ln/>
        </p:spPr>
        <p:txBody>
          <a:bodyPr wrap="square" rtlCol="0" anchor="ctr"/>
          <a:lstStyle/>
          <a:p>
            <a:pPr indent="0" marL="0">
              <a:buNone/>
            </a:pPr>
            <a:r>
              <a:rPr lang="en-US" sz="800" dirty="0">
                <a:solidFill>
                  <a:srgbClr val="C9A84C"/>
                </a:solidFill>
                <a:latin typeface="Calibri" pitchFamily="34" charset="0"/>
                <a:ea typeface="Calibri" pitchFamily="34" charset="-122"/>
                <a:cs typeface="Calibri" pitchFamily="34" charset="-120"/>
              </a:rPr>
              <a:t>To Pass</a:t>
            </a:r>
            <a:endParaRPr lang="en-US" sz="800" dirty="0"/>
          </a:p>
        </p:txBody>
      </p:sp>
      <p:sp>
        <p:nvSpPr>
          <p:cNvPr id="27" name="Text 25"/>
          <p:cNvSpPr/>
          <p:nvPr/>
        </p:nvSpPr>
        <p:spPr>
          <a:xfrm>
            <a:off x="4809744" y="4631436"/>
            <a:ext cx="2011680" cy="274320"/>
          </a:xfrm>
          <a:prstGeom prst="rect">
            <a:avLst/>
          </a:prstGeom>
          <a:noFill/>
          <a:ln/>
        </p:spPr>
        <p:txBody>
          <a:bodyPr wrap="square" rtlCol="0" anchor="ctr"/>
          <a:lstStyle/>
          <a:p>
            <a:pPr indent="0" marL="0">
              <a:buNone/>
            </a:pPr>
            <a:r>
              <a:rPr lang="en-US" sz="1000" b="1" dirty="0">
                <a:solidFill>
                  <a:srgbClr val="FFFFFF"/>
                </a:solidFill>
                <a:latin typeface="Calibri" pitchFamily="34" charset="0"/>
                <a:ea typeface="Calibri" pitchFamily="34" charset="-122"/>
                <a:cs typeface="Calibri" pitchFamily="34" charset="-120"/>
              </a:rPr>
              <a:t>⌖  Articulate Storyline</a:t>
            </a:r>
            <a:endParaRPr lang="en-US" sz="1000" dirty="0"/>
          </a:p>
        </p:txBody>
      </p:sp>
      <p:sp>
        <p:nvSpPr>
          <p:cNvPr id="28" name="Text 26"/>
          <p:cNvSpPr/>
          <p:nvPr/>
        </p:nvSpPr>
        <p:spPr>
          <a:xfrm>
            <a:off x="4809744" y="4887468"/>
            <a:ext cx="2011680" cy="201168"/>
          </a:xfrm>
          <a:prstGeom prst="rect">
            <a:avLst/>
          </a:prstGeom>
          <a:noFill/>
          <a:ln/>
        </p:spPr>
        <p:txBody>
          <a:bodyPr wrap="square" rtlCol="0" anchor="ctr"/>
          <a:lstStyle/>
          <a:p>
            <a:pPr indent="0" marL="0">
              <a:buNone/>
            </a:pPr>
            <a:r>
              <a:rPr lang="en-US" sz="800" dirty="0">
                <a:solidFill>
                  <a:srgbClr val="C9A84C"/>
                </a:solidFill>
                <a:latin typeface="Calibri" pitchFamily="34" charset="0"/>
                <a:ea typeface="Calibri" pitchFamily="34" charset="-122"/>
                <a:cs typeface="Calibri" pitchFamily="34" charset="-120"/>
              </a:rPr>
              <a:t>Platform</a:t>
            </a:r>
            <a:endParaRPr lang="en-US" sz="800" dirty="0"/>
          </a:p>
        </p:txBody>
      </p:sp>
      <p:sp>
        <p:nvSpPr>
          <p:cNvPr id="29" name="Text 27"/>
          <p:cNvSpPr/>
          <p:nvPr/>
        </p:nvSpPr>
        <p:spPr>
          <a:xfrm>
            <a:off x="6986016" y="4631436"/>
            <a:ext cx="2011680" cy="274320"/>
          </a:xfrm>
          <a:prstGeom prst="rect">
            <a:avLst/>
          </a:prstGeom>
          <a:noFill/>
          <a:ln/>
        </p:spPr>
        <p:txBody>
          <a:bodyPr wrap="square" rtlCol="0" anchor="ctr"/>
          <a:lstStyle/>
          <a:p>
            <a:pPr indent="0" marL="0">
              <a:buNone/>
            </a:pPr>
            <a:r>
              <a:rPr lang="en-US" sz="1000" b="1" dirty="0">
                <a:solidFill>
                  <a:srgbClr val="FFFFFF"/>
                </a:solidFill>
                <a:latin typeface="Calibri" pitchFamily="34" charset="0"/>
                <a:ea typeface="Calibri" pitchFamily="34" charset="-122"/>
                <a:cs typeface="Calibri" pitchFamily="34" charset="-120"/>
              </a:rPr>
              <a:t>▶  Click START to begin</a:t>
            </a:r>
            <a:endParaRPr lang="en-US" sz="1000" dirty="0"/>
          </a:p>
        </p:txBody>
      </p:sp>
      <p:sp>
        <p:nvSpPr>
          <p:cNvPr id="30" name="Shape 28"/>
          <p:cNvSpPr/>
          <p:nvPr/>
        </p:nvSpPr>
        <p:spPr>
          <a:xfrm>
            <a:off x="7360920" y="3154680"/>
            <a:ext cx="1572768" cy="457200"/>
          </a:xfrm>
          <a:prstGeom prst="rect">
            <a:avLst/>
          </a:prstGeom>
          <a:solidFill>
            <a:srgbClr val="C9A84C"/>
          </a:solidFill>
          <a:ln w="12700">
            <a:solidFill>
              <a:srgbClr val="C9A84C"/>
            </a:solidFill>
            <a:prstDash val="solid"/>
          </a:ln>
        </p:spPr>
      </p:sp>
      <p:sp>
        <p:nvSpPr>
          <p:cNvPr id="31" name="Text 29"/>
          <p:cNvSpPr/>
          <p:nvPr/>
        </p:nvSpPr>
        <p:spPr>
          <a:xfrm>
            <a:off x="7360920" y="3154680"/>
            <a:ext cx="1572768" cy="457200"/>
          </a:xfrm>
          <a:prstGeom prst="rect">
            <a:avLst/>
          </a:prstGeom>
          <a:noFill/>
          <a:ln/>
        </p:spPr>
        <p:txBody>
          <a:bodyPr wrap="square" lIns="0" tIns="0" rIns="0" bIns="0" rtlCol="0" anchor="ctr"/>
          <a:lstStyle/>
          <a:p>
            <a:pPr algn="ctr" indent="0" marL="0">
              <a:buNone/>
            </a:pPr>
            <a:r>
              <a:rPr lang="en-US" sz="1100" b="1" dirty="0">
                <a:solidFill>
                  <a:srgbClr val="1B2A4A"/>
                </a:solidFill>
                <a:latin typeface="Calibri" pitchFamily="34" charset="0"/>
                <a:ea typeface="Calibri" pitchFamily="34" charset="-122"/>
                <a:cs typeface="Calibri" pitchFamily="34" charset="-120"/>
              </a:rPr>
              <a:t>START COURSE  →</a:t>
            </a:r>
            <a:endParaRPr lang="en-US" sz="11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7F8FA"/>
        </a:solidFill>
      </p:bgPr>
    </p:bg>
    <p:spTree>
      <p:nvGrpSpPr>
        <p:cNvPr id="1" name=""/>
        <p:cNvGrpSpPr/>
        <p:nvPr/>
      </p:nvGrpSpPr>
      <p:grpSpPr>
        <a:xfrm>
          <a:off x="0" y="0"/>
          <a:ext cx="0" cy="0"/>
          <a:chOff x="0" y="0"/>
          <a:chExt cx="0" cy="0"/>
        </a:xfrm>
      </p:grpSpPr>
      <p:sp>
        <p:nvSpPr>
          <p:cNvPr id="2" name="Shape 0"/>
          <p:cNvSpPr/>
          <p:nvPr/>
        </p:nvSpPr>
        <p:spPr>
          <a:xfrm>
            <a:off x="0" y="0"/>
            <a:ext cx="1371600" cy="4887468"/>
          </a:xfrm>
          <a:prstGeom prst="rect">
            <a:avLst/>
          </a:prstGeom>
          <a:solidFill>
            <a:srgbClr val="1B2A4A"/>
          </a:solidFill>
          <a:ln w="12700">
            <a:solidFill>
              <a:srgbClr val="1B2A4A"/>
            </a:solidFill>
            <a:prstDash val="solid"/>
          </a:ln>
        </p:spPr>
      </p:sp>
      <p:sp>
        <p:nvSpPr>
          <p:cNvPr id="3" name="Text 1"/>
          <p:cNvSpPr/>
          <p:nvPr/>
        </p:nvSpPr>
        <p:spPr>
          <a:xfrm>
            <a:off x="73152" y="73152"/>
            <a:ext cx="1225296" cy="621792"/>
          </a:xfrm>
          <a:prstGeom prst="rect">
            <a:avLst/>
          </a:prstGeom>
          <a:noFill/>
          <a:ln/>
        </p:spPr>
        <p:txBody>
          <a:bodyPr wrap="square" rtlCol="0" anchor="ctr"/>
          <a:lstStyle/>
          <a:p>
            <a:pPr algn="ctr" indent="0" marL="0">
              <a:buNone/>
            </a:pPr>
            <a:r>
              <a:rPr lang="en-US" sz="650" b="1" spc="30" kern="0" dirty="0">
                <a:solidFill>
                  <a:srgbClr val="6B82A2"/>
                </a:solidFill>
                <a:latin typeface="Calibri" pitchFamily="34" charset="0"/>
                <a:ea typeface="Calibri" pitchFamily="34" charset="-122"/>
                <a:cs typeface="Calibri" pitchFamily="34" charset="-120"/>
              </a:rPr>
              <a:t>DATA PRIVACY</a:t>
            </a:r>
            <a:endParaRPr lang="en-US" sz="650" dirty="0"/>
          </a:p>
          <a:p>
            <a:pPr algn="ctr" indent="0" marL="0">
              <a:buNone/>
            </a:pPr>
            <a:r>
              <a:rPr lang="en-US" sz="650" b="1" spc="30" kern="0" dirty="0">
                <a:solidFill>
                  <a:srgbClr val="6B82A2"/>
                </a:solidFill>
                <a:latin typeface="Calibri" pitchFamily="34" charset="0"/>
                <a:ea typeface="Calibri" pitchFamily="34" charset="-122"/>
                <a:cs typeface="Calibri" pitchFamily="34" charset="-120"/>
              </a:rPr>
              <a:t>KNOW YOUR</a:t>
            </a:r>
            <a:endParaRPr lang="en-US" sz="650" dirty="0"/>
          </a:p>
          <a:p>
            <a:pPr algn="ctr" indent="0" marL="0">
              <a:buNone/>
            </a:pPr>
            <a:r>
              <a:rPr lang="en-US" sz="650" b="1" spc="30" kern="0" dirty="0">
                <a:solidFill>
                  <a:srgbClr val="6B82A2"/>
                </a:solidFill>
                <a:latin typeface="Calibri" pitchFamily="34" charset="0"/>
                <a:ea typeface="Calibri" pitchFamily="34" charset="-122"/>
                <a:cs typeface="Calibri" pitchFamily="34" charset="-120"/>
              </a:rPr>
              <a:t>OBLIGATIONS</a:t>
            </a:r>
            <a:endParaRPr lang="en-US" sz="650" dirty="0"/>
          </a:p>
        </p:txBody>
      </p:sp>
      <p:sp>
        <p:nvSpPr>
          <p:cNvPr id="4" name="Shape 2"/>
          <p:cNvSpPr/>
          <p:nvPr/>
        </p:nvSpPr>
        <p:spPr>
          <a:xfrm>
            <a:off x="109728" y="987552"/>
            <a:ext cx="310896" cy="310896"/>
          </a:xfrm>
          <a:prstGeom prst="ellipse">
            <a:avLst/>
          </a:prstGeom>
          <a:solidFill>
            <a:srgbClr val="C9A84C"/>
          </a:solidFill>
          <a:ln w="12700">
            <a:solidFill>
              <a:srgbClr val="C9A84C"/>
            </a:solidFill>
            <a:prstDash val="solid"/>
          </a:ln>
        </p:spPr>
      </p:sp>
      <p:sp>
        <p:nvSpPr>
          <p:cNvPr id="5" name="Text 3"/>
          <p:cNvSpPr/>
          <p:nvPr/>
        </p:nvSpPr>
        <p:spPr>
          <a:xfrm>
            <a:off x="109728" y="987552"/>
            <a:ext cx="310896" cy="310896"/>
          </a:xfrm>
          <a:prstGeom prst="rect">
            <a:avLst/>
          </a:prstGeom>
          <a:noFill/>
          <a:ln/>
        </p:spPr>
        <p:txBody>
          <a:bodyPr wrap="square" lIns="0" tIns="0" rIns="0" bIns="0" rtlCol="0" anchor="ctr"/>
          <a:lstStyle/>
          <a:p>
            <a:pPr algn="ctr" indent="0" marL="0">
              <a:buNone/>
            </a:pPr>
            <a:r>
              <a:rPr lang="en-US" sz="900" b="1" dirty="0">
                <a:solidFill>
                  <a:srgbClr val="1B2A4A"/>
                </a:solidFill>
                <a:latin typeface="Calibri" pitchFamily="34" charset="0"/>
                <a:ea typeface="Calibri" pitchFamily="34" charset="-122"/>
                <a:cs typeface="Calibri" pitchFamily="34" charset="-120"/>
              </a:rPr>
              <a:t>✓</a:t>
            </a:r>
            <a:endParaRPr lang="en-US" sz="900" dirty="0"/>
          </a:p>
        </p:txBody>
      </p:sp>
      <p:sp>
        <p:nvSpPr>
          <p:cNvPr id="6" name="Text 4"/>
          <p:cNvSpPr/>
          <p:nvPr/>
        </p:nvSpPr>
        <p:spPr>
          <a:xfrm>
            <a:off x="502920" y="914400"/>
            <a:ext cx="804672" cy="256032"/>
          </a:xfrm>
          <a:prstGeom prst="rect">
            <a:avLst/>
          </a:prstGeom>
          <a:noFill/>
          <a:ln/>
        </p:spPr>
        <p:txBody>
          <a:bodyPr wrap="square" rtlCol="0" anchor="ctr"/>
          <a:lstStyle/>
          <a:p>
            <a:pPr indent="0" marL="0">
              <a:buNone/>
            </a:pPr>
            <a:r>
              <a:rPr lang="en-US" sz="850" b="1" dirty="0">
                <a:solidFill>
                  <a:srgbClr val="C9A84C"/>
                </a:solidFill>
                <a:latin typeface="Calibri" pitchFamily="34" charset="0"/>
                <a:ea typeface="Calibri" pitchFamily="34" charset="-122"/>
                <a:cs typeface="Calibri" pitchFamily="34" charset="-120"/>
              </a:rPr>
              <a:t>Module 1</a:t>
            </a:r>
            <a:endParaRPr lang="en-US" sz="850" dirty="0"/>
          </a:p>
        </p:txBody>
      </p:sp>
      <p:sp>
        <p:nvSpPr>
          <p:cNvPr id="7" name="Text 5"/>
          <p:cNvSpPr/>
          <p:nvPr/>
        </p:nvSpPr>
        <p:spPr>
          <a:xfrm>
            <a:off x="502920" y="1188720"/>
            <a:ext cx="804672" cy="384048"/>
          </a:xfrm>
          <a:prstGeom prst="rect">
            <a:avLst/>
          </a:prstGeom>
          <a:noFill/>
          <a:ln/>
        </p:spPr>
        <p:txBody>
          <a:bodyPr wrap="square" rtlCol="0" anchor="ctr"/>
          <a:lstStyle/>
          <a:p>
            <a:pPr indent="0" marL="0">
              <a:buNone/>
            </a:pPr>
            <a:r>
              <a:rPr lang="en-US" sz="700" dirty="0">
                <a:solidFill>
                  <a:srgbClr val="9A8060"/>
                </a:solidFill>
                <a:latin typeface="Calibri" pitchFamily="34" charset="0"/>
                <a:ea typeface="Calibri" pitchFamily="34" charset="-122"/>
                <a:cs typeface="Calibri" pitchFamily="34" charset="-120"/>
              </a:rPr>
              <a:t>The Rules That Bind Us</a:t>
            </a:r>
            <a:endParaRPr lang="en-US" sz="700" dirty="0"/>
          </a:p>
        </p:txBody>
      </p:sp>
      <p:sp>
        <p:nvSpPr>
          <p:cNvPr id="8" name="Shape 6"/>
          <p:cNvSpPr/>
          <p:nvPr/>
        </p:nvSpPr>
        <p:spPr>
          <a:xfrm>
            <a:off x="0" y="1764792"/>
            <a:ext cx="1371600" cy="868680"/>
          </a:xfrm>
          <a:prstGeom prst="rect">
            <a:avLst/>
          </a:prstGeom>
          <a:solidFill>
            <a:srgbClr val="243858"/>
          </a:solidFill>
          <a:ln w="12700">
            <a:solidFill>
              <a:srgbClr val="C9A84C"/>
            </a:solidFill>
            <a:prstDash val="solid"/>
          </a:ln>
        </p:spPr>
      </p:sp>
      <p:sp>
        <p:nvSpPr>
          <p:cNvPr id="9" name="Shape 7"/>
          <p:cNvSpPr/>
          <p:nvPr/>
        </p:nvSpPr>
        <p:spPr>
          <a:xfrm>
            <a:off x="0" y="1764792"/>
            <a:ext cx="54864" cy="868680"/>
          </a:xfrm>
          <a:prstGeom prst="rect">
            <a:avLst/>
          </a:prstGeom>
          <a:solidFill>
            <a:srgbClr val="C9A84C"/>
          </a:solidFill>
          <a:ln w="12700">
            <a:solidFill>
              <a:srgbClr val="C9A84C"/>
            </a:solidFill>
            <a:prstDash val="solid"/>
          </a:ln>
        </p:spPr>
      </p:sp>
      <p:sp>
        <p:nvSpPr>
          <p:cNvPr id="10" name="Shape 8"/>
          <p:cNvSpPr/>
          <p:nvPr/>
        </p:nvSpPr>
        <p:spPr>
          <a:xfrm>
            <a:off x="109728" y="1947672"/>
            <a:ext cx="310896" cy="310896"/>
          </a:xfrm>
          <a:prstGeom prst="ellipse">
            <a:avLst/>
          </a:prstGeom>
          <a:solidFill>
            <a:srgbClr val="C9A84C"/>
          </a:solidFill>
          <a:ln w="12700">
            <a:solidFill>
              <a:srgbClr val="C9A84C"/>
            </a:solidFill>
            <a:prstDash val="solid"/>
          </a:ln>
        </p:spPr>
      </p:sp>
      <p:sp>
        <p:nvSpPr>
          <p:cNvPr id="11" name="Text 9"/>
          <p:cNvSpPr/>
          <p:nvPr/>
        </p:nvSpPr>
        <p:spPr>
          <a:xfrm>
            <a:off x="109728" y="1947672"/>
            <a:ext cx="310896" cy="310896"/>
          </a:xfrm>
          <a:prstGeom prst="rect">
            <a:avLst/>
          </a:prstGeom>
          <a:noFill/>
          <a:ln/>
        </p:spPr>
        <p:txBody>
          <a:bodyPr wrap="square" lIns="0" tIns="0" rIns="0" bIns="0" rtlCol="0" anchor="ctr"/>
          <a:lstStyle/>
          <a:p>
            <a:pPr algn="ctr" indent="0" marL="0">
              <a:buNone/>
            </a:pPr>
            <a:r>
              <a:rPr lang="en-US" sz="900" b="1" dirty="0">
                <a:solidFill>
                  <a:srgbClr val="1B2A4A"/>
                </a:solidFill>
                <a:latin typeface="Calibri" pitchFamily="34" charset="0"/>
                <a:ea typeface="Calibri" pitchFamily="34" charset="-122"/>
                <a:cs typeface="Calibri" pitchFamily="34" charset="-120"/>
              </a:rPr>
              <a:t>▶</a:t>
            </a:r>
            <a:endParaRPr lang="en-US" sz="900" dirty="0"/>
          </a:p>
        </p:txBody>
      </p:sp>
      <p:sp>
        <p:nvSpPr>
          <p:cNvPr id="12" name="Text 10"/>
          <p:cNvSpPr/>
          <p:nvPr/>
        </p:nvSpPr>
        <p:spPr>
          <a:xfrm>
            <a:off x="502920" y="1874520"/>
            <a:ext cx="804672" cy="256032"/>
          </a:xfrm>
          <a:prstGeom prst="rect">
            <a:avLst/>
          </a:prstGeom>
          <a:noFill/>
          <a:ln/>
        </p:spPr>
        <p:txBody>
          <a:bodyPr wrap="square" rtlCol="0" anchor="ctr"/>
          <a:lstStyle/>
          <a:p>
            <a:pPr indent="0" marL="0">
              <a:buNone/>
            </a:pPr>
            <a:r>
              <a:rPr lang="en-US" sz="850" b="1" dirty="0">
                <a:solidFill>
                  <a:srgbClr val="FFFFFF"/>
                </a:solidFill>
                <a:latin typeface="Calibri" pitchFamily="34" charset="0"/>
                <a:ea typeface="Calibri" pitchFamily="34" charset="-122"/>
                <a:cs typeface="Calibri" pitchFamily="34" charset="-120"/>
              </a:rPr>
              <a:t>Module 2</a:t>
            </a:r>
            <a:endParaRPr lang="en-US" sz="850" dirty="0"/>
          </a:p>
        </p:txBody>
      </p:sp>
      <p:sp>
        <p:nvSpPr>
          <p:cNvPr id="13" name="Text 11"/>
          <p:cNvSpPr/>
          <p:nvPr/>
        </p:nvSpPr>
        <p:spPr>
          <a:xfrm>
            <a:off x="502920" y="2148840"/>
            <a:ext cx="804672" cy="384048"/>
          </a:xfrm>
          <a:prstGeom prst="rect">
            <a:avLst/>
          </a:prstGeom>
          <a:noFill/>
          <a:ln/>
        </p:spPr>
        <p:txBody>
          <a:bodyPr wrap="square" rtlCol="0" anchor="ctr"/>
          <a:lstStyle/>
          <a:p>
            <a:pPr indent="0" marL="0">
              <a:buNone/>
            </a:pPr>
            <a:r>
              <a:rPr lang="en-US" sz="700" dirty="0">
                <a:solidFill>
                  <a:srgbClr val="A8B8CC"/>
                </a:solidFill>
                <a:latin typeface="Calibri" pitchFamily="34" charset="0"/>
                <a:ea typeface="Calibri" pitchFamily="34" charset="-122"/>
                <a:cs typeface="Calibri" pitchFamily="34" charset="-120"/>
              </a:rPr>
              <a:t>Your Data, Your Duty</a:t>
            </a:r>
            <a:endParaRPr lang="en-US" sz="700" dirty="0"/>
          </a:p>
        </p:txBody>
      </p:sp>
      <p:sp>
        <p:nvSpPr>
          <p:cNvPr id="14" name="Shape 12"/>
          <p:cNvSpPr/>
          <p:nvPr/>
        </p:nvSpPr>
        <p:spPr>
          <a:xfrm>
            <a:off x="109728" y="2907792"/>
            <a:ext cx="310896" cy="310896"/>
          </a:xfrm>
          <a:prstGeom prst="ellipse">
            <a:avLst/>
          </a:prstGeom>
          <a:solidFill>
            <a:srgbClr val="334D6E"/>
          </a:solidFill>
          <a:ln w="12700">
            <a:solidFill>
              <a:srgbClr val="334D6E"/>
            </a:solidFill>
            <a:prstDash val="solid"/>
          </a:ln>
        </p:spPr>
      </p:sp>
      <p:sp>
        <p:nvSpPr>
          <p:cNvPr id="15" name="Text 13"/>
          <p:cNvSpPr/>
          <p:nvPr/>
        </p:nvSpPr>
        <p:spPr>
          <a:xfrm>
            <a:off x="109728" y="2907792"/>
            <a:ext cx="310896" cy="310896"/>
          </a:xfrm>
          <a:prstGeom prst="rect">
            <a:avLst/>
          </a:prstGeom>
          <a:noFill/>
          <a:ln/>
        </p:spPr>
        <p:txBody>
          <a:bodyPr wrap="square" lIns="0" tIns="0" rIns="0" bIns="0" rtlCol="0" anchor="ctr"/>
          <a:lstStyle/>
          <a:p>
            <a:pPr algn="ctr" indent="0" marL="0">
              <a:buNone/>
            </a:pPr>
            <a:r>
              <a:rPr lang="en-US" sz="900" b="1" dirty="0">
                <a:solidFill>
                  <a:srgbClr val="6B82A2"/>
                </a:solidFill>
                <a:latin typeface="Calibri" pitchFamily="34" charset="0"/>
                <a:ea typeface="Calibri" pitchFamily="34" charset="-122"/>
                <a:cs typeface="Calibri" pitchFamily="34" charset="-120"/>
              </a:rPr>
              <a:t>3</a:t>
            </a:r>
            <a:endParaRPr lang="en-US" sz="900" dirty="0"/>
          </a:p>
        </p:txBody>
      </p:sp>
      <p:sp>
        <p:nvSpPr>
          <p:cNvPr id="16" name="Text 14"/>
          <p:cNvSpPr/>
          <p:nvPr/>
        </p:nvSpPr>
        <p:spPr>
          <a:xfrm>
            <a:off x="502920" y="2834640"/>
            <a:ext cx="804672" cy="256032"/>
          </a:xfrm>
          <a:prstGeom prst="rect">
            <a:avLst/>
          </a:prstGeom>
          <a:noFill/>
          <a:ln/>
        </p:spPr>
        <p:txBody>
          <a:bodyPr wrap="square" rtlCol="0" anchor="ctr"/>
          <a:lstStyle/>
          <a:p>
            <a:pPr indent="0" marL="0">
              <a:buNone/>
            </a:pPr>
            <a:r>
              <a:rPr lang="en-US" sz="850" b="1" dirty="0">
                <a:solidFill>
                  <a:srgbClr val="4A6080"/>
                </a:solidFill>
                <a:latin typeface="Calibri" pitchFamily="34" charset="0"/>
                <a:ea typeface="Calibri" pitchFamily="34" charset="-122"/>
                <a:cs typeface="Calibri" pitchFamily="34" charset="-120"/>
              </a:rPr>
              <a:t>Module 3</a:t>
            </a:r>
            <a:endParaRPr lang="en-US" sz="850" dirty="0"/>
          </a:p>
        </p:txBody>
      </p:sp>
      <p:sp>
        <p:nvSpPr>
          <p:cNvPr id="17" name="Text 15"/>
          <p:cNvSpPr/>
          <p:nvPr/>
        </p:nvSpPr>
        <p:spPr>
          <a:xfrm>
            <a:off x="502920" y="3108960"/>
            <a:ext cx="804672" cy="384048"/>
          </a:xfrm>
          <a:prstGeom prst="rect">
            <a:avLst/>
          </a:prstGeom>
          <a:noFill/>
          <a:ln/>
        </p:spPr>
        <p:txBody>
          <a:bodyPr wrap="square" rtlCol="0" anchor="ctr"/>
          <a:lstStyle/>
          <a:p>
            <a:pPr indent="0" marL="0">
              <a:buNone/>
            </a:pPr>
            <a:r>
              <a:rPr lang="en-US" sz="700" dirty="0">
                <a:solidFill>
                  <a:srgbClr val="394E63"/>
                </a:solidFill>
                <a:latin typeface="Calibri" pitchFamily="34" charset="0"/>
                <a:ea typeface="Calibri" pitchFamily="34" charset="-122"/>
                <a:cs typeface="Calibri" pitchFamily="34" charset="-120"/>
              </a:rPr>
              <a:t>When Things Go Wrong</a:t>
            </a:r>
            <a:endParaRPr lang="en-US" sz="700" dirty="0"/>
          </a:p>
        </p:txBody>
      </p:sp>
      <p:sp>
        <p:nvSpPr>
          <p:cNvPr id="18" name="Text 16"/>
          <p:cNvSpPr/>
          <p:nvPr/>
        </p:nvSpPr>
        <p:spPr>
          <a:xfrm>
            <a:off x="91440" y="3749040"/>
            <a:ext cx="1188720" cy="237744"/>
          </a:xfrm>
          <a:prstGeom prst="rect">
            <a:avLst/>
          </a:prstGeom>
          <a:noFill/>
          <a:ln/>
        </p:spPr>
        <p:txBody>
          <a:bodyPr wrap="square" rtlCol="0" anchor="ctr"/>
          <a:lstStyle/>
          <a:p>
            <a:pPr algn="ctr" indent="0" marL="0">
              <a:buNone/>
            </a:pPr>
            <a:r>
              <a:rPr lang="en-US" sz="750" b="1" spc="50" kern="0" dirty="0">
                <a:solidFill>
                  <a:srgbClr val="C9A84C"/>
                </a:solidFill>
                <a:latin typeface="Calibri" pitchFamily="34" charset="0"/>
                <a:ea typeface="Calibri" pitchFamily="34" charset="-122"/>
                <a:cs typeface="Calibri" pitchFamily="34" charset="-120"/>
              </a:rPr>
              <a:t>48% COMPLETE</a:t>
            </a:r>
            <a:endParaRPr lang="en-US" sz="750" dirty="0"/>
          </a:p>
        </p:txBody>
      </p:sp>
      <p:sp>
        <p:nvSpPr>
          <p:cNvPr id="19" name="Shape 17"/>
          <p:cNvSpPr/>
          <p:nvPr/>
        </p:nvSpPr>
        <p:spPr>
          <a:xfrm>
            <a:off x="137160" y="4023360"/>
            <a:ext cx="1097280" cy="91440"/>
          </a:xfrm>
          <a:prstGeom prst="rect">
            <a:avLst/>
          </a:prstGeom>
          <a:solidFill>
            <a:srgbClr val="0D1929"/>
          </a:solidFill>
          <a:ln w="12700">
            <a:solidFill>
              <a:srgbClr val="0D1929"/>
            </a:solidFill>
            <a:prstDash val="solid"/>
          </a:ln>
        </p:spPr>
      </p:sp>
      <p:sp>
        <p:nvSpPr>
          <p:cNvPr id="20" name="Shape 18"/>
          <p:cNvSpPr/>
          <p:nvPr/>
        </p:nvSpPr>
        <p:spPr>
          <a:xfrm>
            <a:off x="137160" y="4023360"/>
            <a:ext cx="526694" cy="91440"/>
          </a:xfrm>
          <a:prstGeom prst="rect">
            <a:avLst/>
          </a:prstGeom>
          <a:solidFill>
            <a:srgbClr val="C9A84C"/>
          </a:solidFill>
          <a:ln w="12700">
            <a:solidFill>
              <a:srgbClr val="C9A84C"/>
            </a:solidFill>
            <a:prstDash val="solid"/>
          </a:ln>
        </p:spPr>
      </p:sp>
      <p:sp>
        <p:nvSpPr>
          <p:cNvPr id="21" name="Shape 19"/>
          <p:cNvSpPr/>
          <p:nvPr/>
        </p:nvSpPr>
        <p:spPr>
          <a:xfrm>
            <a:off x="0" y="4887468"/>
            <a:ext cx="9144000" cy="256032"/>
          </a:xfrm>
          <a:prstGeom prst="rect">
            <a:avLst/>
          </a:prstGeom>
          <a:solidFill>
            <a:srgbClr val="111D30"/>
          </a:solidFill>
          <a:ln w="12700">
            <a:solidFill>
              <a:srgbClr val="111D30"/>
            </a:solidFill>
            <a:prstDash val="solid"/>
          </a:ln>
        </p:spPr>
      </p:sp>
      <p:sp>
        <p:nvSpPr>
          <p:cNvPr id="22" name="Shape 20"/>
          <p:cNvSpPr/>
          <p:nvPr/>
        </p:nvSpPr>
        <p:spPr>
          <a:xfrm>
            <a:off x="0" y="4887468"/>
            <a:ext cx="4389120" cy="256032"/>
          </a:xfrm>
          <a:prstGeom prst="rect">
            <a:avLst/>
          </a:prstGeom>
          <a:solidFill>
            <a:srgbClr val="C9A84C"/>
          </a:solidFill>
          <a:ln w="12700">
            <a:solidFill>
              <a:srgbClr val="C9A84C"/>
            </a:solidFill>
            <a:prstDash val="solid"/>
          </a:ln>
        </p:spPr>
      </p:sp>
      <p:sp>
        <p:nvSpPr>
          <p:cNvPr id="23" name="Text 21"/>
          <p:cNvSpPr/>
          <p:nvPr/>
        </p:nvSpPr>
        <p:spPr>
          <a:xfrm>
            <a:off x="0" y="4887468"/>
            <a:ext cx="9144000" cy="256032"/>
          </a:xfrm>
          <a:prstGeom prst="rect">
            <a:avLst/>
          </a:prstGeom>
          <a:noFill/>
          <a:ln/>
        </p:spPr>
        <p:txBody>
          <a:bodyPr wrap="square" rtlCol="0" anchor="ctr"/>
          <a:lstStyle/>
          <a:p>
            <a:pPr algn="ctr" indent="0" marL="0">
              <a:buNone/>
            </a:pPr>
            <a:r>
              <a:rPr lang="en-US" sz="850" dirty="0">
                <a:solidFill>
                  <a:srgbClr val="FFFFFF"/>
                </a:solidFill>
                <a:latin typeface="Calibri" pitchFamily="34" charset="0"/>
                <a:ea typeface="Calibri" pitchFamily="34" charset="-122"/>
                <a:cs typeface="Calibri" pitchFamily="34" charset="-120"/>
              </a:rPr>
              <a:t>48% Complete</a:t>
            </a:r>
            <a:endParaRPr lang="en-US" sz="850" dirty="0"/>
          </a:p>
        </p:txBody>
      </p:sp>
      <p:sp>
        <p:nvSpPr>
          <p:cNvPr id="24" name="Shape 22"/>
          <p:cNvSpPr/>
          <p:nvPr/>
        </p:nvSpPr>
        <p:spPr>
          <a:xfrm>
            <a:off x="1371600" y="0"/>
            <a:ext cx="54864" cy="4887468"/>
          </a:xfrm>
          <a:prstGeom prst="rect">
            <a:avLst/>
          </a:prstGeom>
          <a:solidFill>
            <a:srgbClr val="C9A84C"/>
          </a:solidFill>
          <a:ln w="12700">
            <a:solidFill>
              <a:srgbClr val="C9A84C"/>
            </a:solidFill>
            <a:prstDash val="solid"/>
          </a:ln>
        </p:spPr>
      </p:sp>
      <p:sp>
        <p:nvSpPr>
          <p:cNvPr id="25" name="Shape 23"/>
          <p:cNvSpPr/>
          <p:nvPr/>
        </p:nvSpPr>
        <p:spPr>
          <a:xfrm>
            <a:off x="1426464" y="0"/>
            <a:ext cx="7717536" cy="4887468"/>
          </a:xfrm>
          <a:prstGeom prst="rect">
            <a:avLst/>
          </a:prstGeom>
          <a:solidFill>
            <a:srgbClr val="FFFFFF"/>
          </a:solidFill>
          <a:ln w="12700">
            <a:solidFill>
              <a:srgbClr val="FFFFFF"/>
            </a:solidFill>
            <a:prstDash val="solid"/>
          </a:ln>
        </p:spPr>
      </p:sp>
      <p:sp>
        <p:nvSpPr>
          <p:cNvPr id="26" name="Text 24"/>
          <p:cNvSpPr/>
          <p:nvPr/>
        </p:nvSpPr>
        <p:spPr>
          <a:xfrm>
            <a:off x="1517904" y="91440"/>
            <a:ext cx="7534656" cy="219456"/>
          </a:xfrm>
          <a:prstGeom prst="rect">
            <a:avLst/>
          </a:prstGeom>
          <a:noFill/>
          <a:ln/>
        </p:spPr>
        <p:txBody>
          <a:bodyPr wrap="square" rtlCol="0" anchor="ctr"/>
          <a:lstStyle/>
          <a:p>
            <a:pPr indent="0" marL="0">
              <a:buNone/>
            </a:pPr>
            <a:r>
              <a:rPr lang="en-US" sz="800" b="1" spc="100" kern="0" dirty="0">
                <a:solidFill>
                  <a:srgbClr val="C9A84C"/>
                </a:solidFill>
                <a:latin typeface="Calibri" pitchFamily="34" charset="0"/>
                <a:ea typeface="Calibri" pitchFamily="34" charset="-122"/>
                <a:cs typeface="Calibri" pitchFamily="34" charset="-120"/>
              </a:rPr>
              <a:t>MODULE 2  ·  SCREEN 2.3  ·  ACTIVITY</a:t>
            </a:r>
            <a:endParaRPr lang="en-US" sz="800" dirty="0"/>
          </a:p>
        </p:txBody>
      </p:sp>
      <p:sp>
        <p:nvSpPr>
          <p:cNvPr id="27" name="Text 25"/>
          <p:cNvSpPr/>
          <p:nvPr/>
        </p:nvSpPr>
        <p:spPr>
          <a:xfrm>
            <a:off x="1517904" y="347472"/>
            <a:ext cx="7534656" cy="457200"/>
          </a:xfrm>
          <a:prstGeom prst="rect">
            <a:avLst/>
          </a:prstGeom>
          <a:noFill/>
          <a:ln/>
        </p:spPr>
        <p:txBody>
          <a:bodyPr wrap="square" rtlCol="0" anchor="ctr"/>
          <a:lstStyle/>
          <a:p>
            <a:pPr indent="0" marL="0">
              <a:buNone/>
            </a:pPr>
            <a:r>
              <a:rPr lang="en-US" sz="2000" b="1" dirty="0">
                <a:solidFill>
                  <a:srgbClr val="1B2A4A"/>
                </a:solidFill>
                <a:latin typeface="Calibri" pitchFamily="34" charset="0"/>
                <a:ea typeface="Calibri" pitchFamily="34" charset="-122"/>
                <a:cs typeface="Calibri" pitchFamily="34" charset="-120"/>
              </a:rPr>
              <a:t>Is It NPI? Drag &amp; Drop Activity</a:t>
            </a:r>
            <a:endParaRPr lang="en-US" sz="2000" dirty="0"/>
          </a:p>
        </p:txBody>
      </p:sp>
      <p:sp>
        <p:nvSpPr>
          <p:cNvPr id="28" name="Text 26"/>
          <p:cNvSpPr/>
          <p:nvPr/>
        </p:nvSpPr>
        <p:spPr>
          <a:xfrm>
            <a:off x="1517904" y="804672"/>
            <a:ext cx="7534656" cy="237744"/>
          </a:xfrm>
          <a:prstGeom prst="rect">
            <a:avLst/>
          </a:prstGeom>
          <a:noFill/>
          <a:ln/>
        </p:spPr>
        <p:txBody>
          <a:bodyPr wrap="square" rtlCol="0" anchor="ctr"/>
          <a:lstStyle/>
          <a:p>
            <a:pPr indent="0" marL="0">
              <a:buNone/>
            </a:pPr>
            <a:r>
              <a:rPr lang="en-US" sz="950" dirty="0">
                <a:solidFill>
                  <a:srgbClr val="64748B"/>
                </a:solidFill>
                <a:latin typeface="Calibri" pitchFamily="34" charset="0"/>
                <a:ea typeface="Calibri" pitchFamily="34" charset="-122"/>
                <a:cs typeface="Calibri" pitchFamily="34" charset="-120"/>
              </a:rPr>
              <a:t>Drag each item to the correct category below. Click SUBMIT when all items are placed.</a:t>
            </a:r>
            <a:endParaRPr lang="en-US" sz="950" dirty="0"/>
          </a:p>
        </p:txBody>
      </p:sp>
      <p:sp>
        <p:nvSpPr>
          <p:cNvPr id="29" name="Shape 27"/>
          <p:cNvSpPr/>
          <p:nvPr/>
        </p:nvSpPr>
        <p:spPr>
          <a:xfrm>
            <a:off x="1554480" y="1115568"/>
            <a:ext cx="1737360" cy="347472"/>
          </a:xfrm>
          <a:prstGeom prst="rect">
            <a:avLst/>
          </a:prstGeom>
          <a:solidFill>
            <a:srgbClr val="FFFFFF"/>
          </a:solidFill>
          <a:ln w="12700">
            <a:solidFill>
              <a:srgbClr val="E2E8F0"/>
            </a:solidFill>
            <a:prstDash val="solid"/>
          </a:ln>
          <a:effectLst>
            <a:outerShdw sx="100000" sy="100000" kx="0" ky="0" algn="bl" rotWithShape="0" blurRad="50800" dist="25400" dir="8100000">
              <a:srgbClr val="000000">
                <a:alpha val="9000"/>
              </a:srgbClr>
            </a:outerShdw>
          </a:effectLst>
        </p:spPr>
      </p:sp>
      <p:sp>
        <p:nvSpPr>
          <p:cNvPr id="30" name="Text 28"/>
          <p:cNvSpPr/>
          <p:nvPr/>
        </p:nvSpPr>
        <p:spPr>
          <a:xfrm>
            <a:off x="1645920" y="1115568"/>
            <a:ext cx="1572768" cy="347472"/>
          </a:xfrm>
          <a:prstGeom prst="rect">
            <a:avLst/>
          </a:prstGeom>
          <a:noFill/>
          <a:ln/>
        </p:spPr>
        <p:txBody>
          <a:bodyPr wrap="square" rtlCol="0" anchor="ctr"/>
          <a:lstStyle/>
          <a:p>
            <a:pPr indent="0" marL="0">
              <a:buNone/>
            </a:pPr>
            <a:r>
              <a:rPr lang="en-US" sz="950" dirty="0">
                <a:solidFill>
                  <a:srgbClr val="1B2A4A"/>
                </a:solidFill>
                <a:latin typeface="Calibri" pitchFamily="34" charset="0"/>
                <a:ea typeface="Calibri" pitchFamily="34" charset="-122"/>
                <a:cs typeface="Calibri" pitchFamily="34" charset="-120"/>
              </a:rPr>
              <a:t>Account Number</a:t>
            </a:r>
            <a:endParaRPr lang="en-US" sz="950" dirty="0"/>
          </a:p>
        </p:txBody>
      </p:sp>
      <p:sp>
        <p:nvSpPr>
          <p:cNvPr id="31" name="Shape 29"/>
          <p:cNvSpPr/>
          <p:nvPr/>
        </p:nvSpPr>
        <p:spPr>
          <a:xfrm>
            <a:off x="3383280" y="1115568"/>
            <a:ext cx="1737360" cy="347472"/>
          </a:xfrm>
          <a:prstGeom prst="rect">
            <a:avLst/>
          </a:prstGeom>
          <a:solidFill>
            <a:srgbClr val="FFFFFF"/>
          </a:solidFill>
          <a:ln w="12700">
            <a:solidFill>
              <a:srgbClr val="E2E8F0"/>
            </a:solidFill>
            <a:prstDash val="solid"/>
          </a:ln>
          <a:effectLst>
            <a:outerShdw sx="100000" sy="100000" kx="0" ky="0" algn="bl" rotWithShape="0" blurRad="50800" dist="25400" dir="8100000">
              <a:srgbClr val="000000">
                <a:alpha val="9000"/>
              </a:srgbClr>
            </a:outerShdw>
          </a:effectLst>
        </p:spPr>
      </p:sp>
      <p:sp>
        <p:nvSpPr>
          <p:cNvPr id="32" name="Text 30"/>
          <p:cNvSpPr/>
          <p:nvPr/>
        </p:nvSpPr>
        <p:spPr>
          <a:xfrm>
            <a:off x="3474720" y="1115568"/>
            <a:ext cx="1572768" cy="347472"/>
          </a:xfrm>
          <a:prstGeom prst="rect">
            <a:avLst/>
          </a:prstGeom>
          <a:noFill/>
          <a:ln/>
        </p:spPr>
        <p:txBody>
          <a:bodyPr wrap="square" rtlCol="0" anchor="ctr"/>
          <a:lstStyle/>
          <a:p>
            <a:pPr indent="0" marL="0">
              <a:buNone/>
            </a:pPr>
            <a:r>
              <a:rPr lang="en-US" sz="950" dirty="0">
                <a:solidFill>
                  <a:srgbClr val="1B2A4A"/>
                </a:solidFill>
                <a:latin typeface="Calibri" pitchFamily="34" charset="0"/>
                <a:ea typeface="Calibri" pitchFamily="34" charset="-122"/>
                <a:cs typeface="Calibri" pitchFamily="34" charset="-120"/>
              </a:rPr>
              <a:t>Social Security Number</a:t>
            </a:r>
            <a:endParaRPr lang="en-US" sz="950" dirty="0"/>
          </a:p>
        </p:txBody>
      </p:sp>
      <p:sp>
        <p:nvSpPr>
          <p:cNvPr id="33" name="Shape 31"/>
          <p:cNvSpPr/>
          <p:nvPr/>
        </p:nvSpPr>
        <p:spPr>
          <a:xfrm>
            <a:off x="5212080" y="1115568"/>
            <a:ext cx="1737360" cy="347472"/>
          </a:xfrm>
          <a:prstGeom prst="rect">
            <a:avLst/>
          </a:prstGeom>
          <a:solidFill>
            <a:srgbClr val="FFFFFF"/>
          </a:solidFill>
          <a:ln w="12700">
            <a:solidFill>
              <a:srgbClr val="E2E8F0"/>
            </a:solidFill>
            <a:prstDash val="solid"/>
          </a:ln>
          <a:effectLst>
            <a:outerShdw sx="100000" sy="100000" kx="0" ky="0" algn="bl" rotWithShape="0" blurRad="50800" dist="25400" dir="8100000">
              <a:srgbClr val="000000">
                <a:alpha val="9000"/>
              </a:srgbClr>
            </a:outerShdw>
          </a:effectLst>
        </p:spPr>
      </p:sp>
      <p:sp>
        <p:nvSpPr>
          <p:cNvPr id="34" name="Text 32"/>
          <p:cNvSpPr/>
          <p:nvPr/>
        </p:nvSpPr>
        <p:spPr>
          <a:xfrm>
            <a:off x="5303520" y="1115568"/>
            <a:ext cx="1572768" cy="347472"/>
          </a:xfrm>
          <a:prstGeom prst="rect">
            <a:avLst/>
          </a:prstGeom>
          <a:noFill/>
          <a:ln/>
        </p:spPr>
        <p:txBody>
          <a:bodyPr wrap="square" rtlCol="0" anchor="ctr"/>
          <a:lstStyle/>
          <a:p>
            <a:pPr indent="0" marL="0">
              <a:buNone/>
            </a:pPr>
            <a:r>
              <a:rPr lang="en-US" sz="950" dirty="0">
                <a:solidFill>
                  <a:srgbClr val="1B2A4A"/>
                </a:solidFill>
                <a:latin typeface="Calibri" pitchFamily="34" charset="0"/>
                <a:ea typeface="Calibri" pitchFamily="34" charset="-122"/>
                <a:cs typeface="Calibri" pitchFamily="34" charset="-120"/>
              </a:rPr>
              <a:t>Transaction History</a:t>
            </a:r>
            <a:endParaRPr lang="en-US" sz="950" dirty="0"/>
          </a:p>
        </p:txBody>
      </p:sp>
      <p:sp>
        <p:nvSpPr>
          <p:cNvPr id="35" name="Shape 33"/>
          <p:cNvSpPr/>
          <p:nvPr/>
        </p:nvSpPr>
        <p:spPr>
          <a:xfrm>
            <a:off x="7040880" y="1115568"/>
            <a:ext cx="1737360" cy="347472"/>
          </a:xfrm>
          <a:prstGeom prst="rect">
            <a:avLst/>
          </a:prstGeom>
          <a:solidFill>
            <a:srgbClr val="FFFFFF"/>
          </a:solidFill>
          <a:ln w="12700">
            <a:solidFill>
              <a:srgbClr val="E2E8F0"/>
            </a:solidFill>
            <a:prstDash val="solid"/>
          </a:ln>
          <a:effectLst>
            <a:outerShdw sx="100000" sy="100000" kx="0" ky="0" algn="bl" rotWithShape="0" blurRad="50800" dist="25400" dir="8100000">
              <a:srgbClr val="000000">
                <a:alpha val="9000"/>
              </a:srgbClr>
            </a:outerShdw>
          </a:effectLst>
        </p:spPr>
      </p:sp>
      <p:sp>
        <p:nvSpPr>
          <p:cNvPr id="36" name="Text 34"/>
          <p:cNvSpPr/>
          <p:nvPr/>
        </p:nvSpPr>
        <p:spPr>
          <a:xfrm>
            <a:off x="7132320" y="1115568"/>
            <a:ext cx="1572768" cy="347472"/>
          </a:xfrm>
          <a:prstGeom prst="rect">
            <a:avLst/>
          </a:prstGeom>
          <a:noFill/>
          <a:ln/>
        </p:spPr>
        <p:txBody>
          <a:bodyPr wrap="square" rtlCol="0" anchor="ctr"/>
          <a:lstStyle/>
          <a:p>
            <a:pPr indent="0" marL="0">
              <a:buNone/>
            </a:pPr>
            <a:r>
              <a:rPr lang="en-US" sz="950" dirty="0">
                <a:solidFill>
                  <a:srgbClr val="1B2A4A"/>
                </a:solidFill>
                <a:latin typeface="Calibri" pitchFamily="34" charset="0"/>
                <a:ea typeface="Calibri" pitchFamily="34" charset="-122"/>
                <a:cs typeface="Calibri" pitchFamily="34" charset="-120"/>
              </a:rPr>
              <a:t>Investment Preferences</a:t>
            </a:r>
            <a:endParaRPr lang="en-US" sz="950" dirty="0"/>
          </a:p>
        </p:txBody>
      </p:sp>
      <p:sp>
        <p:nvSpPr>
          <p:cNvPr id="37" name="Shape 35"/>
          <p:cNvSpPr/>
          <p:nvPr/>
        </p:nvSpPr>
        <p:spPr>
          <a:xfrm>
            <a:off x="1554480" y="1554480"/>
            <a:ext cx="1737360" cy="347472"/>
          </a:xfrm>
          <a:prstGeom prst="rect">
            <a:avLst/>
          </a:prstGeom>
          <a:solidFill>
            <a:srgbClr val="FFFFFF"/>
          </a:solidFill>
          <a:ln w="12700">
            <a:solidFill>
              <a:srgbClr val="E2E8F0"/>
            </a:solidFill>
            <a:prstDash val="solid"/>
          </a:ln>
          <a:effectLst>
            <a:outerShdw sx="100000" sy="100000" kx="0" ky="0" algn="bl" rotWithShape="0" blurRad="50800" dist="25400" dir="8100000">
              <a:srgbClr val="000000">
                <a:alpha val="9000"/>
              </a:srgbClr>
            </a:outerShdw>
          </a:effectLst>
        </p:spPr>
      </p:sp>
      <p:sp>
        <p:nvSpPr>
          <p:cNvPr id="38" name="Text 36"/>
          <p:cNvSpPr/>
          <p:nvPr/>
        </p:nvSpPr>
        <p:spPr>
          <a:xfrm>
            <a:off x="1645920" y="1554480"/>
            <a:ext cx="1572768" cy="347472"/>
          </a:xfrm>
          <a:prstGeom prst="rect">
            <a:avLst/>
          </a:prstGeom>
          <a:noFill/>
          <a:ln/>
        </p:spPr>
        <p:txBody>
          <a:bodyPr wrap="square" rtlCol="0" anchor="ctr"/>
          <a:lstStyle/>
          <a:p>
            <a:pPr indent="0" marL="0">
              <a:buNone/>
            </a:pPr>
            <a:r>
              <a:rPr lang="en-US" sz="950" dirty="0">
                <a:solidFill>
                  <a:srgbClr val="1B2A4A"/>
                </a:solidFill>
                <a:latin typeface="Calibri" pitchFamily="34" charset="0"/>
                <a:ea typeface="Calibri" pitchFamily="34" charset="-122"/>
                <a:cs typeface="Calibri" pitchFamily="34" charset="-120"/>
              </a:rPr>
              <a:t>Name in Phone Directory</a:t>
            </a:r>
            <a:endParaRPr lang="en-US" sz="950" dirty="0"/>
          </a:p>
        </p:txBody>
      </p:sp>
      <p:sp>
        <p:nvSpPr>
          <p:cNvPr id="39" name="Shape 37"/>
          <p:cNvSpPr/>
          <p:nvPr/>
        </p:nvSpPr>
        <p:spPr>
          <a:xfrm>
            <a:off x="3383280" y="1554480"/>
            <a:ext cx="1737360" cy="347472"/>
          </a:xfrm>
          <a:prstGeom prst="rect">
            <a:avLst/>
          </a:prstGeom>
          <a:solidFill>
            <a:srgbClr val="FFFFFF"/>
          </a:solidFill>
          <a:ln w="12700">
            <a:solidFill>
              <a:srgbClr val="E2E8F0"/>
            </a:solidFill>
            <a:prstDash val="solid"/>
          </a:ln>
          <a:effectLst>
            <a:outerShdw sx="100000" sy="100000" kx="0" ky="0" algn="bl" rotWithShape="0" blurRad="50800" dist="25400" dir="8100000">
              <a:srgbClr val="000000">
                <a:alpha val="9000"/>
              </a:srgbClr>
            </a:outerShdw>
          </a:effectLst>
        </p:spPr>
      </p:sp>
      <p:sp>
        <p:nvSpPr>
          <p:cNvPr id="40" name="Text 38"/>
          <p:cNvSpPr/>
          <p:nvPr/>
        </p:nvSpPr>
        <p:spPr>
          <a:xfrm>
            <a:off x="3474720" y="1554480"/>
            <a:ext cx="1572768" cy="347472"/>
          </a:xfrm>
          <a:prstGeom prst="rect">
            <a:avLst/>
          </a:prstGeom>
          <a:noFill/>
          <a:ln/>
        </p:spPr>
        <p:txBody>
          <a:bodyPr wrap="square" rtlCol="0" anchor="ctr"/>
          <a:lstStyle/>
          <a:p>
            <a:pPr indent="0" marL="0">
              <a:buNone/>
            </a:pPr>
            <a:r>
              <a:rPr lang="en-US" sz="950" dirty="0">
                <a:solidFill>
                  <a:srgbClr val="1B2A4A"/>
                </a:solidFill>
                <a:latin typeface="Calibri" pitchFamily="34" charset="0"/>
                <a:ea typeface="Calibri" pitchFamily="34" charset="-122"/>
                <a:cs typeface="Calibri" pitchFamily="34" charset="-120"/>
              </a:rPr>
              <a:t>Annual Income (Application)</a:t>
            </a:r>
            <a:endParaRPr lang="en-US" sz="950" dirty="0"/>
          </a:p>
        </p:txBody>
      </p:sp>
      <p:sp>
        <p:nvSpPr>
          <p:cNvPr id="41" name="Shape 39"/>
          <p:cNvSpPr/>
          <p:nvPr/>
        </p:nvSpPr>
        <p:spPr>
          <a:xfrm>
            <a:off x="5212080" y="1554480"/>
            <a:ext cx="1737360" cy="347472"/>
          </a:xfrm>
          <a:prstGeom prst="rect">
            <a:avLst/>
          </a:prstGeom>
          <a:solidFill>
            <a:srgbClr val="FFFFFF"/>
          </a:solidFill>
          <a:ln w="12700">
            <a:solidFill>
              <a:srgbClr val="E2E8F0"/>
            </a:solidFill>
            <a:prstDash val="solid"/>
          </a:ln>
          <a:effectLst>
            <a:outerShdw sx="100000" sy="100000" kx="0" ky="0" algn="bl" rotWithShape="0" blurRad="50800" dist="25400" dir="8100000">
              <a:srgbClr val="000000">
                <a:alpha val="9000"/>
              </a:srgbClr>
            </a:outerShdw>
          </a:effectLst>
        </p:spPr>
      </p:sp>
      <p:sp>
        <p:nvSpPr>
          <p:cNvPr id="42" name="Text 40"/>
          <p:cNvSpPr/>
          <p:nvPr/>
        </p:nvSpPr>
        <p:spPr>
          <a:xfrm>
            <a:off x="5303520" y="1554480"/>
            <a:ext cx="1572768" cy="347472"/>
          </a:xfrm>
          <a:prstGeom prst="rect">
            <a:avLst/>
          </a:prstGeom>
          <a:noFill/>
          <a:ln/>
        </p:spPr>
        <p:txBody>
          <a:bodyPr wrap="square" rtlCol="0" anchor="ctr"/>
          <a:lstStyle/>
          <a:p>
            <a:pPr indent="0" marL="0">
              <a:buNone/>
            </a:pPr>
            <a:r>
              <a:rPr lang="en-US" sz="950" dirty="0">
                <a:solidFill>
                  <a:srgbClr val="1B2A4A"/>
                </a:solidFill>
                <a:latin typeface="Calibri" pitchFamily="34" charset="0"/>
                <a:ea typeface="Calibri" pitchFamily="34" charset="-122"/>
                <a:cs typeface="Calibri" pitchFamily="34" charset="-120"/>
              </a:rPr>
              <a:t>Published Court Records</a:t>
            </a:r>
            <a:endParaRPr lang="en-US" sz="950" dirty="0"/>
          </a:p>
        </p:txBody>
      </p:sp>
      <p:sp>
        <p:nvSpPr>
          <p:cNvPr id="43" name="Shape 41"/>
          <p:cNvSpPr/>
          <p:nvPr/>
        </p:nvSpPr>
        <p:spPr>
          <a:xfrm>
            <a:off x="7040880" y="1554480"/>
            <a:ext cx="1737360" cy="347472"/>
          </a:xfrm>
          <a:prstGeom prst="rect">
            <a:avLst/>
          </a:prstGeom>
          <a:solidFill>
            <a:srgbClr val="FFFFFF"/>
          </a:solidFill>
          <a:ln w="12700">
            <a:solidFill>
              <a:srgbClr val="E2E8F0"/>
            </a:solidFill>
            <a:prstDash val="solid"/>
          </a:ln>
          <a:effectLst>
            <a:outerShdw sx="100000" sy="100000" kx="0" ky="0" algn="bl" rotWithShape="0" blurRad="50800" dist="25400" dir="8100000">
              <a:srgbClr val="000000">
                <a:alpha val="9000"/>
              </a:srgbClr>
            </a:outerShdw>
          </a:effectLst>
        </p:spPr>
      </p:sp>
      <p:sp>
        <p:nvSpPr>
          <p:cNvPr id="44" name="Text 42"/>
          <p:cNvSpPr/>
          <p:nvPr/>
        </p:nvSpPr>
        <p:spPr>
          <a:xfrm>
            <a:off x="7132320" y="1554480"/>
            <a:ext cx="1572768" cy="347472"/>
          </a:xfrm>
          <a:prstGeom prst="rect">
            <a:avLst/>
          </a:prstGeom>
          <a:noFill/>
          <a:ln/>
        </p:spPr>
        <p:txBody>
          <a:bodyPr wrap="square" rtlCol="0" anchor="ctr"/>
          <a:lstStyle/>
          <a:p>
            <a:pPr indent="0" marL="0">
              <a:buNone/>
            </a:pPr>
            <a:r>
              <a:rPr lang="en-US" sz="950" dirty="0">
                <a:solidFill>
                  <a:srgbClr val="1B2A4A"/>
                </a:solidFill>
                <a:latin typeface="Calibri" pitchFamily="34" charset="0"/>
                <a:ea typeface="Calibri" pitchFamily="34" charset="-122"/>
                <a:cs typeface="Calibri" pitchFamily="34" charset="-120"/>
              </a:rPr>
              <a:t>Market News Article</a:t>
            </a:r>
            <a:endParaRPr lang="en-US" sz="950" dirty="0"/>
          </a:p>
        </p:txBody>
      </p:sp>
      <p:sp>
        <p:nvSpPr>
          <p:cNvPr id="45" name="Shape 43"/>
          <p:cNvSpPr/>
          <p:nvPr/>
        </p:nvSpPr>
        <p:spPr>
          <a:xfrm>
            <a:off x="1517904" y="3954780"/>
            <a:ext cx="3675888" cy="777240"/>
          </a:xfrm>
          <a:prstGeom prst="rect">
            <a:avLst/>
          </a:prstGeom>
          <a:solidFill>
            <a:srgbClr val="EAF0FA"/>
          </a:solidFill>
          <a:ln w="19050">
            <a:solidFill>
              <a:srgbClr val="1B2A4A"/>
            </a:solidFill>
            <a:prstDash val="solid"/>
          </a:ln>
        </p:spPr>
      </p:sp>
      <p:sp>
        <p:nvSpPr>
          <p:cNvPr id="46" name="Shape 44"/>
          <p:cNvSpPr/>
          <p:nvPr/>
        </p:nvSpPr>
        <p:spPr>
          <a:xfrm>
            <a:off x="1517904" y="3954780"/>
            <a:ext cx="3675888" cy="274320"/>
          </a:xfrm>
          <a:prstGeom prst="rect">
            <a:avLst/>
          </a:prstGeom>
          <a:solidFill>
            <a:srgbClr val="1B2A4A"/>
          </a:solidFill>
          <a:ln w="12700">
            <a:solidFill>
              <a:srgbClr val="1B2A4A"/>
            </a:solidFill>
            <a:prstDash val="solid"/>
          </a:ln>
        </p:spPr>
      </p:sp>
      <p:sp>
        <p:nvSpPr>
          <p:cNvPr id="47" name="Text 45"/>
          <p:cNvSpPr/>
          <p:nvPr/>
        </p:nvSpPr>
        <p:spPr>
          <a:xfrm>
            <a:off x="1627632" y="3954780"/>
            <a:ext cx="3493008" cy="274320"/>
          </a:xfrm>
          <a:prstGeom prst="rect">
            <a:avLst/>
          </a:prstGeom>
          <a:noFill/>
          <a:ln/>
        </p:spPr>
        <p:txBody>
          <a:bodyPr wrap="square" rtlCol="0" anchor="ctr"/>
          <a:lstStyle/>
          <a:p>
            <a:pPr indent="0" marL="0">
              <a:buNone/>
            </a:pPr>
            <a:r>
              <a:rPr lang="en-US" sz="1100" b="1" dirty="0">
                <a:solidFill>
                  <a:srgbClr val="FFFFFF"/>
                </a:solidFill>
                <a:latin typeface="Calibri" pitchFamily="34" charset="0"/>
                <a:ea typeface="Calibri" pitchFamily="34" charset="-122"/>
                <a:cs typeface="Calibri" pitchFamily="34" charset="-120"/>
              </a:rPr>
              <a:t>🔒  NPI</a:t>
            </a:r>
            <a:endParaRPr lang="en-US" sz="1100" dirty="0"/>
          </a:p>
        </p:txBody>
      </p:sp>
      <p:sp>
        <p:nvSpPr>
          <p:cNvPr id="48" name="Text 46"/>
          <p:cNvSpPr/>
          <p:nvPr/>
        </p:nvSpPr>
        <p:spPr>
          <a:xfrm>
            <a:off x="1627632" y="4302252"/>
            <a:ext cx="3456432" cy="347472"/>
          </a:xfrm>
          <a:prstGeom prst="rect">
            <a:avLst/>
          </a:prstGeom>
          <a:noFill/>
          <a:ln/>
        </p:spPr>
        <p:txBody>
          <a:bodyPr wrap="square" rtlCol="0" anchor="ctr"/>
          <a:lstStyle/>
          <a:p>
            <a:pPr algn="ctr" indent="0" marL="0">
              <a:buNone/>
            </a:pPr>
            <a:r>
              <a:rPr lang="en-US" sz="950" dirty="0">
                <a:solidFill>
                  <a:srgbClr val="64748B"/>
                </a:solidFill>
                <a:latin typeface="Calibri" pitchFamily="34" charset="0"/>
                <a:ea typeface="Calibri" pitchFamily="34" charset="-122"/>
                <a:cs typeface="Calibri" pitchFamily="34" charset="-120"/>
              </a:rPr>
              <a:t>Drop NPI items here</a:t>
            </a:r>
            <a:endParaRPr lang="en-US" sz="950" dirty="0"/>
          </a:p>
        </p:txBody>
      </p:sp>
      <p:sp>
        <p:nvSpPr>
          <p:cNvPr id="49" name="Shape 47"/>
          <p:cNvSpPr/>
          <p:nvPr/>
        </p:nvSpPr>
        <p:spPr>
          <a:xfrm>
            <a:off x="5376672" y="3954780"/>
            <a:ext cx="3675888" cy="777240"/>
          </a:xfrm>
          <a:prstGeom prst="rect">
            <a:avLst/>
          </a:prstGeom>
          <a:solidFill>
            <a:srgbClr val="F7F8FA"/>
          </a:solidFill>
          <a:ln w="19050">
            <a:solidFill>
              <a:srgbClr val="E2E8F0"/>
            </a:solidFill>
            <a:prstDash val="solid"/>
          </a:ln>
        </p:spPr>
      </p:sp>
      <p:sp>
        <p:nvSpPr>
          <p:cNvPr id="50" name="Shape 48"/>
          <p:cNvSpPr/>
          <p:nvPr/>
        </p:nvSpPr>
        <p:spPr>
          <a:xfrm>
            <a:off x="5376672" y="3954780"/>
            <a:ext cx="3675888" cy="274320"/>
          </a:xfrm>
          <a:prstGeom prst="rect">
            <a:avLst/>
          </a:prstGeom>
          <a:solidFill>
            <a:srgbClr val="C8D0DA"/>
          </a:solidFill>
          <a:ln w="12700">
            <a:solidFill>
              <a:srgbClr val="C8D0DA"/>
            </a:solidFill>
            <a:prstDash val="solid"/>
          </a:ln>
        </p:spPr>
      </p:sp>
      <p:sp>
        <p:nvSpPr>
          <p:cNvPr id="51" name="Text 49"/>
          <p:cNvSpPr/>
          <p:nvPr/>
        </p:nvSpPr>
        <p:spPr>
          <a:xfrm>
            <a:off x="5486400" y="3954780"/>
            <a:ext cx="3493008" cy="274320"/>
          </a:xfrm>
          <a:prstGeom prst="rect">
            <a:avLst/>
          </a:prstGeom>
          <a:noFill/>
          <a:ln/>
        </p:spPr>
        <p:txBody>
          <a:bodyPr wrap="square" rtlCol="0" anchor="ctr"/>
          <a:lstStyle/>
          <a:p>
            <a:pPr indent="0" marL="0">
              <a:buNone/>
            </a:pPr>
            <a:r>
              <a:rPr lang="en-US" sz="1100" b="1" dirty="0">
                <a:solidFill>
                  <a:srgbClr val="4A6080"/>
                </a:solidFill>
                <a:latin typeface="Calibri" pitchFamily="34" charset="0"/>
                <a:ea typeface="Calibri" pitchFamily="34" charset="-122"/>
                <a:cs typeface="Calibri" pitchFamily="34" charset="-120"/>
              </a:rPr>
              <a:t>📰  NOT NPI</a:t>
            </a:r>
            <a:endParaRPr lang="en-US" sz="1100" dirty="0"/>
          </a:p>
        </p:txBody>
      </p:sp>
      <p:sp>
        <p:nvSpPr>
          <p:cNvPr id="52" name="Text 50"/>
          <p:cNvSpPr/>
          <p:nvPr/>
        </p:nvSpPr>
        <p:spPr>
          <a:xfrm>
            <a:off x="5486400" y="4302252"/>
            <a:ext cx="3456432" cy="347472"/>
          </a:xfrm>
          <a:prstGeom prst="rect">
            <a:avLst/>
          </a:prstGeom>
          <a:noFill/>
          <a:ln/>
        </p:spPr>
        <p:txBody>
          <a:bodyPr wrap="square" rtlCol="0" anchor="ctr"/>
          <a:lstStyle/>
          <a:p>
            <a:pPr algn="ctr" indent="0" marL="0">
              <a:buNone/>
            </a:pPr>
            <a:r>
              <a:rPr lang="en-US" sz="950" dirty="0">
                <a:solidFill>
                  <a:srgbClr val="64748B"/>
                </a:solidFill>
                <a:latin typeface="Calibri" pitchFamily="34" charset="0"/>
                <a:ea typeface="Calibri" pitchFamily="34" charset="-122"/>
                <a:cs typeface="Calibri" pitchFamily="34" charset="-120"/>
              </a:rPr>
              <a:t>Drop non-NPI items here</a:t>
            </a:r>
            <a:endParaRPr lang="en-US" sz="950" dirty="0"/>
          </a:p>
        </p:txBody>
      </p:sp>
      <p:sp>
        <p:nvSpPr>
          <p:cNvPr id="53" name="Shape 51"/>
          <p:cNvSpPr/>
          <p:nvPr/>
        </p:nvSpPr>
        <p:spPr>
          <a:xfrm>
            <a:off x="7296912" y="4375404"/>
            <a:ext cx="1645920" cy="393192"/>
          </a:xfrm>
          <a:prstGeom prst="rect">
            <a:avLst/>
          </a:prstGeom>
          <a:solidFill>
            <a:srgbClr val="D1D9E0"/>
          </a:solidFill>
          <a:ln w="12700">
            <a:solidFill>
              <a:srgbClr val="D1D9E0"/>
            </a:solidFill>
            <a:prstDash val="solid"/>
          </a:ln>
        </p:spPr>
      </p:sp>
      <p:sp>
        <p:nvSpPr>
          <p:cNvPr id="54" name="Text 52"/>
          <p:cNvSpPr/>
          <p:nvPr/>
        </p:nvSpPr>
        <p:spPr>
          <a:xfrm>
            <a:off x="7296912" y="4375404"/>
            <a:ext cx="1645920" cy="393192"/>
          </a:xfrm>
          <a:prstGeom prst="rect">
            <a:avLst/>
          </a:prstGeom>
          <a:noFill/>
          <a:ln/>
        </p:spPr>
        <p:txBody>
          <a:bodyPr wrap="square" lIns="0" tIns="0" rIns="0" bIns="0" rtlCol="0" anchor="ctr"/>
          <a:lstStyle/>
          <a:p>
            <a:pPr algn="ctr" indent="0" marL="0">
              <a:buNone/>
            </a:pPr>
            <a:r>
              <a:rPr lang="en-US" sz="1000" b="1" dirty="0">
                <a:solidFill>
                  <a:srgbClr val="9AABB8"/>
                </a:solidFill>
                <a:latin typeface="Calibri" pitchFamily="34" charset="0"/>
                <a:ea typeface="Calibri" pitchFamily="34" charset="-122"/>
                <a:cs typeface="Calibri" pitchFamily="34" charset="-120"/>
              </a:rPr>
              <a:t>SUBMIT  →</a:t>
            </a:r>
            <a:endParaRPr lang="en-US" sz="1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7F8FA"/>
        </a:solidFill>
      </p:bgPr>
    </p:bg>
    <p:spTree>
      <p:nvGrpSpPr>
        <p:cNvPr id="1" name=""/>
        <p:cNvGrpSpPr/>
        <p:nvPr/>
      </p:nvGrpSpPr>
      <p:grpSpPr>
        <a:xfrm>
          <a:off x="0" y="0"/>
          <a:ext cx="0" cy="0"/>
          <a:chOff x="0" y="0"/>
          <a:chExt cx="0" cy="0"/>
        </a:xfrm>
      </p:grpSpPr>
      <p:sp>
        <p:nvSpPr>
          <p:cNvPr id="2" name="Shape 0"/>
          <p:cNvSpPr/>
          <p:nvPr/>
        </p:nvSpPr>
        <p:spPr>
          <a:xfrm>
            <a:off x="0" y="0"/>
            <a:ext cx="1371600" cy="4887468"/>
          </a:xfrm>
          <a:prstGeom prst="rect">
            <a:avLst/>
          </a:prstGeom>
          <a:solidFill>
            <a:srgbClr val="1B2A4A"/>
          </a:solidFill>
          <a:ln w="12700">
            <a:solidFill>
              <a:srgbClr val="1B2A4A"/>
            </a:solidFill>
            <a:prstDash val="solid"/>
          </a:ln>
        </p:spPr>
      </p:sp>
      <p:sp>
        <p:nvSpPr>
          <p:cNvPr id="3" name="Text 1"/>
          <p:cNvSpPr/>
          <p:nvPr/>
        </p:nvSpPr>
        <p:spPr>
          <a:xfrm>
            <a:off x="73152" y="73152"/>
            <a:ext cx="1225296" cy="621792"/>
          </a:xfrm>
          <a:prstGeom prst="rect">
            <a:avLst/>
          </a:prstGeom>
          <a:noFill/>
          <a:ln/>
        </p:spPr>
        <p:txBody>
          <a:bodyPr wrap="square" rtlCol="0" anchor="ctr"/>
          <a:lstStyle/>
          <a:p>
            <a:pPr algn="ctr" indent="0" marL="0">
              <a:buNone/>
            </a:pPr>
            <a:r>
              <a:rPr lang="en-US" sz="650" b="1" spc="30" kern="0" dirty="0">
                <a:solidFill>
                  <a:srgbClr val="6B82A2"/>
                </a:solidFill>
                <a:latin typeface="Calibri" pitchFamily="34" charset="0"/>
                <a:ea typeface="Calibri" pitchFamily="34" charset="-122"/>
                <a:cs typeface="Calibri" pitchFamily="34" charset="-120"/>
              </a:rPr>
              <a:t>DATA PRIVACY</a:t>
            </a:r>
            <a:endParaRPr lang="en-US" sz="650" dirty="0"/>
          </a:p>
          <a:p>
            <a:pPr algn="ctr" indent="0" marL="0">
              <a:buNone/>
            </a:pPr>
            <a:r>
              <a:rPr lang="en-US" sz="650" b="1" spc="30" kern="0" dirty="0">
                <a:solidFill>
                  <a:srgbClr val="6B82A2"/>
                </a:solidFill>
                <a:latin typeface="Calibri" pitchFamily="34" charset="0"/>
                <a:ea typeface="Calibri" pitchFamily="34" charset="-122"/>
                <a:cs typeface="Calibri" pitchFamily="34" charset="-120"/>
              </a:rPr>
              <a:t>KNOW YOUR</a:t>
            </a:r>
            <a:endParaRPr lang="en-US" sz="650" dirty="0"/>
          </a:p>
          <a:p>
            <a:pPr algn="ctr" indent="0" marL="0">
              <a:buNone/>
            </a:pPr>
            <a:r>
              <a:rPr lang="en-US" sz="650" b="1" spc="30" kern="0" dirty="0">
                <a:solidFill>
                  <a:srgbClr val="6B82A2"/>
                </a:solidFill>
                <a:latin typeface="Calibri" pitchFamily="34" charset="0"/>
                <a:ea typeface="Calibri" pitchFamily="34" charset="-122"/>
                <a:cs typeface="Calibri" pitchFamily="34" charset="-120"/>
              </a:rPr>
              <a:t>OBLIGATIONS</a:t>
            </a:r>
            <a:endParaRPr lang="en-US" sz="650" dirty="0"/>
          </a:p>
        </p:txBody>
      </p:sp>
      <p:sp>
        <p:nvSpPr>
          <p:cNvPr id="4" name="Shape 2"/>
          <p:cNvSpPr/>
          <p:nvPr/>
        </p:nvSpPr>
        <p:spPr>
          <a:xfrm>
            <a:off x="109728" y="987552"/>
            <a:ext cx="310896" cy="310896"/>
          </a:xfrm>
          <a:prstGeom prst="ellipse">
            <a:avLst/>
          </a:prstGeom>
          <a:solidFill>
            <a:srgbClr val="C9A84C"/>
          </a:solidFill>
          <a:ln w="12700">
            <a:solidFill>
              <a:srgbClr val="C9A84C"/>
            </a:solidFill>
            <a:prstDash val="solid"/>
          </a:ln>
        </p:spPr>
      </p:sp>
      <p:sp>
        <p:nvSpPr>
          <p:cNvPr id="5" name="Text 3"/>
          <p:cNvSpPr/>
          <p:nvPr/>
        </p:nvSpPr>
        <p:spPr>
          <a:xfrm>
            <a:off x="109728" y="987552"/>
            <a:ext cx="310896" cy="310896"/>
          </a:xfrm>
          <a:prstGeom prst="rect">
            <a:avLst/>
          </a:prstGeom>
          <a:noFill/>
          <a:ln/>
        </p:spPr>
        <p:txBody>
          <a:bodyPr wrap="square" lIns="0" tIns="0" rIns="0" bIns="0" rtlCol="0" anchor="ctr"/>
          <a:lstStyle/>
          <a:p>
            <a:pPr algn="ctr" indent="0" marL="0">
              <a:buNone/>
            </a:pPr>
            <a:r>
              <a:rPr lang="en-US" sz="900" b="1" dirty="0">
                <a:solidFill>
                  <a:srgbClr val="1B2A4A"/>
                </a:solidFill>
                <a:latin typeface="Calibri" pitchFamily="34" charset="0"/>
                <a:ea typeface="Calibri" pitchFamily="34" charset="-122"/>
                <a:cs typeface="Calibri" pitchFamily="34" charset="-120"/>
              </a:rPr>
              <a:t>✓</a:t>
            </a:r>
            <a:endParaRPr lang="en-US" sz="900" dirty="0"/>
          </a:p>
        </p:txBody>
      </p:sp>
      <p:sp>
        <p:nvSpPr>
          <p:cNvPr id="6" name="Text 4"/>
          <p:cNvSpPr/>
          <p:nvPr/>
        </p:nvSpPr>
        <p:spPr>
          <a:xfrm>
            <a:off x="502920" y="914400"/>
            <a:ext cx="804672" cy="256032"/>
          </a:xfrm>
          <a:prstGeom prst="rect">
            <a:avLst/>
          </a:prstGeom>
          <a:noFill/>
          <a:ln/>
        </p:spPr>
        <p:txBody>
          <a:bodyPr wrap="square" rtlCol="0" anchor="ctr"/>
          <a:lstStyle/>
          <a:p>
            <a:pPr indent="0" marL="0">
              <a:buNone/>
            </a:pPr>
            <a:r>
              <a:rPr lang="en-US" sz="850" b="1" dirty="0">
                <a:solidFill>
                  <a:srgbClr val="C9A84C"/>
                </a:solidFill>
                <a:latin typeface="Calibri" pitchFamily="34" charset="0"/>
                <a:ea typeface="Calibri" pitchFamily="34" charset="-122"/>
                <a:cs typeface="Calibri" pitchFamily="34" charset="-120"/>
              </a:rPr>
              <a:t>Module 1</a:t>
            </a:r>
            <a:endParaRPr lang="en-US" sz="850" dirty="0"/>
          </a:p>
        </p:txBody>
      </p:sp>
      <p:sp>
        <p:nvSpPr>
          <p:cNvPr id="7" name="Text 5"/>
          <p:cNvSpPr/>
          <p:nvPr/>
        </p:nvSpPr>
        <p:spPr>
          <a:xfrm>
            <a:off x="502920" y="1188720"/>
            <a:ext cx="804672" cy="384048"/>
          </a:xfrm>
          <a:prstGeom prst="rect">
            <a:avLst/>
          </a:prstGeom>
          <a:noFill/>
          <a:ln/>
        </p:spPr>
        <p:txBody>
          <a:bodyPr wrap="square" rtlCol="0" anchor="ctr"/>
          <a:lstStyle/>
          <a:p>
            <a:pPr indent="0" marL="0">
              <a:buNone/>
            </a:pPr>
            <a:r>
              <a:rPr lang="en-US" sz="700" dirty="0">
                <a:solidFill>
                  <a:srgbClr val="9A8060"/>
                </a:solidFill>
                <a:latin typeface="Calibri" pitchFamily="34" charset="0"/>
                <a:ea typeface="Calibri" pitchFamily="34" charset="-122"/>
                <a:cs typeface="Calibri" pitchFamily="34" charset="-120"/>
              </a:rPr>
              <a:t>The Rules That Bind Us</a:t>
            </a:r>
            <a:endParaRPr lang="en-US" sz="700" dirty="0"/>
          </a:p>
        </p:txBody>
      </p:sp>
      <p:sp>
        <p:nvSpPr>
          <p:cNvPr id="8" name="Shape 6"/>
          <p:cNvSpPr/>
          <p:nvPr/>
        </p:nvSpPr>
        <p:spPr>
          <a:xfrm>
            <a:off x="0" y="1764792"/>
            <a:ext cx="1371600" cy="868680"/>
          </a:xfrm>
          <a:prstGeom prst="rect">
            <a:avLst/>
          </a:prstGeom>
          <a:solidFill>
            <a:srgbClr val="243858"/>
          </a:solidFill>
          <a:ln w="12700">
            <a:solidFill>
              <a:srgbClr val="C9A84C"/>
            </a:solidFill>
            <a:prstDash val="solid"/>
          </a:ln>
        </p:spPr>
      </p:sp>
      <p:sp>
        <p:nvSpPr>
          <p:cNvPr id="9" name="Shape 7"/>
          <p:cNvSpPr/>
          <p:nvPr/>
        </p:nvSpPr>
        <p:spPr>
          <a:xfrm>
            <a:off x="0" y="1764792"/>
            <a:ext cx="54864" cy="868680"/>
          </a:xfrm>
          <a:prstGeom prst="rect">
            <a:avLst/>
          </a:prstGeom>
          <a:solidFill>
            <a:srgbClr val="C9A84C"/>
          </a:solidFill>
          <a:ln w="12700">
            <a:solidFill>
              <a:srgbClr val="C9A84C"/>
            </a:solidFill>
            <a:prstDash val="solid"/>
          </a:ln>
        </p:spPr>
      </p:sp>
      <p:sp>
        <p:nvSpPr>
          <p:cNvPr id="10" name="Shape 8"/>
          <p:cNvSpPr/>
          <p:nvPr/>
        </p:nvSpPr>
        <p:spPr>
          <a:xfrm>
            <a:off x="109728" y="1947672"/>
            <a:ext cx="310896" cy="310896"/>
          </a:xfrm>
          <a:prstGeom prst="ellipse">
            <a:avLst/>
          </a:prstGeom>
          <a:solidFill>
            <a:srgbClr val="C9A84C"/>
          </a:solidFill>
          <a:ln w="12700">
            <a:solidFill>
              <a:srgbClr val="C9A84C"/>
            </a:solidFill>
            <a:prstDash val="solid"/>
          </a:ln>
        </p:spPr>
      </p:sp>
      <p:sp>
        <p:nvSpPr>
          <p:cNvPr id="11" name="Text 9"/>
          <p:cNvSpPr/>
          <p:nvPr/>
        </p:nvSpPr>
        <p:spPr>
          <a:xfrm>
            <a:off x="109728" y="1947672"/>
            <a:ext cx="310896" cy="310896"/>
          </a:xfrm>
          <a:prstGeom prst="rect">
            <a:avLst/>
          </a:prstGeom>
          <a:noFill/>
          <a:ln/>
        </p:spPr>
        <p:txBody>
          <a:bodyPr wrap="square" lIns="0" tIns="0" rIns="0" bIns="0" rtlCol="0" anchor="ctr"/>
          <a:lstStyle/>
          <a:p>
            <a:pPr algn="ctr" indent="0" marL="0">
              <a:buNone/>
            </a:pPr>
            <a:r>
              <a:rPr lang="en-US" sz="900" b="1" dirty="0">
                <a:solidFill>
                  <a:srgbClr val="1B2A4A"/>
                </a:solidFill>
                <a:latin typeface="Calibri" pitchFamily="34" charset="0"/>
                <a:ea typeface="Calibri" pitchFamily="34" charset="-122"/>
                <a:cs typeface="Calibri" pitchFamily="34" charset="-120"/>
              </a:rPr>
              <a:t>▶</a:t>
            </a:r>
            <a:endParaRPr lang="en-US" sz="900" dirty="0"/>
          </a:p>
        </p:txBody>
      </p:sp>
      <p:sp>
        <p:nvSpPr>
          <p:cNvPr id="12" name="Text 10"/>
          <p:cNvSpPr/>
          <p:nvPr/>
        </p:nvSpPr>
        <p:spPr>
          <a:xfrm>
            <a:off x="502920" y="1874520"/>
            <a:ext cx="804672" cy="256032"/>
          </a:xfrm>
          <a:prstGeom prst="rect">
            <a:avLst/>
          </a:prstGeom>
          <a:noFill/>
          <a:ln/>
        </p:spPr>
        <p:txBody>
          <a:bodyPr wrap="square" rtlCol="0" anchor="ctr"/>
          <a:lstStyle/>
          <a:p>
            <a:pPr indent="0" marL="0">
              <a:buNone/>
            </a:pPr>
            <a:r>
              <a:rPr lang="en-US" sz="850" b="1" dirty="0">
                <a:solidFill>
                  <a:srgbClr val="FFFFFF"/>
                </a:solidFill>
                <a:latin typeface="Calibri" pitchFamily="34" charset="0"/>
                <a:ea typeface="Calibri" pitchFamily="34" charset="-122"/>
                <a:cs typeface="Calibri" pitchFamily="34" charset="-120"/>
              </a:rPr>
              <a:t>Module 2</a:t>
            </a:r>
            <a:endParaRPr lang="en-US" sz="850" dirty="0"/>
          </a:p>
        </p:txBody>
      </p:sp>
      <p:sp>
        <p:nvSpPr>
          <p:cNvPr id="13" name="Text 11"/>
          <p:cNvSpPr/>
          <p:nvPr/>
        </p:nvSpPr>
        <p:spPr>
          <a:xfrm>
            <a:off x="502920" y="2148840"/>
            <a:ext cx="804672" cy="384048"/>
          </a:xfrm>
          <a:prstGeom prst="rect">
            <a:avLst/>
          </a:prstGeom>
          <a:noFill/>
          <a:ln/>
        </p:spPr>
        <p:txBody>
          <a:bodyPr wrap="square" rtlCol="0" anchor="ctr"/>
          <a:lstStyle/>
          <a:p>
            <a:pPr indent="0" marL="0">
              <a:buNone/>
            </a:pPr>
            <a:r>
              <a:rPr lang="en-US" sz="700" dirty="0">
                <a:solidFill>
                  <a:srgbClr val="A8B8CC"/>
                </a:solidFill>
                <a:latin typeface="Calibri" pitchFamily="34" charset="0"/>
                <a:ea typeface="Calibri" pitchFamily="34" charset="-122"/>
                <a:cs typeface="Calibri" pitchFamily="34" charset="-120"/>
              </a:rPr>
              <a:t>Your Data, Your Duty</a:t>
            </a:r>
            <a:endParaRPr lang="en-US" sz="700" dirty="0"/>
          </a:p>
        </p:txBody>
      </p:sp>
      <p:sp>
        <p:nvSpPr>
          <p:cNvPr id="14" name="Shape 12"/>
          <p:cNvSpPr/>
          <p:nvPr/>
        </p:nvSpPr>
        <p:spPr>
          <a:xfrm>
            <a:off x="109728" y="2907792"/>
            <a:ext cx="310896" cy="310896"/>
          </a:xfrm>
          <a:prstGeom prst="ellipse">
            <a:avLst/>
          </a:prstGeom>
          <a:solidFill>
            <a:srgbClr val="334D6E"/>
          </a:solidFill>
          <a:ln w="12700">
            <a:solidFill>
              <a:srgbClr val="334D6E"/>
            </a:solidFill>
            <a:prstDash val="solid"/>
          </a:ln>
        </p:spPr>
      </p:sp>
      <p:sp>
        <p:nvSpPr>
          <p:cNvPr id="15" name="Text 13"/>
          <p:cNvSpPr/>
          <p:nvPr/>
        </p:nvSpPr>
        <p:spPr>
          <a:xfrm>
            <a:off x="109728" y="2907792"/>
            <a:ext cx="310896" cy="310896"/>
          </a:xfrm>
          <a:prstGeom prst="rect">
            <a:avLst/>
          </a:prstGeom>
          <a:noFill/>
          <a:ln/>
        </p:spPr>
        <p:txBody>
          <a:bodyPr wrap="square" lIns="0" tIns="0" rIns="0" bIns="0" rtlCol="0" anchor="ctr"/>
          <a:lstStyle/>
          <a:p>
            <a:pPr algn="ctr" indent="0" marL="0">
              <a:buNone/>
            </a:pPr>
            <a:r>
              <a:rPr lang="en-US" sz="900" b="1" dirty="0">
                <a:solidFill>
                  <a:srgbClr val="6B82A2"/>
                </a:solidFill>
                <a:latin typeface="Calibri" pitchFamily="34" charset="0"/>
                <a:ea typeface="Calibri" pitchFamily="34" charset="-122"/>
                <a:cs typeface="Calibri" pitchFamily="34" charset="-120"/>
              </a:rPr>
              <a:t>3</a:t>
            </a:r>
            <a:endParaRPr lang="en-US" sz="900" dirty="0"/>
          </a:p>
        </p:txBody>
      </p:sp>
      <p:sp>
        <p:nvSpPr>
          <p:cNvPr id="16" name="Text 14"/>
          <p:cNvSpPr/>
          <p:nvPr/>
        </p:nvSpPr>
        <p:spPr>
          <a:xfrm>
            <a:off x="502920" y="2834640"/>
            <a:ext cx="804672" cy="256032"/>
          </a:xfrm>
          <a:prstGeom prst="rect">
            <a:avLst/>
          </a:prstGeom>
          <a:noFill/>
          <a:ln/>
        </p:spPr>
        <p:txBody>
          <a:bodyPr wrap="square" rtlCol="0" anchor="ctr"/>
          <a:lstStyle/>
          <a:p>
            <a:pPr indent="0" marL="0">
              <a:buNone/>
            </a:pPr>
            <a:r>
              <a:rPr lang="en-US" sz="850" b="1" dirty="0">
                <a:solidFill>
                  <a:srgbClr val="4A6080"/>
                </a:solidFill>
                <a:latin typeface="Calibri" pitchFamily="34" charset="0"/>
                <a:ea typeface="Calibri" pitchFamily="34" charset="-122"/>
                <a:cs typeface="Calibri" pitchFamily="34" charset="-120"/>
              </a:rPr>
              <a:t>Module 3</a:t>
            </a:r>
            <a:endParaRPr lang="en-US" sz="850" dirty="0"/>
          </a:p>
        </p:txBody>
      </p:sp>
      <p:sp>
        <p:nvSpPr>
          <p:cNvPr id="17" name="Text 15"/>
          <p:cNvSpPr/>
          <p:nvPr/>
        </p:nvSpPr>
        <p:spPr>
          <a:xfrm>
            <a:off x="502920" y="3108960"/>
            <a:ext cx="804672" cy="384048"/>
          </a:xfrm>
          <a:prstGeom prst="rect">
            <a:avLst/>
          </a:prstGeom>
          <a:noFill/>
          <a:ln/>
        </p:spPr>
        <p:txBody>
          <a:bodyPr wrap="square" rtlCol="0" anchor="ctr"/>
          <a:lstStyle/>
          <a:p>
            <a:pPr indent="0" marL="0">
              <a:buNone/>
            </a:pPr>
            <a:r>
              <a:rPr lang="en-US" sz="700" dirty="0">
                <a:solidFill>
                  <a:srgbClr val="394E63"/>
                </a:solidFill>
                <a:latin typeface="Calibri" pitchFamily="34" charset="0"/>
                <a:ea typeface="Calibri" pitchFamily="34" charset="-122"/>
                <a:cs typeface="Calibri" pitchFamily="34" charset="-120"/>
              </a:rPr>
              <a:t>When Things Go Wrong</a:t>
            </a:r>
            <a:endParaRPr lang="en-US" sz="700" dirty="0"/>
          </a:p>
        </p:txBody>
      </p:sp>
      <p:sp>
        <p:nvSpPr>
          <p:cNvPr id="18" name="Text 16"/>
          <p:cNvSpPr/>
          <p:nvPr/>
        </p:nvSpPr>
        <p:spPr>
          <a:xfrm>
            <a:off x="91440" y="3749040"/>
            <a:ext cx="1188720" cy="237744"/>
          </a:xfrm>
          <a:prstGeom prst="rect">
            <a:avLst/>
          </a:prstGeom>
          <a:noFill/>
          <a:ln/>
        </p:spPr>
        <p:txBody>
          <a:bodyPr wrap="square" rtlCol="0" anchor="ctr"/>
          <a:lstStyle/>
          <a:p>
            <a:pPr algn="ctr" indent="0" marL="0">
              <a:buNone/>
            </a:pPr>
            <a:r>
              <a:rPr lang="en-US" sz="750" b="1" spc="50" kern="0" dirty="0">
                <a:solidFill>
                  <a:srgbClr val="C9A84C"/>
                </a:solidFill>
                <a:latin typeface="Calibri" pitchFamily="34" charset="0"/>
                <a:ea typeface="Calibri" pitchFamily="34" charset="-122"/>
                <a:cs typeface="Calibri" pitchFamily="34" charset="-120"/>
              </a:rPr>
              <a:t>54% COMPLETE</a:t>
            </a:r>
            <a:endParaRPr lang="en-US" sz="750" dirty="0"/>
          </a:p>
        </p:txBody>
      </p:sp>
      <p:sp>
        <p:nvSpPr>
          <p:cNvPr id="19" name="Shape 17"/>
          <p:cNvSpPr/>
          <p:nvPr/>
        </p:nvSpPr>
        <p:spPr>
          <a:xfrm>
            <a:off x="137160" y="4023360"/>
            <a:ext cx="1097280" cy="91440"/>
          </a:xfrm>
          <a:prstGeom prst="rect">
            <a:avLst/>
          </a:prstGeom>
          <a:solidFill>
            <a:srgbClr val="0D1929"/>
          </a:solidFill>
          <a:ln w="12700">
            <a:solidFill>
              <a:srgbClr val="0D1929"/>
            </a:solidFill>
            <a:prstDash val="solid"/>
          </a:ln>
        </p:spPr>
      </p:sp>
      <p:sp>
        <p:nvSpPr>
          <p:cNvPr id="20" name="Shape 18"/>
          <p:cNvSpPr/>
          <p:nvPr/>
        </p:nvSpPr>
        <p:spPr>
          <a:xfrm>
            <a:off x="137160" y="4023360"/>
            <a:ext cx="592531" cy="91440"/>
          </a:xfrm>
          <a:prstGeom prst="rect">
            <a:avLst/>
          </a:prstGeom>
          <a:solidFill>
            <a:srgbClr val="C9A84C"/>
          </a:solidFill>
          <a:ln w="12700">
            <a:solidFill>
              <a:srgbClr val="C9A84C"/>
            </a:solidFill>
            <a:prstDash val="solid"/>
          </a:ln>
        </p:spPr>
      </p:sp>
      <p:sp>
        <p:nvSpPr>
          <p:cNvPr id="21" name="Shape 19"/>
          <p:cNvSpPr/>
          <p:nvPr/>
        </p:nvSpPr>
        <p:spPr>
          <a:xfrm>
            <a:off x="0" y="4887468"/>
            <a:ext cx="9144000" cy="256032"/>
          </a:xfrm>
          <a:prstGeom prst="rect">
            <a:avLst/>
          </a:prstGeom>
          <a:solidFill>
            <a:srgbClr val="111D30"/>
          </a:solidFill>
          <a:ln w="12700">
            <a:solidFill>
              <a:srgbClr val="111D30"/>
            </a:solidFill>
            <a:prstDash val="solid"/>
          </a:ln>
        </p:spPr>
      </p:sp>
      <p:sp>
        <p:nvSpPr>
          <p:cNvPr id="22" name="Shape 20"/>
          <p:cNvSpPr/>
          <p:nvPr/>
        </p:nvSpPr>
        <p:spPr>
          <a:xfrm>
            <a:off x="0" y="4887468"/>
            <a:ext cx="4937760" cy="256032"/>
          </a:xfrm>
          <a:prstGeom prst="rect">
            <a:avLst/>
          </a:prstGeom>
          <a:solidFill>
            <a:srgbClr val="C9A84C"/>
          </a:solidFill>
          <a:ln w="12700">
            <a:solidFill>
              <a:srgbClr val="C9A84C"/>
            </a:solidFill>
            <a:prstDash val="solid"/>
          </a:ln>
        </p:spPr>
      </p:sp>
      <p:sp>
        <p:nvSpPr>
          <p:cNvPr id="23" name="Text 21"/>
          <p:cNvSpPr/>
          <p:nvPr/>
        </p:nvSpPr>
        <p:spPr>
          <a:xfrm>
            <a:off x="0" y="4887468"/>
            <a:ext cx="9144000" cy="256032"/>
          </a:xfrm>
          <a:prstGeom prst="rect">
            <a:avLst/>
          </a:prstGeom>
          <a:noFill/>
          <a:ln/>
        </p:spPr>
        <p:txBody>
          <a:bodyPr wrap="square" rtlCol="0" anchor="ctr"/>
          <a:lstStyle/>
          <a:p>
            <a:pPr algn="ctr" indent="0" marL="0">
              <a:buNone/>
            </a:pPr>
            <a:r>
              <a:rPr lang="en-US" sz="850" dirty="0">
                <a:solidFill>
                  <a:srgbClr val="FFFFFF"/>
                </a:solidFill>
                <a:latin typeface="Calibri" pitchFamily="34" charset="0"/>
                <a:ea typeface="Calibri" pitchFamily="34" charset="-122"/>
                <a:cs typeface="Calibri" pitchFamily="34" charset="-120"/>
              </a:rPr>
              <a:t>54% Complete</a:t>
            </a:r>
            <a:endParaRPr lang="en-US" sz="850" dirty="0"/>
          </a:p>
        </p:txBody>
      </p:sp>
      <p:sp>
        <p:nvSpPr>
          <p:cNvPr id="24" name="Shape 22"/>
          <p:cNvSpPr/>
          <p:nvPr/>
        </p:nvSpPr>
        <p:spPr>
          <a:xfrm>
            <a:off x="1371600" y="0"/>
            <a:ext cx="54864" cy="4887468"/>
          </a:xfrm>
          <a:prstGeom prst="rect">
            <a:avLst/>
          </a:prstGeom>
          <a:solidFill>
            <a:srgbClr val="C9A84C"/>
          </a:solidFill>
          <a:ln w="12700">
            <a:solidFill>
              <a:srgbClr val="C9A84C"/>
            </a:solidFill>
            <a:prstDash val="solid"/>
          </a:ln>
        </p:spPr>
      </p:sp>
      <p:sp>
        <p:nvSpPr>
          <p:cNvPr id="25" name="Shape 23"/>
          <p:cNvSpPr/>
          <p:nvPr/>
        </p:nvSpPr>
        <p:spPr>
          <a:xfrm>
            <a:off x="1426464" y="0"/>
            <a:ext cx="7717536" cy="4887468"/>
          </a:xfrm>
          <a:prstGeom prst="rect">
            <a:avLst/>
          </a:prstGeom>
          <a:solidFill>
            <a:srgbClr val="FFFFFF"/>
          </a:solidFill>
          <a:ln w="12700">
            <a:solidFill>
              <a:srgbClr val="FFFFFF"/>
            </a:solidFill>
            <a:prstDash val="solid"/>
          </a:ln>
        </p:spPr>
      </p:sp>
      <p:sp>
        <p:nvSpPr>
          <p:cNvPr id="26" name="Text 24"/>
          <p:cNvSpPr/>
          <p:nvPr/>
        </p:nvSpPr>
        <p:spPr>
          <a:xfrm>
            <a:off x="1517904" y="91440"/>
            <a:ext cx="7534656" cy="219456"/>
          </a:xfrm>
          <a:prstGeom prst="rect">
            <a:avLst/>
          </a:prstGeom>
          <a:noFill/>
          <a:ln/>
        </p:spPr>
        <p:txBody>
          <a:bodyPr wrap="square" rtlCol="0" anchor="ctr"/>
          <a:lstStyle/>
          <a:p>
            <a:pPr indent="0" marL="0">
              <a:buNone/>
            </a:pPr>
            <a:r>
              <a:rPr lang="en-US" sz="800" b="1" spc="100" kern="0" dirty="0">
                <a:solidFill>
                  <a:srgbClr val="C9A84C"/>
                </a:solidFill>
                <a:latin typeface="Calibri" pitchFamily="34" charset="0"/>
                <a:ea typeface="Calibri" pitchFamily="34" charset="-122"/>
                <a:cs typeface="Calibri" pitchFamily="34" charset="-120"/>
              </a:rPr>
              <a:t>MODULE 2  ·  SCREEN 2.4  ·  YOUR RESPONSIBILITIES</a:t>
            </a:r>
            <a:endParaRPr lang="en-US" sz="800" dirty="0"/>
          </a:p>
        </p:txBody>
      </p:sp>
      <p:sp>
        <p:nvSpPr>
          <p:cNvPr id="27" name="Text 25"/>
          <p:cNvSpPr/>
          <p:nvPr/>
        </p:nvSpPr>
        <p:spPr>
          <a:xfrm>
            <a:off x="1517904" y="347472"/>
            <a:ext cx="7534656" cy="457200"/>
          </a:xfrm>
          <a:prstGeom prst="rect">
            <a:avLst/>
          </a:prstGeom>
          <a:noFill/>
          <a:ln/>
        </p:spPr>
        <p:txBody>
          <a:bodyPr wrap="square" rtlCol="0" anchor="ctr"/>
          <a:lstStyle/>
          <a:p>
            <a:pPr indent="0" marL="0">
              <a:buNone/>
            </a:pPr>
            <a:r>
              <a:rPr lang="en-US" sz="2000" b="1" dirty="0">
                <a:solidFill>
                  <a:srgbClr val="1B2A4A"/>
                </a:solidFill>
                <a:latin typeface="Calibri" pitchFamily="34" charset="0"/>
                <a:ea typeface="Calibri" pitchFamily="34" charset="-122"/>
                <a:cs typeface="Calibri" pitchFamily="34" charset="-120"/>
              </a:rPr>
              <a:t>Handling NPI: Your Daily Responsibilities</a:t>
            </a:r>
            <a:endParaRPr lang="en-US" sz="2000" dirty="0"/>
          </a:p>
        </p:txBody>
      </p:sp>
      <p:sp>
        <p:nvSpPr>
          <p:cNvPr id="28" name="Text 26"/>
          <p:cNvSpPr/>
          <p:nvPr/>
        </p:nvSpPr>
        <p:spPr>
          <a:xfrm>
            <a:off x="1517904" y="850392"/>
            <a:ext cx="7534656" cy="274320"/>
          </a:xfrm>
          <a:prstGeom prst="rect">
            <a:avLst/>
          </a:prstGeom>
          <a:noFill/>
          <a:ln/>
        </p:spPr>
        <p:txBody>
          <a:bodyPr wrap="square" rtlCol="0" anchor="ctr"/>
          <a:lstStyle/>
          <a:p>
            <a:pPr indent="0" marL="0">
              <a:buNone/>
            </a:pPr>
            <a:r>
              <a:rPr lang="en-US" sz="1050" dirty="0">
                <a:solidFill>
                  <a:srgbClr val="64748B"/>
                </a:solidFill>
                <a:latin typeface="Calibri" pitchFamily="34" charset="0"/>
                <a:ea typeface="Calibri" pitchFamily="34" charset="-122"/>
                <a:cs typeface="Calibri" pitchFamily="34" charset="-120"/>
              </a:rPr>
              <a:t>These are Regulation S-P compliance requirements—not optional best practices</a:t>
            </a:r>
            <a:endParaRPr lang="en-US" sz="1050" dirty="0"/>
          </a:p>
        </p:txBody>
      </p:sp>
      <p:sp>
        <p:nvSpPr>
          <p:cNvPr id="29" name="Shape 27"/>
          <p:cNvSpPr/>
          <p:nvPr/>
        </p:nvSpPr>
        <p:spPr>
          <a:xfrm>
            <a:off x="1517904" y="1188720"/>
            <a:ext cx="3675888" cy="3035808"/>
          </a:xfrm>
          <a:prstGeom prst="rect">
            <a:avLst/>
          </a:prstGeom>
          <a:solidFill>
            <a:srgbClr val="FFFFFF"/>
          </a:solidFill>
          <a:ln w="12700">
            <a:solidFill>
              <a:srgbClr val="E2E8F0"/>
            </a:solidFill>
            <a:prstDash val="solid"/>
          </a:ln>
          <a:effectLst>
            <a:outerShdw sx="100000" sy="100000" kx="0" ky="0" algn="bl" rotWithShape="0" blurRad="50800" dist="25400" dir="8100000">
              <a:srgbClr val="000000">
                <a:alpha val="9000"/>
              </a:srgbClr>
            </a:outerShdw>
          </a:effectLst>
        </p:spPr>
      </p:sp>
      <p:sp>
        <p:nvSpPr>
          <p:cNvPr id="30" name="Shape 28"/>
          <p:cNvSpPr/>
          <p:nvPr/>
        </p:nvSpPr>
        <p:spPr>
          <a:xfrm>
            <a:off x="1517904" y="1188720"/>
            <a:ext cx="3675888" cy="347472"/>
          </a:xfrm>
          <a:prstGeom prst="rect">
            <a:avLst/>
          </a:prstGeom>
          <a:solidFill>
            <a:srgbClr val="2D7D46"/>
          </a:solidFill>
          <a:ln w="12700">
            <a:solidFill>
              <a:srgbClr val="2D7D46"/>
            </a:solidFill>
            <a:prstDash val="solid"/>
          </a:ln>
        </p:spPr>
      </p:sp>
      <p:sp>
        <p:nvSpPr>
          <p:cNvPr id="31" name="Shape 29"/>
          <p:cNvSpPr/>
          <p:nvPr/>
        </p:nvSpPr>
        <p:spPr>
          <a:xfrm>
            <a:off x="1609344" y="1234440"/>
            <a:ext cx="256032" cy="256032"/>
          </a:xfrm>
          <a:prstGeom prst="ellipse">
            <a:avLst/>
          </a:prstGeom>
          <a:solidFill>
            <a:srgbClr val="2D7D46"/>
          </a:solidFill>
          <a:ln w="12700">
            <a:solidFill>
              <a:srgbClr val="2D7D46"/>
            </a:solidFill>
            <a:prstDash val="solid"/>
          </a:ln>
        </p:spPr>
      </p:sp>
      <p:sp>
        <p:nvSpPr>
          <p:cNvPr id="32" name="Text 30"/>
          <p:cNvSpPr/>
          <p:nvPr/>
        </p:nvSpPr>
        <p:spPr>
          <a:xfrm>
            <a:off x="1609344" y="1234440"/>
            <a:ext cx="256032" cy="256032"/>
          </a:xfrm>
          <a:prstGeom prst="rect">
            <a:avLst/>
          </a:prstGeom>
          <a:noFill/>
          <a:ln/>
        </p:spPr>
        <p:txBody>
          <a:bodyPr wrap="square" lIns="0" tIns="0" rIns="0" bIns="0"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a:t>
            </a:r>
            <a:endParaRPr lang="en-US" sz="1100" dirty="0"/>
          </a:p>
        </p:txBody>
      </p:sp>
      <p:sp>
        <p:nvSpPr>
          <p:cNvPr id="33" name="Text 31"/>
          <p:cNvSpPr/>
          <p:nvPr/>
        </p:nvSpPr>
        <p:spPr>
          <a:xfrm>
            <a:off x="1956816" y="1188720"/>
            <a:ext cx="3163824" cy="347472"/>
          </a:xfrm>
          <a:prstGeom prst="rect">
            <a:avLst/>
          </a:prstGeom>
          <a:noFill/>
          <a:ln/>
        </p:spPr>
        <p:txBody>
          <a:bodyPr wrap="square" rtlCol="0" anchor="ctr"/>
          <a:lstStyle/>
          <a:p>
            <a:pPr indent="0" marL="0">
              <a:buNone/>
            </a:pPr>
            <a:r>
              <a:rPr lang="en-US" sz="1300" b="1" dirty="0">
                <a:solidFill>
                  <a:srgbClr val="FFFFFF"/>
                </a:solidFill>
                <a:latin typeface="Calibri" pitchFamily="34" charset="0"/>
                <a:ea typeface="Calibri" pitchFamily="34" charset="-122"/>
                <a:cs typeface="Calibri" pitchFamily="34" charset="-120"/>
              </a:rPr>
              <a:t>DO</a:t>
            </a:r>
            <a:endParaRPr lang="en-US" sz="1300" dirty="0"/>
          </a:p>
        </p:txBody>
      </p:sp>
      <p:sp>
        <p:nvSpPr>
          <p:cNvPr id="34" name="Shape 32"/>
          <p:cNvSpPr/>
          <p:nvPr/>
        </p:nvSpPr>
        <p:spPr>
          <a:xfrm>
            <a:off x="1609344" y="1700784"/>
            <a:ext cx="274320" cy="274320"/>
          </a:xfrm>
          <a:prstGeom prst="ellipse">
            <a:avLst/>
          </a:prstGeom>
          <a:solidFill>
            <a:srgbClr val="2D7D46"/>
          </a:solidFill>
          <a:ln w="12700">
            <a:solidFill>
              <a:srgbClr val="2D7D46"/>
            </a:solidFill>
            <a:prstDash val="solid"/>
          </a:ln>
        </p:spPr>
      </p:sp>
      <p:sp>
        <p:nvSpPr>
          <p:cNvPr id="35" name="Text 33"/>
          <p:cNvSpPr/>
          <p:nvPr/>
        </p:nvSpPr>
        <p:spPr>
          <a:xfrm>
            <a:off x="1609344" y="1700784"/>
            <a:ext cx="274320" cy="27432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a:t>
            </a:r>
            <a:endParaRPr lang="en-US" sz="1000" dirty="0"/>
          </a:p>
        </p:txBody>
      </p:sp>
      <p:sp>
        <p:nvSpPr>
          <p:cNvPr id="36" name="Text 34"/>
          <p:cNvSpPr/>
          <p:nvPr/>
        </p:nvSpPr>
        <p:spPr>
          <a:xfrm>
            <a:off x="1975104" y="1627632"/>
            <a:ext cx="3108960" cy="420624"/>
          </a:xfrm>
          <a:prstGeom prst="rect">
            <a:avLst/>
          </a:prstGeom>
          <a:noFill/>
          <a:ln/>
        </p:spPr>
        <p:txBody>
          <a:bodyPr wrap="square" rtlCol="0" anchor="ctr"/>
          <a:lstStyle/>
          <a:p>
            <a:pPr indent="0" marL="0">
              <a:buNone/>
            </a:pPr>
            <a:r>
              <a:rPr lang="en-US" sz="950" dirty="0">
                <a:solidFill>
                  <a:srgbClr val="2D3748"/>
                </a:solidFill>
                <a:latin typeface="Calibri" pitchFamily="34" charset="0"/>
                <a:ea typeface="Calibri" pitchFamily="34" charset="-122"/>
                <a:cs typeface="Calibri" pitchFamily="34" charset="-120"/>
              </a:rPr>
              <a:t>Store NPI only in approved, encrypted systems</a:t>
            </a:r>
            <a:endParaRPr lang="en-US" sz="950" dirty="0"/>
          </a:p>
        </p:txBody>
      </p:sp>
      <p:sp>
        <p:nvSpPr>
          <p:cNvPr id="37" name="Shape 35"/>
          <p:cNvSpPr/>
          <p:nvPr/>
        </p:nvSpPr>
        <p:spPr>
          <a:xfrm>
            <a:off x="1517904" y="2103120"/>
            <a:ext cx="3675888" cy="530352"/>
          </a:xfrm>
          <a:prstGeom prst="rect">
            <a:avLst/>
          </a:prstGeom>
          <a:solidFill>
            <a:srgbClr val="F0FAF4"/>
          </a:solidFill>
          <a:ln w="12700">
            <a:solidFill>
              <a:srgbClr val="F0FAF4"/>
            </a:solidFill>
            <a:prstDash val="solid"/>
          </a:ln>
        </p:spPr>
      </p:sp>
      <p:sp>
        <p:nvSpPr>
          <p:cNvPr id="38" name="Shape 36"/>
          <p:cNvSpPr/>
          <p:nvPr/>
        </p:nvSpPr>
        <p:spPr>
          <a:xfrm>
            <a:off x="1609344" y="2231136"/>
            <a:ext cx="274320" cy="274320"/>
          </a:xfrm>
          <a:prstGeom prst="ellipse">
            <a:avLst/>
          </a:prstGeom>
          <a:solidFill>
            <a:srgbClr val="2D7D46"/>
          </a:solidFill>
          <a:ln w="12700">
            <a:solidFill>
              <a:srgbClr val="2D7D46"/>
            </a:solidFill>
            <a:prstDash val="solid"/>
          </a:ln>
        </p:spPr>
      </p:sp>
      <p:sp>
        <p:nvSpPr>
          <p:cNvPr id="39" name="Text 37"/>
          <p:cNvSpPr/>
          <p:nvPr/>
        </p:nvSpPr>
        <p:spPr>
          <a:xfrm>
            <a:off x="1609344" y="2231136"/>
            <a:ext cx="274320" cy="27432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a:t>
            </a:r>
            <a:endParaRPr lang="en-US" sz="1000" dirty="0"/>
          </a:p>
        </p:txBody>
      </p:sp>
      <p:sp>
        <p:nvSpPr>
          <p:cNvPr id="40" name="Text 38"/>
          <p:cNvSpPr/>
          <p:nvPr/>
        </p:nvSpPr>
        <p:spPr>
          <a:xfrm>
            <a:off x="1975104" y="2157984"/>
            <a:ext cx="3108960" cy="420624"/>
          </a:xfrm>
          <a:prstGeom prst="rect">
            <a:avLst/>
          </a:prstGeom>
          <a:noFill/>
          <a:ln/>
        </p:spPr>
        <p:txBody>
          <a:bodyPr wrap="square" rtlCol="0" anchor="ctr"/>
          <a:lstStyle/>
          <a:p>
            <a:pPr indent="0" marL="0">
              <a:buNone/>
            </a:pPr>
            <a:r>
              <a:rPr lang="en-US" sz="950" dirty="0">
                <a:solidFill>
                  <a:srgbClr val="2D3748"/>
                </a:solidFill>
                <a:latin typeface="Calibri" pitchFamily="34" charset="0"/>
                <a:ea typeface="Calibri" pitchFamily="34" charset="-122"/>
                <a:cs typeface="Calibri" pitchFamily="34" charset="-120"/>
              </a:rPr>
              <a:t>Share NPI on a strict need-to-know basis only</a:t>
            </a:r>
            <a:endParaRPr lang="en-US" sz="950" dirty="0"/>
          </a:p>
        </p:txBody>
      </p:sp>
      <p:sp>
        <p:nvSpPr>
          <p:cNvPr id="41" name="Shape 39"/>
          <p:cNvSpPr/>
          <p:nvPr/>
        </p:nvSpPr>
        <p:spPr>
          <a:xfrm>
            <a:off x="1609344" y="2761488"/>
            <a:ext cx="274320" cy="274320"/>
          </a:xfrm>
          <a:prstGeom prst="ellipse">
            <a:avLst/>
          </a:prstGeom>
          <a:solidFill>
            <a:srgbClr val="2D7D46"/>
          </a:solidFill>
          <a:ln w="12700">
            <a:solidFill>
              <a:srgbClr val="2D7D46"/>
            </a:solidFill>
            <a:prstDash val="solid"/>
          </a:ln>
        </p:spPr>
      </p:sp>
      <p:sp>
        <p:nvSpPr>
          <p:cNvPr id="42" name="Text 40"/>
          <p:cNvSpPr/>
          <p:nvPr/>
        </p:nvSpPr>
        <p:spPr>
          <a:xfrm>
            <a:off x="1609344" y="2761488"/>
            <a:ext cx="274320" cy="27432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a:t>
            </a:r>
            <a:endParaRPr lang="en-US" sz="1000" dirty="0"/>
          </a:p>
        </p:txBody>
      </p:sp>
      <p:sp>
        <p:nvSpPr>
          <p:cNvPr id="43" name="Text 41"/>
          <p:cNvSpPr/>
          <p:nvPr/>
        </p:nvSpPr>
        <p:spPr>
          <a:xfrm>
            <a:off x="1975104" y="2688336"/>
            <a:ext cx="3108960" cy="420624"/>
          </a:xfrm>
          <a:prstGeom prst="rect">
            <a:avLst/>
          </a:prstGeom>
          <a:noFill/>
          <a:ln/>
        </p:spPr>
        <p:txBody>
          <a:bodyPr wrap="square" rtlCol="0" anchor="ctr"/>
          <a:lstStyle/>
          <a:p>
            <a:pPr indent="0" marL="0">
              <a:buNone/>
            </a:pPr>
            <a:r>
              <a:rPr lang="en-US" sz="950" dirty="0">
                <a:solidFill>
                  <a:srgbClr val="2D3748"/>
                </a:solidFill>
                <a:latin typeface="Calibri" pitchFamily="34" charset="0"/>
                <a:ea typeface="Calibri" pitchFamily="34" charset="-122"/>
                <a:cs typeface="Calibri" pitchFamily="34" charset="-120"/>
              </a:rPr>
              <a:t>Lock your screen when stepping away from your desk</a:t>
            </a:r>
            <a:endParaRPr lang="en-US" sz="950" dirty="0"/>
          </a:p>
        </p:txBody>
      </p:sp>
      <p:sp>
        <p:nvSpPr>
          <p:cNvPr id="44" name="Shape 42"/>
          <p:cNvSpPr/>
          <p:nvPr/>
        </p:nvSpPr>
        <p:spPr>
          <a:xfrm>
            <a:off x="1517904" y="3163824"/>
            <a:ext cx="3675888" cy="530352"/>
          </a:xfrm>
          <a:prstGeom prst="rect">
            <a:avLst/>
          </a:prstGeom>
          <a:solidFill>
            <a:srgbClr val="F0FAF4"/>
          </a:solidFill>
          <a:ln w="12700">
            <a:solidFill>
              <a:srgbClr val="F0FAF4"/>
            </a:solidFill>
            <a:prstDash val="solid"/>
          </a:ln>
        </p:spPr>
      </p:sp>
      <p:sp>
        <p:nvSpPr>
          <p:cNvPr id="45" name="Shape 43"/>
          <p:cNvSpPr/>
          <p:nvPr/>
        </p:nvSpPr>
        <p:spPr>
          <a:xfrm>
            <a:off x="1609344" y="3291840"/>
            <a:ext cx="274320" cy="274320"/>
          </a:xfrm>
          <a:prstGeom prst="ellipse">
            <a:avLst/>
          </a:prstGeom>
          <a:solidFill>
            <a:srgbClr val="2D7D46"/>
          </a:solidFill>
          <a:ln w="12700">
            <a:solidFill>
              <a:srgbClr val="2D7D46"/>
            </a:solidFill>
            <a:prstDash val="solid"/>
          </a:ln>
        </p:spPr>
      </p:sp>
      <p:sp>
        <p:nvSpPr>
          <p:cNvPr id="46" name="Text 44"/>
          <p:cNvSpPr/>
          <p:nvPr/>
        </p:nvSpPr>
        <p:spPr>
          <a:xfrm>
            <a:off x="1609344" y="3291840"/>
            <a:ext cx="274320" cy="27432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a:t>
            </a:r>
            <a:endParaRPr lang="en-US" sz="1000" dirty="0"/>
          </a:p>
        </p:txBody>
      </p:sp>
      <p:sp>
        <p:nvSpPr>
          <p:cNvPr id="47" name="Text 45"/>
          <p:cNvSpPr/>
          <p:nvPr/>
        </p:nvSpPr>
        <p:spPr>
          <a:xfrm>
            <a:off x="1975104" y="3218688"/>
            <a:ext cx="3108960" cy="420624"/>
          </a:xfrm>
          <a:prstGeom prst="rect">
            <a:avLst/>
          </a:prstGeom>
          <a:noFill/>
          <a:ln/>
        </p:spPr>
        <p:txBody>
          <a:bodyPr wrap="square" rtlCol="0" anchor="ctr"/>
          <a:lstStyle/>
          <a:p>
            <a:pPr indent="0" marL="0">
              <a:buNone/>
            </a:pPr>
            <a:r>
              <a:rPr lang="en-US" sz="950" dirty="0">
                <a:solidFill>
                  <a:srgbClr val="2D3748"/>
                </a:solidFill>
                <a:latin typeface="Calibri" pitchFamily="34" charset="0"/>
                <a:ea typeface="Calibri" pitchFamily="34" charset="-122"/>
                <a:cs typeface="Calibri" pitchFamily="34" charset="-120"/>
              </a:rPr>
              <a:t>Use the firm’s encrypted email for all NPI transmission</a:t>
            </a:r>
            <a:endParaRPr lang="en-US" sz="950" dirty="0"/>
          </a:p>
        </p:txBody>
      </p:sp>
      <p:sp>
        <p:nvSpPr>
          <p:cNvPr id="48" name="Shape 46"/>
          <p:cNvSpPr/>
          <p:nvPr/>
        </p:nvSpPr>
        <p:spPr>
          <a:xfrm>
            <a:off x="1609344" y="3822192"/>
            <a:ext cx="274320" cy="274320"/>
          </a:xfrm>
          <a:prstGeom prst="ellipse">
            <a:avLst/>
          </a:prstGeom>
          <a:solidFill>
            <a:srgbClr val="2D7D46"/>
          </a:solidFill>
          <a:ln w="12700">
            <a:solidFill>
              <a:srgbClr val="2D7D46"/>
            </a:solidFill>
            <a:prstDash val="solid"/>
          </a:ln>
        </p:spPr>
      </p:sp>
      <p:sp>
        <p:nvSpPr>
          <p:cNvPr id="49" name="Text 47"/>
          <p:cNvSpPr/>
          <p:nvPr/>
        </p:nvSpPr>
        <p:spPr>
          <a:xfrm>
            <a:off x="1609344" y="3822192"/>
            <a:ext cx="274320" cy="27432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a:t>
            </a:r>
            <a:endParaRPr lang="en-US" sz="1000" dirty="0"/>
          </a:p>
        </p:txBody>
      </p:sp>
      <p:sp>
        <p:nvSpPr>
          <p:cNvPr id="50" name="Text 48"/>
          <p:cNvSpPr/>
          <p:nvPr/>
        </p:nvSpPr>
        <p:spPr>
          <a:xfrm>
            <a:off x="1975104" y="3749040"/>
            <a:ext cx="3108960" cy="420624"/>
          </a:xfrm>
          <a:prstGeom prst="rect">
            <a:avLst/>
          </a:prstGeom>
          <a:noFill/>
          <a:ln/>
        </p:spPr>
        <p:txBody>
          <a:bodyPr wrap="square" rtlCol="0" anchor="ctr"/>
          <a:lstStyle/>
          <a:p>
            <a:pPr indent="0" marL="0">
              <a:buNone/>
            </a:pPr>
            <a:r>
              <a:rPr lang="en-US" sz="950" dirty="0">
                <a:solidFill>
                  <a:srgbClr val="2D3748"/>
                </a:solidFill>
                <a:latin typeface="Calibri" pitchFamily="34" charset="0"/>
                <a:ea typeface="Calibri" pitchFamily="34" charset="-122"/>
                <a:cs typeface="Calibri" pitchFamily="34" charset="-120"/>
              </a:rPr>
              <a:t>Follow the firm’s clean desk policy for printed NPI</a:t>
            </a:r>
            <a:endParaRPr lang="en-US" sz="950" dirty="0"/>
          </a:p>
        </p:txBody>
      </p:sp>
      <p:sp>
        <p:nvSpPr>
          <p:cNvPr id="51" name="Shape 49"/>
          <p:cNvSpPr/>
          <p:nvPr/>
        </p:nvSpPr>
        <p:spPr>
          <a:xfrm>
            <a:off x="5376672" y="1188720"/>
            <a:ext cx="3675888" cy="3035808"/>
          </a:xfrm>
          <a:prstGeom prst="rect">
            <a:avLst/>
          </a:prstGeom>
          <a:solidFill>
            <a:srgbClr val="FFFFFF"/>
          </a:solidFill>
          <a:ln w="12700">
            <a:solidFill>
              <a:srgbClr val="E2E8F0"/>
            </a:solidFill>
            <a:prstDash val="solid"/>
          </a:ln>
          <a:effectLst>
            <a:outerShdw sx="100000" sy="100000" kx="0" ky="0" algn="bl" rotWithShape="0" blurRad="50800" dist="25400" dir="8100000">
              <a:srgbClr val="000000">
                <a:alpha val="9000"/>
              </a:srgbClr>
            </a:outerShdw>
          </a:effectLst>
        </p:spPr>
      </p:sp>
      <p:sp>
        <p:nvSpPr>
          <p:cNvPr id="52" name="Shape 50"/>
          <p:cNvSpPr/>
          <p:nvPr/>
        </p:nvSpPr>
        <p:spPr>
          <a:xfrm>
            <a:off x="5376672" y="1188720"/>
            <a:ext cx="3675888" cy="347472"/>
          </a:xfrm>
          <a:prstGeom prst="rect">
            <a:avLst/>
          </a:prstGeom>
          <a:solidFill>
            <a:srgbClr val="C0392B"/>
          </a:solidFill>
          <a:ln w="12700">
            <a:solidFill>
              <a:srgbClr val="C0392B"/>
            </a:solidFill>
            <a:prstDash val="solid"/>
          </a:ln>
        </p:spPr>
      </p:sp>
      <p:sp>
        <p:nvSpPr>
          <p:cNvPr id="53" name="Shape 51"/>
          <p:cNvSpPr/>
          <p:nvPr/>
        </p:nvSpPr>
        <p:spPr>
          <a:xfrm>
            <a:off x="5468112" y="1234440"/>
            <a:ext cx="256032" cy="256032"/>
          </a:xfrm>
          <a:prstGeom prst="ellipse">
            <a:avLst/>
          </a:prstGeom>
          <a:solidFill>
            <a:srgbClr val="C0392B"/>
          </a:solidFill>
          <a:ln w="12700">
            <a:solidFill>
              <a:srgbClr val="C0392B"/>
            </a:solidFill>
            <a:prstDash val="solid"/>
          </a:ln>
        </p:spPr>
      </p:sp>
      <p:sp>
        <p:nvSpPr>
          <p:cNvPr id="54" name="Text 52"/>
          <p:cNvSpPr/>
          <p:nvPr/>
        </p:nvSpPr>
        <p:spPr>
          <a:xfrm>
            <a:off x="5468112" y="1234440"/>
            <a:ext cx="256032" cy="256032"/>
          </a:xfrm>
          <a:prstGeom prst="rect">
            <a:avLst/>
          </a:prstGeom>
          <a:noFill/>
          <a:ln/>
        </p:spPr>
        <p:txBody>
          <a:bodyPr wrap="square" lIns="0" tIns="0" rIns="0" bIns="0"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a:t>
            </a:r>
            <a:endParaRPr lang="en-US" sz="1100" dirty="0"/>
          </a:p>
        </p:txBody>
      </p:sp>
      <p:sp>
        <p:nvSpPr>
          <p:cNvPr id="55" name="Text 53"/>
          <p:cNvSpPr/>
          <p:nvPr/>
        </p:nvSpPr>
        <p:spPr>
          <a:xfrm>
            <a:off x="5815584" y="1188720"/>
            <a:ext cx="3163824" cy="347472"/>
          </a:xfrm>
          <a:prstGeom prst="rect">
            <a:avLst/>
          </a:prstGeom>
          <a:noFill/>
          <a:ln/>
        </p:spPr>
        <p:txBody>
          <a:bodyPr wrap="square" rtlCol="0" anchor="ctr"/>
          <a:lstStyle/>
          <a:p>
            <a:pPr indent="0" marL="0">
              <a:buNone/>
            </a:pPr>
            <a:r>
              <a:rPr lang="en-US" sz="1300" b="1" dirty="0">
                <a:solidFill>
                  <a:srgbClr val="FFFFFF"/>
                </a:solidFill>
                <a:latin typeface="Calibri" pitchFamily="34" charset="0"/>
                <a:ea typeface="Calibri" pitchFamily="34" charset="-122"/>
                <a:cs typeface="Calibri" pitchFamily="34" charset="-120"/>
              </a:rPr>
              <a:t>DON’T</a:t>
            </a:r>
            <a:endParaRPr lang="en-US" sz="1300" dirty="0"/>
          </a:p>
        </p:txBody>
      </p:sp>
      <p:sp>
        <p:nvSpPr>
          <p:cNvPr id="56" name="Shape 54"/>
          <p:cNvSpPr/>
          <p:nvPr/>
        </p:nvSpPr>
        <p:spPr>
          <a:xfrm>
            <a:off x="5468112" y="1700784"/>
            <a:ext cx="274320" cy="274320"/>
          </a:xfrm>
          <a:prstGeom prst="ellipse">
            <a:avLst/>
          </a:prstGeom>
          <a:solidFill>
            <a:srgbClr val="C0392B"/>
          </a:solidFill>
          <a:ln w="12700">
            <a:solidFill>
              <a:srgbClr val="C0392B"/>
            </a:solidFill>
            <a:prstDash val="solid"/>
          </a:ln>
        </p:spPr>
      </p:sp>
      <p:sp>
        <p:nvSpPr>
          <p:cNvPr id="57" name="Text 55"/>
          <p:cNvSpPr/>
          <p:nvPr/>
        </p:nvSpPr>
        <p:spPr>
          <a:xfrm>
            <a:off x="5468112" y="1700784"/>
            <a:ext cx="274320" cy="27432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a:t>
            </a:r>
            <a:endParaRPr lang="en-US" sz="1000" dirty="0"/>
          </a:p>
        </p:txBody>
      </p:sp>
      <p:sp>
        <p:nvSpPr>
          <p:cNvPr id="58" name="Text 56"/>
          <p:cNvSpPr/>
          <p:nvPr/>
        </p:nvSpPr>
        <p:spPr>
          <a:xfrm>
            <a:off x="5833872" y="1627632"/>
            <a:ext cx="3108960" cy="420624"/>
          </a:xfrm>
          <a:prstGeom prst="rect">
            <a:avLst/>
          </a:prstGeom>
          <a:noFill/>
          <a:ln/>
        </p:spPr>
        <p:txBody>
          <a:bodyPr wrap="square" rtlCol="0" anchor="ctr"/>
          <a:lstStyle/>
          <a:p>
            <a:pPr indent="0" marL="0">
              <a:buNone/>
            </a:pPr>
            <a:r>
              <a:rPr lang="en-US" sz="950" dirty="0">
                <a:solidFill>
                  <a:srgbClr val="2D3748"/>
                </a:solidFill>
                <a:latin typeface="Calibri" pitchFamily="34" charset="0"/>
                <a:ea typeface="Calibri" pitchFamily="34" charset="-122"/>
                <a:cs typeface="Calibri" pitchFamily="34" charset="-120"/>
              </a:rPr>
              <a:t>Email NPI without encryption or approved tools</a:t>
            </a:r>
            <a:endParaRPr lang="en-US" sz="950" dirty="0"/>
          </a:p>
        </p:txBody>
      </p:sp>
      <p:sp>
        <p:nvSpPr>
          <p:cNvPr id="59" name="Shape 57"/>
          <p:cNvSpPr/>
          <p:nvPr/>
        </p:nvSpPr>
        <p:spPr>
          <a:xfrm>
            <a:off x="5376672" y="2103120"/>
            <a:ext cx="3675888" cy="530352"/>
          </a:xfrm>
          <a:prstGeom prst="rect">
            <a:avLst/>
          </a:prstGeom>
          <a:solidFill>
            <a:srgbClr val="FDF5F5"/>
          </a:solidFill>
          <a:ln w="12700">
            <a:solidFill>
              <a:srgbClr val="FDF5F5"/>
            </a:solidFill>
            <a:prstDash val="solid"/>
          </a:ln>
        </p:spPr>
      </p:sp>
      <p:sp>
        <p:nvSpPr>
          <p:cNvPr id="60" name="Shape 58"/>
          <p:cNvSpPr/>
          <p:nvPr/>
        </p:nvSpPr>
        <p:spPr>
          <a:xfrm>
            <a:off x="5468112" y="2231136"/>
            <a:ext cx="274320" cy="274320"/>
          </a:xfrm>
          <a:prstGeom prst="ellipse">
            <a:avLst/>
          </a:prstGeom>
          <a:solidFill>
            <a:srgbClr val="C0392B"/>
          </a:solidFill>
          <a:ln w="12700">
            <a:solidFill>
              <a:srgbClr val="C0392B"/>
            </a:solidFill>
            <a:prstDash val="solid"/>
          </a:ln>
        </p:spPr>
      </p:sp>
      <p:sp>
        <p:nvSpPr>
          <p:cNvPr id="61" name="Text 59"/>
          <p:cNvSpPr/>
          <p:nvPr/>
        </p:nvSpPr>
        <p:spPr>
          <a:xfrm>
            <a:off x="5468112" y="2231136"/>
            <a:ext cx="274320" cy="27432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a:t>
            </a:r>
            <a:endParaRPr lang="en-US" sz="1000" dirty="0"/>
          </a:p>
        </p:txBody>
      </p:sp>
      <p:sp>
        <p:nvSpPr>
          <p:cNvPr id="62" name="Text 60"/>
          <p:cNvSpPr/>
          <p:nvPr/>
        </p:nvSpPr>
        <p:spPr>
          <a:xfrm>
            <a:off x="5833872" y="2157984"/>
            <a:ext cx="3108960" cy="420624"/>
          </a:xfrm>
          <a:prstGeom prst="rect">
            <a:avLst/>
          </a:prstGeom>
          <a:noFill/>
          <a:ln/>
        </p:spPr>
        <p:txBody>
          <a:bodyPr wrap="square" rtlCol="0" anchor="ctr"/>
          <a:lstStyle/>
          <a:p>
            <a:pPr indent="0" marL="0">
              <a:buNone/>
            </a:pPr>
            <a:r>
              <a:rPr lang="en-US" sz="950" dirty="0">
                <a:solidFill>
                  <a:srgbClr val="2D3748"/>
                </a:solidFill>
                <a:latin typeface="Calibri" pitchFamily="34" charset="0"/>
                <a:ea typeface="Calibri" pitchFamily="34" charset="-122"/>
                <a:cs typeface="Calibri" pitchFamily="34" charset="-120"/>
              </a:rPr>
              <a:t>Leave printed NPI unattended or in visible areas</a:t>
            </a:r>
            <a:endParaRPr lang="en-US" sz="950" dirty="0"/>
          </a:p>
        </p:txBody>
      </p:sp>
      <p:sp>
        <p:nvSpPr>
          <p:cNvPr id="63" name="Shape 61"/>
          <p:cNvSpPr/>
          <p:nvPr/>
        </p:nvSpPr>
        <p:spPr>
          <a:xfrm>
            <a:off x="5468112" y="2761488"/>
            <a:ext cx="274320" cy="274320"/>
          </a:xfrm>
          <a:prstGeom prst="ellipse">
            <a:avLst/>
          </a:prstGeom>
          <a:solidFill>
            <a:srgbClr val="C0392B"/>
          </a:solidFill>
          <a:ln w="12700">
            <a:solidFill>
              <a:srgbClr val="C0392B"/>
            </a:solidFill>
            <a:prstDash val="solid"/>
          </a:ln>
        </p:spPr>
      </p:sp>
      <p:sp>
        <p:nvSpPr>
          <p:cNvPr id="64" name="Text 62"/>
          <p:cNvSpPr/>
          <p:nvPr/>
        </p:nvSpPr>
        <p:spPr>
          <a:xfrm>
            <a:off x="5468112" y="2761488"/>
            <a:ext cx="274320" cy="27432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a:t>
            </a:r>
            <a:endParaRPr lang="en-US" sz="1000" dirty="0"/>
          </a:p>
        </p:txBody>
      </p:sp>
      <p:sp>
        <p:nvSpPr>
          <p:cNvPr id="65" name="Text 63"/>
          <p:cNvSpPr/>
          <p:nvPr/>
        </p:nvSpPr>
        <p:spPr>
          <a:xfrm>
            <a:off x="5833872" y="2688336"/>
            <a:ext cx="3108960" cy="420624"/>
          </a:xfrm>
          <a:prstGeom prst="rect">
            <a:avLst/>
          </a:prstGeom>
          <a:noFill/>
          <a:ln/>
        </p:spPr>
        <p:txBody>
          <a:bodyPr wrap="square" rtlCol="0" anchor="ctr"/>
          <a:lstStyle/>
          <a:p>
            <a:pPr indent="0" marL="0">
              <a:buNone/>
            </a:pPr>
            <a:r>
              <a:rPr lang="en-US" sz="950" dirty="0">
                <a:solidFill>
                  <a:srgbClr val="2D3748"/>
                </a:solidFill>
                <a:latin typeface="Calibri" pitchFamily="34" charset="0"/>
                <a:ea typeface="Calibri" pitchFamily="34" charset="-122"/>
                <a:cs typeface="Calibri" pitchFamily="34" charset="-120"/>
              </a:rPr>
              <a:t>Share your login credentials with anyone</a:t>
            </a:r>
            <a:endParaRPr lang="en-US" sz="950" dirty="0"/>
          </a:p>
        </p:txBody>
      </p:sp>
      <p:sp>
        <p:nvSpPr>
          <p:cNvPr id="66" name="Shape 64"/>
          <p:cNvSpPr/>
          <p:nvPr/>
        </p:nvSpPr>
        <p:spPr>
          <a:xfrm>
            <a:off x="5376672" y="3163824"/>
            <a:ext cx="3675888" cy="530352"/>
          </a:xfrm>
          <a:prstGeom prst="rect">
            <a:avLst/>
          </a:prstGeom>
          <a:solidFill>
            <a:srgbClr val="FDF5F5"/>
          </a:solidFill>
          <a:ln w="12700">
            <a:solidFill>
              <a:srgbClr val="FDF5F5"/>
            </a:solidFill>
            <a:prstDash val="solid"/>
          </a:ln>
        </p:spPr>
      </p:sp>
      <p:sp>
        <p:nvSpPr>
          <p:cNvPr id="67" name="Shape 65"/>
          <p:cNvSpPr/>
          <p:nvPr/>
        </p:nvSpPr>
        <p:spPr>
          <a:xfrm>
            <a:off x="5468112" y="3291840"/>
            <a:ext cx="274320" cy="274320"/>
          </a:xfrm>
          <a:prstGeom prst="ellipse">
            <a:avLst/>
          </a:prstGeom>
          <a:solidFill>
            <a:srgbClr val="C0392B"/>
          </a:solidFill>
          <a:ln w="12700">
            <a:solidFill>
              <a:srgbClr val="C0392B"/>
            </a:solidFill>
            <a:prstDash val="solid"/>
          </a:ln>
        </p:spPr>
      </p:sp>
      <p:sp>
        <p:nvSpPr>
          <p:cNvPr id="68" name="Text 66"/>
          <p:cNvSpPr/>
          <p:nvPr/>
        </p:nvSpPr>
        <p:spPr>
          <a:xfrm>
            <a:off x="5468112" y="3291840"/>
            <a:ext cx="274320" cy="27432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a:t>
            </a:r>
            <a:endParaRPr lang="en-US" sz="1000" dirty="0"/>
          </a:p>
        </p:txBody>
      </p:sp>
      <p:sp>
        <p:nvSpPr>
          <p:cNvPr id="69" name="Text 67"/>
          <p:cNvSpPr/>
          <p:nvPr/>
        </p:nvSpPr>
        <p:spPr>
          <a:xfrm>
            <a:off x="5833872" y="3218688"/>
            <a:ext cx="3108960" cy="420624"/>
          </a:xfrm>
          <a:prstGeom prst="rect">
            <a:avLst/>
          </a:prstGeom>
          <a:noFill/>
          <a:ln/>
        </p:spPr>
        <p:txBody>
          <a:bodyPr wrap="square" rtlCol="0" anchor="ctr"/>
          <a:lstStyle/>
          <a:p>
            <a:pPr indent="0" marL="0">
              <a:buNone/>
            </a:pPr>
            <a:r>
              <a:rPr lang="en-US" sz="950" dirty="0">
                <a:solidFill>
                  <a:srgbClr val="2D3748"/>
                </a:solidFill>
                <a:latin typeface="Calibri" pitchFamily="34" charset="0"/>
                <a:ea typeface="Calibri" pitchFamily="34" charset="-122"/>
                <a:cs typeface="Calibri" pitchFamily="34" charset="-120"/>
              </a:rPr>
              <a:t>Discuss client data in public or shared spaces</a:t>
            </a:r>
            <a:endParaRPr lang="en-US" sz="950" dirty="0"/>
          </a:p>
        </p:txBody>
      </p:sp>
      <p:sp>
        <p:nvSpPr>
          <p:cNvPr id="70" name="Shape 68"/>
          <p:cNvSpPr/>
          <p:nvPr/>
        </p:nvSpPr>
        <p:spPr>
          <a:xfrm>
            <a:off x="5468112" y="3822192"/>
            <a:ext cx="274320" cy="274320"/>
          </a:xfrm>
          <a:prstGeom prst="ellipse">
            <a:avLst/>
          </a:prstGeom>
          <a:solidFill>
            <a:srgbClr val="C0392B"/>
          </a:solidFill>
          <a:ln w="12700">
            <a:solidFill>
              <a:srgbClr val="C0392B"/>
            </a:solidFill>
            <a:prstDash val="solid"/>
          </a:ln>
        </p:spPr>
      </p:sp>
      <p:sp>
        <p:nvSpPr>
          <p:cNvPr id="71" name="Text 69"/>
          <p:cNvSpPr/>
          <p:nvPr/>
        </p:nvSpPr>
        <p:spPr>
          <a:xfrm>
            <a:off x="5468112" y="3822192"/>
            <a:ext cx="274320" cy="27432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a:t>
            </a:r>
            <a:endParaRPr lang="en-US" sz="1000" dirty="0"/>
          </a:p>
        </p:txBody>
      </p:sp>
      <p:sp>
        <p:nvSpPr>
          <p:cNvPr id="72" name="Text 70"/>
          <p:cNvSpPr/>
          <p:nvPr/>
        </p:nvSpPr>
        <p:spPr>
          <a:xfrm>
            <a:off x="5833872" y="3749040"/>
            <a:ext cx="3108960" cy="420624"/>
          </a:xfrm>
          <a:prstGeom prst="rect">
            <a:avLst/>
          </a:prstGeom>
          <a:noFill/>
          <a:ln/>
        </p:spPr>
        <p:txBody>
          <a:bodyPr wrap="square" rtlCol="0" anchor="ctr"/>
          <a:lstStyle/>
          <a:p>
            <a:pPr indent="0" marL="0">
              <a:buNone/>
            </a:pPr>
            <a:r>
              <a:rPr lang="en-US" sz="950" dirty="0">
                <a:solidFill>
                  <a:srgbClr val="2D3748"/>
                </a:solidFill>
                <a:latin typeface="Calibri" pitchFamily="34" charset="0"/>
                <a:ea typeface="Calibri" pitchFamily="34" charset="-122"/>
                <a:cs typeface="Calibri" pitchFamily="34" charset="-120"/>
              </a:rPr>
              <a:t>Store NPI on personal devices or cloud accounts</a:t>
            </a:r>
            <a:endParaRPr lang="en-US" sz="950" dirty="0"/>
          </a:p>
        </p:txBody>
      </p:sp>
      <p:sp>
        <p:nvSpPr>
          <p:cNvPr id="73" name="Shape 71"/>
          <p:cNvSpPr/>
          <p:nvPr/>
        </p:nvSpPr>
        <p:spPr>
          <a:xfrm>
            <a:off x="7296912" y="4375404"/>
            <a:ext cx="1645920" cy="393192"/>
          </a:xfrm>
          <a:prstGeom prst="rect">
            <a:avLst/>
          </a:prstGeom>
          <a:solidFill>
            <a:srgbClr val="C9A84C"/>
          </a:solidFill>
          <a:ln w="12700">
            <a:solidFill>
              <a:srgbClr val="C9A84C"/>
            </a:solidFill>
            <a:prstDash val="solid"/>
          </a:ln>
        </p:spPr>
      </p:sp>
      <p:sp>
        <p:nvSpPr>
          <p:cNvPr id="74" name="Text 72"/>
          <p:cNvSpPr/>
          <p:nvPr/>
        </p:nvSpPr>
        <p:spPr>
          <a:xfrm>
            <a:off x="7296912" y="4375404"/>
            <a:ext cx="1645920" cy="393192"/>
          </a:xfrm>
          <a:prstGeom prst="rect">
            <a:avLst/>
          </a:prstGeom>
          <a:noFill/>
          <a:ln/>
        </p:spPr>
        <p:txBody>
          <a:bodyPr wrap="square" lIns="0" tIns="0" rIns="0" bIns="0" rtlCol="0" anchor="ctr"/>
          <a:lstStyle/>
          <a:p>
            <a:pPr algn="ctr" indent="0" marL="0">
              <a:buNone/>
            </a:pPr>
            <a:r>
              <a:rPr lang="en-US" sz="1000" b="1" dirty="0">
                <a:solidFill>
                  <a:srgbClr val="1B2A4A"/>
                </a:solidFill>
                <a:latin typeface="Calibri" pitchFamily="34" charset="0"/>
                <a:ea typeface="Calibri" pitchFamily="34" charset="-122"/>
                <a:cs typeface="Calibri" pitchFamily="34" charset="-120"/>
              </a:rPr>
              <a:t>CONTINUE  →</a:t>
            </a:r>
            <a:endParaRPr lang="en-US" sz="1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7F8FA"/>
        </a:solidFill>
      </p:bgPr>
    </p:bg>
    <p:spTree>
      <p:nvGrpSpPr>
        <p:cNvPr id="1" name=""/>
        <p:cNvGrpSpPr/>
        <p:nvPr/>
      </p:nvGrpSpPr>
      <p:grpSpPr>
        <a:xfrm>
          <a:off x="0" y="0"/>
          <a:ext cx="0" cy="0"/>
          <a:chOff x="0" y="0"/>
          <a:chExt cx="0" cy="0"/>
        </a:xfrm>
      </p:grpSpPr>
      <p:sp>
        <p:nvSpPr>
          <p:cNvPr id="2" name="Shape 0"/>
          <p:cNvSpPr/>
          <p:nvPr/>
        </p:nvSpPr>
        <p:spPr>
          <a:xfrm>
            <a:off x="0" y="0"/>
            <a:ext cx="1371600" cy="4887468"/>
          </a:xfrm>
          <a:prstGeom prst="rect">
            <a:avLst/>
          </a:prstGeom>
          <a:solidFill>
            <a:srgbClr val="1B2A4A"/>
          </a:solidFill>
          <a:ln w="12700">
            <a:solidFill>
              <a:srgbClr val="1B2A4A"/>
            </a:solidFill>
            <a:prstDash val="solid"/>
          </a:ln>
        </p:spPr>
      </p:sp>
      <p:sp>
        <p:nvSpPr>
          <p:cNvPr id="3" name="Text 1"/>
          <p:cNvSpPr/>
          <p:nvPr/>
        </p:nvSpPr>
        <p:spPr>
          <a:xfrm>
            <a:off x="73152" y="73152"/>
            <a:ext cx="1225296" cy="621792"/>
          </a:xfrm>
          <a:prstGeom prst="rect">
            <a:avLst/>
          </a:prstGeom>
          <a:noFill/>
          <a:ln/>
        </p:spPr>
        <p:txBody>
          <a:bodyPr wrap="square" rtlCol="0" anchor="ctr"/>
          <a:lstStyle/>
          <a:p>
            <a:pPr algn="ctr" indent="0" marL="0">
              <a:buNone/>
            </a:pPr>
            <a:r>
              <a:rPr lang="en-US" sz="650" b="1" spc="30" kern="0" dirty="0">
                <a:solidFill>
                  <a:srgbClr val="6B82A2"/>
                </a:solidFill>
                <a:latin typeface="Calibri" pitchFamily="34" charset="0"/>
                <a:ea typeface="Calibri" pitchFamily="34" charset="-122"/>
                <a:cs typeface="Calibri" pitchFamily="34" charset="-120"/>
              </a:rPr>
              <a:t>DATA PRIVACY</a:t>
            </a:r>
            <a:endParaRPr lang="en-US" sz="650" dirty="0"/>
          </a:p>
          <a:p>
            <a:pPr algn="ctr" indent="0" marL="0">
              <a:buNone/>
            </a:pPr>
            <a:r>
              <a:rPr lang="en-US" sz="650" b="1" spc="30" kern="0" dirty="0">
                <a:solidFill>
                  <a:srgbClr val="6B82A2"/>
                </a:solidFill>
                <a:latin typeface="Calibri" pitchFamily="34" charset="0"/>
                <a:ea typeface="Calibri" pitchFamily="34" charset="-122"/>
                <a:cs typeface="Calibri" pitchFamily="34" charset="-120"/>
              </a:rPr>
              <a:t>KNOW YOUR</a:t>
            </a:r>
            <a:endParaRPr lang="en-US" sz="650" dirty="0"/>
          </a:p>
          <a:p>
            <a:pPr algn="ctr" indent="0" marL="0">
              <a:buNone/>
            </a:pPr>
            <a:r>
              <a:rPr lang="en-US" sz="650" b="1" spc="30" kern="0" dirty="0">
                <a:solidFill>
                  <a:srgbClr val="6B82A2"/>
                </a:solidFill>
                <a:latin typeface="Calibri" pitchFamily="34" charset="0"/>
                <a:ea typeface="Calibri" pitchFamily="34" charset="-122"/>
                <a:cs typeface="Calibri" pitchFamily="34" charset="-120"/>
              </a:rPr>
              <a:t>OBLIGATIONS</a:t>
            </a:r>
            <a:endParaRPr lang="en-US" sz="650" dirty="0"/>
          </a:p>
        </p:txBody>
      </p:sp>
      <p:sp>
        <p:nvSpPr>
          <p:cNvPr id="4" name="Shape 2"/>
          <p:cNvSpPr/>
          <p:nvPr/>
        </p:nvSpPr>
        <p:spPr>
          <a:xfrm>
            <a:off x="109728" y="987552"/>
            <a:ext cx="310896" cy="310896"/>
          </a:xfrm>
          <a:prstGeom prst="ellipse">
            <a:avLst/>
          </a:prstGeom>
          <a:solidFill>
            <a:srgbClr val="C9A84C"/>
          </a:solidFill>
          <a:ln w="12700">
            <a:solidFill>
              <a:srgbClr val="C9A84C"/>
            </a:solidFill>
            <a:prstDash val="solid"/>
          </a:ln>
        </p:spPr>
      </p:sp>
      <p:sp>
        <p:nvSpPr>
          <p:cNvPr id="5" name="Text 3"/>
          <p:cNvSpPr/>
          <p:nvPr/>
        </p:nvSpPr>
        <p:spPr>
          <a:xfrm>
            <a:off x="109728" y="987552"/>
            <a:ext cx="310896" cy="310896"/>
          </a:xfrm>
          <a:prstGeom prst="rect">
            <a:avLst/>
          </a:prstGeom>
          <a:noFill/>
          <a:ln/>
        </p:spPr>
        <p:txBody>
          <a:bodyPr wrap="square" lIns="0" tIns="0" rIns="0" bIns="0" rtlCol="0" anchor="ctr"/>
          <a:lstStyle/>
          <a:p>
            <a:pPr algn="ctr" indent="0" marL="0">
              <a:buNone/>
            </a:pPr>
            <a:r>
              <a:rPr lang="en-US" sz="900" b="1" dirty="0">
                <a:solidFill>
                  <a:srgbClr val="1B2A4A"/>
                </a:solidFill>
                <a:latin typeface="Calibri" pitchFamily="34" charset="0"/>
                <a:ea typeface="Calibri" pitchFamily="34" charset="-122"/>
                <a:cs typeface="Calibri" pitchFamily="34" charset="-120"/>
              </a:rPr>
              <a:t>✓</a:t>
            </a:r>
            <a:endParaRPr lang="en-US" sz="900" dirty="0"/>
          </a:p>
        </p:txBody>
      </p:sp>
      <p:sp>
        <p:nvSpPr>
          <p:cNvPr id="6" name="Text 4"/>
          <p:cNvSpPr/>
          <p:nvPr/>
        </p:nvSpPr>
        <p:spPr>
          <a:xfrm>
            <a:off x="502920" y="914400"/>
            <a:ext cx="804672" cy="256032"/>
          </a:xfrm>
          <a:prstGeom prst="rect">
            <a:avLst/>
          </a:prstGeom>
          <a:noFill/>
          <a:ln/>
        </p:spPr>
        <p:txBody>
          <a:bodyPr wrap="square" rtlCol="0" anchor="ctr"/>
          <a:lstStyle/>
          <a:p>
            <a:pPr indent="0" marL="0">
              <a:buNone/>
            </a:pPr>
            <a:r>
              <a:rPr lang="en-US" sz="850" b="1" dirty="0">
                <a:solidFill>
                  <a:srgbClr val="C9A84C"/>
                </a:solidFill>
                <a:latin typeface="Calibri" pitchFamily="34" charset="0"/>
                <a:ea typeface="Calibri" pitchFamily="34" charset="-122"/>
                <a:cs typeface="Calibri" pitchFamily="34" charset="-120"/>
              </a:rPr>
              <a:t>Module 1</a:t>
            </a:r>
            <a:endParaRPr lang="en-US" sz="850" dirty="0"/>
          </a:p>
        </p:txBody>
      </p:sp>
      <p:sp>
        <p:nvSpPr>
          <p:cNvPr id="7" name="Text 5"/>
          <p:cNvSpPr/>
          <p:nvPr/>
        </p:nvSpPr>
        <p:spPr>
          <a:xfrm>
            <a:off x="502920" y="1188720"/>
            <a:ext cx="804672" cy="384048"/>
          </a:xfrm>
          <a:prstGeom prst="rect">
            <a:avLst/>
          </a:prstGeom>
          <a:noFill/>
          <a:ln/>
        </p:spPr>
        <p:txBody>
          <a:bodyPr wrap="square" rtlCol="0" anchor="ctr"/>
          <a:lstStyle/>
          <a:p>
            <a:pPr indent="0" marL="0">
              <a:buNone/>
            </a:pPr>
            <a:r>
              <a:rPr lang="en-US" sz="700" dirty="0">
                <a:solidFill>
                  <a:srgbClr val="9A8060"/>
                </a:solidFill>
                <a:latin typeface="Calibri" pitchFamily="34" charset="0"/>
                <a:ea typeface="Calibri" pitchFamily="34" charset="-122"/>
                <a:cs typeface="Calibri" pitchFamily="34" charset="-120"/>
              </a:rPr>
              <a:t>The Rules That Bind Us</a:t>
            </a:r>
            <a:endParaRPr lang="en-US" sz="700" dirty="0"/>
          </a:p>
        </p:txBody>
      </p:sp>
      <p:sp>
        <p:nvSpPr>
          <p:cNvPr id="8" name="Shape 6"/>
          <p:cNvSpPr/>
          <p:nvPr/>
        </p:nvSpPr>
        <p:spPr>
          <a:xfrm>
            <a:off x="0" y="1764792"/>
            <a:ext cx="1371600" cy="868680"/>
          </a:xfrm>
          <a:prstGeom prst="rect">
            <a:avLst/>
          </a:prstGeom>
          <a:solidFill>
            <a:srgbClr val="243858"/>
          </a:solidFill>
          <a:ln w="12700">
            <a:solidFill>
              <a:srgbClr val="C9A84C"/>
            </a:solidFill>
            <a:prstDash val="solid"/>
          </a:ln>
        </p:spPr>
      </p:sp>
      <p:sp>
        <p:nvSpPr>
          <p:cNvPr id="9" name="Shape 7"/>
          <p:cNvSpPr/>
          <p:nvPr/>
        </p:nvSpPr>
        <p:spPr>
          <a:xfrm>
            <a:off x="0" y="1764792"/>
            <a:ext cx="54864" cy="868680"/>
          </a:xfrm>
          <a:prstGeom prst="rect">
            <a:avLst/>
          </a:prstGeom>
          <a:solidFill>
            <a:srgbClr val="C9A84C"/>
          </a:solidFill>
          <a:ln w="12700">
            <a:solidFill>
              <a:srgbClr val="C9A84C"/>
            </a:solidFill>
            <a:prstDash val="solid"/>
          </a:ln>
        </p:spPr>
      </p:sp>
      <p:sp>
        <p:nvSpPr>
          <p:cNvPr id="10" name="Shape 8"/>
          <p:cNvSpPr/>
          <p:nvPr/>
        </p:nvSpPr>
        <p:spPr>
          <a:xfrm>
            <a:off x="109728" y="1947672"/>
            <a:ext cx="310896" cy="310896"/>
          </a:xfrm>
          <a:prstGeom prst="ellipse">
            <a:avLst/>
          </a:prstGeom>
          <a:solidFill>
            <a:srgbClr val="C9A84C"/>
          </a:solidFill>
          <a:ln w="12700">
            <a:solidFill>
              <a:srgbClr val="C9A84C"/>
            </a:solidFill>
            <a:prstDash val="solid"/>
          </a:ln>
        </p:spPr>
      </p:sp>
      <p:sp>
        <p:nvSpPr>
          <p:cNvPr id="11" name="Text 9"/>
          <p:cNvSpPr/>
          <p:nvPr/>
        </p:nvSpPr>
        <p:spPr>
          <a:xfrm>
            <a:off x="109728" y="1947672"/>
            <a:ext cx="310896" cy="310896"/>
          </a:xfrm>
          <a:prstGeom prst="rect">
            <a:avLst/>
          </a:prstGeom>
          <a:noFill/>
          <a:ln/>
        </p:spPr>
        <p:txBody>
          <a:bodyPr wrap="square" lIns="0" tIns="0" rIns="0" bIns="0" rtlCol="0" anchor="ctr"/>
          <a:lstStyle/>
          <a:p>
            <a:pPr algn="ctr" indent="0" marL="0">
              <a:buNone/>
            </a:pPr>
            <a:r>
              <a:rPr lang="en-US" sz="900" b="1" dirty="0">
                <a:solidFill>
                  <a:srgbClr val="1B2A4A"/>
                </a:solidFill>
                <a:latin typeface="Calibri" pitchFamily="34" charset="0"/>
                <a:ea typeface="Calibri" pitchFamily="34" charset="-122"/>
                <a:cs typeface="Calibri" pitchFamily="34" charset="-120"/>
              </a:rPr>
              <a:t>▶</a:t>
            </a:r>
            <a:endParaRPr lang="en-US" sz="900" dirty="0"/>
          </a:p>
        </p:txBody>
      </p:sp>
      <p:sp>
        <p:nvSpPr>
          <p:cNvPr id="12" name="Text 10"/>
          <p:cNvSpPr/>
          <p:nvPr/>
        </p:nvSpPr>
        <p:spPr>
          <a:xfrm>
            <a:off x="502920" y="1874520"/>
            <a:ext cx="804672" cy="256032"/>
          </a:xfrm>
          <a:prstGeom prst="rect">
            <a:avLst/>
          </a:prstGeom>
          <a:noFill/>
          <a:ln/>
        </p:spPr>
        <p:txBody>
          <a:bodyPr wrap="square" rtlCol="0" anchor="ctr"/>
          <a:lstStyle/>
          <a:p>
            <a:pPr indent="0" marL="0">
              <a:buNone/>
            </a:pPr>
            <a:r>
              <a:rPr lang="en-US" sz="850" b="1" dirty="0">
                <a:solidFill>
                  <a:srgbClr val="FFFFFF"/>
                </a:solidFill>
                <a:latin typeface="Calibri" pitchFamily="34" charset="0"/>
                <a:ea typeface="Calibri" pitchFamily="34" charset="-122"/>
                <a:cs typeface="Calibri" pitchFamily="34" charset="-120"/>
              </a:rPr>
              <a:t>Module 2</a:t>
            </a:r>
            <a:endParaRPr lang="en-US" sz="850" dirty="0"/>
          </a:p>
        </p:txBody>
      </p:sp>
      <p:sp>
        <p:nvSpPr>
          <p:cNvPr id="13" name="Text 11"/>
          <p:cNvSpPr/>
          <p:nvPr/>
        </p:nvSpPr>
        <p:spPr>
          <a:xfrm>
            <a:off x="502920" y="2148840"/>
            <a:ext cx="804672" cy="384048"/>
          </a:xfrm>
          <a:prstGeom prst="rect">
            <a:avLst/>
          </a:prstGeom>
          <a:noFill/>
          <a:ln/>
        </p:spPr>
        <p:txBody>
          <a:bodyPr wrap="square" rtlCol="0" anchor="ctr"/>
          <a:lstStyle/>
          <a:p>
            <a:pPr indent="0" marL="0">
              <a:buNone/>
            </a:pPr>
            <a:r>
              <a:rPr lang="en-US" sz="700" dirty="0">
                <a:solidFill>
                  <a:srgbClr val="A8B8CC"/>
                </a:solidFill>
                <a:latin typeface="Calibri" pitchFamily="34" charset="0"/>
                <a:ea typeface="Calibri" pitchFamily="34" charset="-122"/>
                <a:cs typeface="Calibri" pitchFamily="34" charset="-120"/>
              </a:rPr>
              <a:t>Your Data, Your Duty</a:t>
            </a:r>
            <a:endParaRPr lang="en-US" sz="700" dirty="0"/>
          </a:p>
        </p:txBody>
      </p:sp>
      <p:sp>
        <p:nvSpPr>
          <p:cNvPr id="14" name="Shape 12"/>
          <p:cNvSpPr/>
          <p:nvPr/>
        </p:nvSpPr>
        <p:spPr>
          <a:xfrm>
            <a:off x="109728" y="2907792"/>
            <a:ext cx="310896" cy="310896"/>
          </a:xfrm>
          <a:prstGeom prst="ellipse">
            <a:avLst/>
          </a:prstGeom>
          <a:solidFill>
            <a:srgbClr val="334D6E"/>
          </a:solidFill>
          <a:ln w="12700">
            <a:solidFill>
              <a:srgbClr val="334D6E"/>
            </a:solidFill>
            <a:prstDash val="solid"/>
          </a:ln>
        </p:spPr>
      </p:sp>
      <p:sp>
        <p:nvSpPr>
          <p:cNvPr id="15" name="Text 13"/>
          <p:cNvSpPr/>
          <p:nvPr/>
        </p:nvSpPr>
        <p:spPr>
          <a:xfrm>
            <a:off x="109728" y="2907792"/>
            <a:ext cx="310896" cy="310896"/>
          </a:xfrm>
          <a:prstGeom prst="rect">
            <a:avLst/>
          </a:prstGeom>
          <a:noFill/>
          <a:ln/>
        </p:spPr>
        <p:txBody>
          <a:bodyPr wrap="square" lIns="0" tIns="0" rIns="0" bIns="0" rtlCol="0" anchor="ctr"/>
          <a:lstStyle/>
          <a:p>
            <a:pPr algn="ctr" indent="0" marL="0">
              <a:buNone/>
            </a:pPr>
            <a:r>
              <a:rPr lang="en-US" sz="900" b="1" dirty="0">
                <a:solidFill>
                  <a:srgbClr val="6B82A2"/>
                </a:solidFill>
                <a:latin typeface="Calibri" pitchFamily="34" charset="0"/>
                <a:ea typeface="Calibri" pitchFamily="34" charset="-122"/>
                <a:cs typeface="Calibri" pitchFamily="34" charset="-120"/>
              </a:rPr>
              <a:t>3</a:t>
            </a:r>
            <a:endParaRPr lang="en-US" sz="900" dirty="0"/>
          </a:p>
        </p:txBody>
      </p:sp>
      <p:sp>
        <p:nvSpPr>
          <p:cNvPr id="16" name="Text 14"/>
          <p:cNvSpPr/>
          <p:nvPr/>
        </p:nvSpPr>
        <p:spPr>
          <a:xfrm>
            <a:off x="502920" y="2834640"/>
            <a:ext cx="804672" cy="256032"/>
          </a:xfrm>
          <a:prstGeom prst="rect">
            <a:avLst/>
          </a:prstGeom>
          <a:noFill/>
          <a:ln/>
        </p:spPr>
        <p:txBody>
          <a:bodyPr wrap="square" rtlCol="0" anchor="ctr"/>
          <a:lstStyle/>
          <a:p>
            <a:pPr indent="0" marL="0">
              <a:buNone/>
            </a:pPr>
            <a:r>
              <a:rPr lang="en-US" sz="850" b="1" dirty="0">
                <a:solidFill>
                  <a:srgbClr val="4A6080"/>
                </a:solidFill>
                <a:latin typeface="Calibri" pitchFamily="34" charset="0"/>
                <a:ea typeface="Calibri" pitchFamily="34" charset="-122"/>
                <a:cs typeface="Calibri" pitchFamily="34" charset="-120"/>
              </a:rPr>
              <a:t>Module 3</a:t>
            </a:r>
            <a:endParaRPr lang="en-US" sz="850" dirty="0"/>
          </a:p>
        </p:txBody>
      </p:sp>
      <p:sp>
        <p:nvSpPr>
          <p:cNvPr id="17" name="Text 15"/>
          <p:cNvSpPr/>
          <p:nvPr/>
        </p:nvSpPr>
        <p:spPr>
          <a:xfrm>
            <a:off x="502920" y="3108960"/>
            <a:ext cx="804672" cy="384048"/>
          </a:xfrm>
          <a:prstGeom prst="rect">
            <a:avLst/>
          </a:prstGeom>
          <a:noFill/>
          <a:ln/>
        </p:spPr>
        <p:txBody>
          <a:bodyPr wrap="square" rtlCol="0" anchor="ctr"/>
          <a:lstStyle/>
          <a:p>
            <a:pPr indent="0" marL="0">
              <a:buNone/>
            </a:pPr>
            <a:r>
              <a:rPr lang="en-US" sz="700" dirty="0">
                <a:solidFill>
                  <a:srgbClr val="394E63"/>
                </a:solidFill>
                <a:latin typeface="Calibri" pitchFamily="34" charset="0"/>
                <a:ea typeface="Calibri" pitchFamily="34" charset="-122"/>
                <a:cs typeface="Calibri" pitchFamily="34" charset="-120"/>
              </a:rPr>
              <a:t>When Things Go Wrong</a:t>
            </a:r>
            <a:endParaRPr lang="en-US" sz="700" dirty="0"/>
          </a:p>
        </p:txBody>
      </p:sp>
      <p:sp>
        <p:nvSpPr>
          <p:cNvPr id="18" name="Text 16"/>
          <p:cNvSpPr/>
          <p:nvPr/>
        </p:nvSpPr>
        <p:spPr>
          <a:xfrm>
            <a:off x="91440" y="3749040"/>
            <a:ext cx="1188720" cy="237744"/>
          </a:xfrm>
          <a:prstGeom prst="rect">
            <a:avLst/>
          </a:prstGeom>
          <a:noFill/>
          <a:ln/>
        </p:spPr>
        <p:txBody>
          <a:bodyPr wrap="square" rtlCol="0" anchor="ctr"/>
          <a:lstStyle/>
          <a:p>
            <a:pPr algn="ctr" indent="0" marL="0">
              <a:buNone/>
            </a:pPr>
            <a:r>
              <a:rPr lang="en-US" sz="750" b="1" spc="50" kern="0" dirty="0">
                <a:solidFill>
                  <a:srgbClr val="C9A84C"/>
                </a:solidFill>
                <a:latin typeface="Calibri" pitchFamily="34" charset="0"/>
                <a:ea typeface="Calibri" pitchFamily="34" charset="-122"/>
                <a:cs typeface="Calibri" pitchFamily="34" charset="-120"/>
              </a:rPr>
              <a:t>60% COMPLETE</a:t>
            </a:r>
            <a:endParaRPr lang="en-US" sz="750" dirty="0"/>
          </a:p>
        </p:txBody>
      </p:sp>
      <p:sp>
        <p:nvSpPr>
          <p:cNvPr id="19" name="Shape 17"/>
          <p:cNvSpPr/>
          <p:nvPr/>
        </p:nvSpPr>
        <p:spPr>
          <a:xfrm>
            <a:off x="137160" y="4023360"/>
            <a:ext cx="1097280" cy="91440"/>
          </a:xfrm>
          <a:prstGeom prst="rect">
            <a:avLst/>
          </a:prstGeom>
          <a:solidFill>
            <a:srgbClr val="0D1929"/>
          </a:solidFill>
          <a:ln w="12700">
            <a:solidFill>
              <a:srgbClr val="0D1929"/>
            </a:solidFill>
            <a:prstDash val="solid"/>
          </a:ln>
        </p:spPr>
      </p:sp>
      <p:sp>
        <p:nvSpPr>
          <p:cNvPr id="20" name="Shape 18"/>
          <p:cNvSpPr/>
          <p:nvPr/>
        </p:nvSpPr>
        <p:spPr>
          <a:xfrm>
            <a:off x="137160" y="4023360"/>
            <a:ext cx="658368" cy="91440"/>
          </a:xfrm>
          <a:prstGeom prst="rect">
            <a:avLst/>
          </a:prstGeom>
          <a:solidFill>
            <a:srgbClr val="C9A84C"/>
          </a:solidFill>
          <a:ln w="12700">
            <a:solidFill>
              <a:srgbClr val="C9A84C"/>
            </a:solidFill>
            <a:prstDash val="solid"/>
          </a:ln>
        </p:spPr>
      </p:sp>
      <p:sp>
        <p:nvSpPr>
          <p:cNvPr id="21" name="Shape 19"/>
          <p:cNvSpPr/>
          <p:nvPr/>
        </p:nvSpPr>
        <p:spPr>
          <a:xfrm>
            <a:off x="0" y="4887468"/>
            <a:ext cx="9144000" cy="256032"/>
          </a:xfrm>
          <a:prstGeom prst="rect">
            <a:avLst/>
          </a:prstGeom>
          <a:solidFill>
            <a:srgbClr val="111D30"/>
          </a:solidFill>
          <a:ln w="12700">
            <a:solidFill>
              <a:srgbClr val="111D30"/>
            </a:solidFill>
            <a:prstDash val="solid"/>
          </a:ln>
        </p:spPr>
      </p:sp>
      <p:sp>
        <p:nvSpPr>
          <p:cNvPr id="22" name="Shape 20"/>
          <p:cNvSpPr/>
          <p:nvPr/>
        </p:nvSpPr>
        <p:spPr>
          <a:xfrm>
            <a:off x="0" y="4887468"/>
            <a:ext cx="5486400" cy="256032"/>
          </a:xfrm>
          <a:prstGeom prst="rect">
            <a:avLst/>
          </a:prstGeom>
          <a:solidFill>
            <a:srgbClr val="C9A84C"/>
          </a:solidFill>
          <a:ln w="12700">
            <a:solidFill>
              <a:srgbClr val="C9A84C"/>
            </a:solidFill>
            <a:prstDash val="solid"/>
          </a:ln>
        </p:spPr>
      </p:sp>
      <p:sp>
        <p:nvSpPr>
          <p:cNvPr id="23" name="Text 21"/>
          <p:cNvSpPr/>
          <p:nvPr/>
        </p:nvSpPr>
        <p:spPr>
          <a:xfrm>
            <a:off x="0" y="4887468"/>
            <a:ext cx="9144000" cy="256032"/>
          </a:xfrm>
          <a:prstGeom prst="rect">
            <a:avLst/>
          </a:prstGeom>
          <a:noFill/>
          <a:ln/>
        </p:spPr>
        <p:txBody>
          <a:bodyPr wrap="square" rtlCol="0" anchor="ctr"/>
          <a:lstStyle/>
          <a:p>
            <a:pPr algn="ctr" indent="0" marL="0">
              <a:buNone/>
            </a:pPr>
            <a:r>
              <a:rPr lang="en-US" sz="850" dirty="0">
                <a:solidFill>
                  <a:srgbClr val="FFFFFF"/>
                </a:solidFill>
                <a:latin typeface="Calibri" pitchFamily="34" charset="0"/>
                <a:ea typeface="Calibri" pitchFamily="34" charset="-122"/>
                <a:cs typeface="Calibri" pitchFamily="34" charset="-120"/>
              </a:rPr>
              <a:t>60% Complete</a:t>
            </a:r>
            <a:endParaRPr lang="en-US" sz="850" dirty="0"/>
          </a:p>
        </p:txBody>
      </p:sp>
      <p:sp>
        <p:nvSpPr>
          <p:cNvPr id="24" name="Shape 22"/>
          <p:cNvSpPr/>
          <p:nvPr/>
        </p:nvSpPr>
        <p:spPr>
          <a:xfrm>
            <a:off x="1371600" y="0"/>
            <a:ext cx="54864" cy="4887468"/>
          </a:xfrm>
          <a:prstGeom prst="rect">
            <a:avLst/>
          </a:prstGeom>
          <a:solidFill>
            <a:srgbClr val="C9A84C"/>
          </a:solidFill>
          <a:ln w="12700">
            <a:solidFill>
              <a:srgbClr val="C9A84C"/>
            </a:solidFill>
            <a:prstDash val="solid"/>
          </a:ln>
        </p:spPr>
      </p:sp>
      <p:sp>
        <p:nvSpPr>
          <p:cNvPr id="25" name="Shape 23"/>
          <p:cNvSpPr/>
          <p:nvPr/>
        </p:nvSpPr>
        <p:spPr>
          <a:xfrm>
            <a:off x="1426464" y="0"/>
            <a:ext cx="7717536" cy="4887468"/>
          </a:xfrm>
          <a:prstGeom prst="rect">
            <a:avLst/>
          </a:prstGeom>
          <a:solidFill>
            <a:srgbClr val="FFFFFF"/>
          </a:solidFill>
          <a:ln w="12700">
            <a:solidFill>
              <a:srgbClr val="FFFFFF"/>
            </a:solidFill>
            <a:prstDash val="solid"/>
          </a:ln>
        </p:spPr>
      </p:sp>
      <p:sp>
        <p:nvSpPr>
          <p:cNvPr id="26" name="Text 24"/>
          <p:cNvSpPr/>
          <p:nvPr/>
        </p:nvSpPr>
        <p:spPr>
          <a:xfrm>
            <a:off x="1517904" y="91440"/>
            <a:ext cx="7534656" cy="219456"/>
          </a:xfrm>
          <a:prstGeom prst="rect">
            <a:avLst/>
          </a:prstGeom>
          <a:noFill/>
          <a:ln/>
        </p:spPr>
        <p:txBody>
          <a:bodyPr wrap="square" rtlCol="0" anchor="ctr"/>
          <a:lstStyle/>
          <a:p>
            <a:pPr indent="0" marL="0">
              <a:buNone/>
            </a:pPr>
            <a:r>
              <a:rPr lang="en-US" sz="800" b="1" spc="100" kern="0" dirty="0">
                <a:solidFill>
                  <a:srgbClr val="C9A84C"/>
                </a:solidFill>
                <a:latin typeface="Calibri" pitchFamily="34" charset="0"/>
                <a:ea typeface="Calibri" pitchFamily="34" charset="-122"/>
                <a:cs typeface="Calibri" pitchFamily="34" charset="-120"/>
              </a:rPr>
              <a:t>MODULE 2  ·  SCREEN 2.5  ·  SUMMARY</a:t>
            </a:r>
            <a:endParaRPr lang="en-US" sz="800" dirty="0"/>
          </a:p>
        </p:txBody>
      </p:sp>
      <p:sp>
        <p:nvSpPr>
          <p:cNvPr id="27" name="Text 25"/>
          <p:cNvSpPr/>
          <p:nvPr/>
        </p:nvSpPr>
        <p:spPr>
          <a:xfrm>
            <a:off x="1517904" y="347472"/>
            <a:ext cx="7534656" cy="457200"/>
          </a:xfrm>
          <a:prstGeom prst="rect">
            <a:avLst/>
          </a:prstGeom>
          <a:noFill/>
          <a:ln/>
        </p:spPr>
        <p:txBody>
          <a:bodyPr wrap="square" rtlCol="0" anchor="ctr"/>
          <a:lstStyle/>
          <a:p>
            <a:pPr indent="0" marL="0">
              <a:buNone/>
            </a:pPr>
            <a:r>
              <a:rPr lang="en-US" sz="2000" b="1" dirty="0">
                <a:solidFill>
                  <a:srgbClr val="1B2A4A"/>
                </a:solidFill>
                <a:latin typeface="Calibri" pitchFamily="34" charset="0"/>
                <a:ea typeface="Calibri" pitchFamily="34" charset="-122"/>
                <a:cs typeface="Calibri" pitchFamily="34" charset="-120"/>
              </a:rPr>
              <a:t>Module 2 Key Takeaways</a:t>
            </a:r>
            <a:endParaRPr lang="en-US" sz="2000" dirty="0"/>
          </a:p>
        </p:txBody>
      </p:sp>
      <p:sp>
        <p:nvSpPr>
          <p:cNvPr id="28" name="Shape 26"/>
          <p:cNvSpPr/>
          <p:nvPr/>
        </p:nvSpPr>
        <p:spPr>
          <a:xfrm>
            <a:off x="1591056" y="1170432"/>
            <a:ext cx="2420112" cy="1664208"/>
          </a:xfrm>
          <a:prstGeom prst="rect">
            <a:avLst/>
          </a:prstGeom>
          <a:solidFill>
            <a:srgbClr val="FFFFFF"/>
          </a:solidFill>
          <a:ln w="12700">
            <a:solidFill>
              <a:srgbClr val="E2E8F0"/>
            </a:solidFill>
            <a:prstDash val="solid"/>
          </a:ln>
          <a:effectLst>
            <a:outerShdw sx="100000" sy="100000" kx="0" ky="0" algn="bl" rotWithShape="0" blurRad="50800" dist="25400" dir="8100000">
              <a:srgbClr val="000000">
                <a:alpha val="9000"/>
              </a:srgbClr>
            </a:outerShdw>
          </a:effectLst>
        </p:spPr>
      </p:sp>
      <p:sp>
        <p:nvSpPr>
          <p:cNvPr id="29" name="Shape 27"/>
          <p:cNvSpPr/>
          <p:nvPr/>
        </p:nvSpPr>
        <p:spPr>
          <a:xfrm>
            <a:off x="1591056" y="1170432"/>
            <a:ext cx="2420112" cy="365760"/>
          </a:xfrm>
          <a:prstGeom prst="rect">
            <a:avLst/>
          </a:prstGeom>
          <a:solidFill>
            <a:srgbClr val="1B2A4A"/>
          </a:solidFill>
          <a:ln w="12700">
            <a:solidFill>
              <a:srgbClr val="1B2A4A"/>
            </a:solidFill>
            <a:prstDash val="solid"/>
          </a:ln>
        </p:spPr>
      </p:sp>
      <p:sp>
        <p:nvSpPr>
          <p:cNvPr id="30" name="Shape 28"/>
          <p:cNvSpPr/>
          <p:nvPr/>
        </p:nvSpPr>
        <p:spPr>
          <a:xfrm>
            <a:off x="1682496" y="1225296"/>
            <a:ext cx="256032" cy="256032"/>
          </a:xfrm>
          <a:prstGeom prst="ellipse">
            <a:avLst/>
          </a:prstGeom>
          <a:solidFill>
            <a:srgbClr val="1B2A4A"/>
          </a:solidFill>
          <a:ln w="12700">
            <a:solidFill>
              <a:srgbClr val="1B2A4A"/>
            </a:solidFill>
            <a:prstDash val="solid"/>
          </a:ln>
        </p:spPr>
      </p:sp>
      <p:sp>
        <p:nvSpPr>
          <p:cNvPr id="31" name="Text 29"/>
          <p:cNvSpPr/>
          <p:nvPr/>
        </p:nvSpPr>
        <p:spPr>
          <a:xfrm>
            <a:off x="1682496" y="1225296"/>
            <a:ext cx="256032" cy="256032"/>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a:t>
            </a:r>
            <a:endParaRPr lang="en-US" sz="1000" dirty="0"/>
          </a:p>
        </p:txBody>
      </p:sp>
      <p:sp>
        <p:nvSpPr>
          <p:cNvPr id="32" name="Text 30"/>
          <p:cNvSpPr/>
          <p:nvPr/>
        </p:nvSpPr>
        <p:spPr>
          <a:xfrm>
            <a:off x="2029968" y="1170432"/>
            <a:ext cx="1908048" cy="365760"/>
          </a:xfrm>
          <a:prstGeom prst="rect">
            <a:avLst/>
          </a:prstGeom>
          <a:noFill/>
          <a:ln/>
        </p:spPr>
        <p:txBody>
          <a:bodyPr wrap="square" rtlCol="0" anchor="ctr"/>
          <a:lstStyle/>
          <a:p>
            <a:pPr indent="0" marL="0">
              <a:buNone/>
            </a:pPr>
            <a:r>
              <a:rPr lang="en-US" sz="1050" b="1" dirty="0">
                <a:solidFill>
                  <a:srgbClr val="FFFFFF"/>
                </a:solidFill>
                <a:latin typeface="Calibri" pitchFamily="34" charset="0"/>
                <a:ea typeface="Calibri" pitchFamily="34" charset="-122"/>
                <a:cs typeface="Calibri" pitchFamily="34" charset="-120"/>
              </a:rPr>
              <a:t>What Is NPI</a:t>
            </a:r>
            <a:endParaRPr lang="en-US" sz="1050" dirty="0"/>
          </a:p>
        </p:txBody>
      </p:sp>
      <p:sp>
        <p:nvSpPr>
          <p:cNvPr id="33" name="Text 31"/>
          <p:cNvSpPr/>
          <p:nvPr/>
        </p:nvSpPr>
        <p:spPr>
          <a:xfrm>
            <a:off x="1700784" y="1627632"/>
            <a:ext cx="2200656" cy="1115568"/>
          </a:xfrm>
          <a:prstGeom prst="rect">
            <a:avLst/>
          </a:prstGeom>
          <a:noFill/>
          <a:ln/>
        </p:spPr>
        <p:txBody>
          <a:bodyPr wrap="square" rtlCol="0" anchor="ctr"/>
          <a:lstStyle/>
          <a:p>
            <a:pPr indent="0" marL="0">
              <a:buNone/>
            </a:pPr>
            <a:r>
              <a:rPr lang="en-US" sz="950" dirty="0">
                <a:solidFill>
                  <a:srgbClr val="2D3748"/>
                </a:solidFill>
                <a:latin typeface="Calibri" pitchFamily="34" charset="0"/>
                <a:ea typeface="Calibri" pitchFamily="34" charset="-122"/>
                <a:cs typeface="Calibri" pitchFamily="34" charset="-120"/>
              </a:rPr>
              <a:t>NPI includes information customers provide, transaction data, and third-party sourced data. All three categories require protection.</a:t>
            </a:r>
            <a:endParaRPr lang="en-US" sz="950" dirty="0"/>
          </a:p>
        </p:txBody>
      </p:sp>
      <p:sp>
        <p:nvSpPr>
          <p:cNvPr id="34" name="Shape 32"/>
          <p:cNvSpPr/>
          <p:nvPr/>
        </p:nvSpPr>
        <p:spPr>
          <a:xfrm>
            <a:off x="4130040" y="1170432"/>
            <a:ext cx="2420112" cy="1664208"/>
          </a:xfrm>
          <a:prstGeom prst="rect">
            <a:avLst/>
          </a:prstGeom>
          <a:solidFill>
            <a:srgbClr val="FFFFFF"/>
          </a:solidFill>
          <a:ln w="12700">
            <a:solidFill>
              <a:srgbClr val="E2E8F0"/>
            </a:solidFill>
            <a:prstDash val="solid"/>
          </a:ln>
          <a:effectLst>
            <a:outerShdw sx="100000" sy="100000" kx="0" ky="0" algn="bl" rotWithShape="0" blurRad="50800" dist="25400" dir="8100000">
              <a:srgbClr val="000000">
                <a:alpha val="9000"/>
              </a:srgbClr>
            </a:outerShdw>
          </a:effectLst>
        </p:spPr>
      </p:sp>
      <p:sp>
        <p:nvSpPr>
          <p:cNvPr id="35" name="Shape 33"/>
          <p:cNvSpPr/>
          <p:nvPr/>
        </p:nvSpPr>
        <p:spPr>
          <a:xfrm>
            <a:off x="4130040" y="1170432"/>
            <a:ext cx="2420112" cy="365760"/>
          </a:xfrm>
          <a:prstGeom prst="rect">
            <a:avLst/>
          </a:prstGeom>
          <a:solidFill>
            <a:srgbClr val="C9A84C"/>
          </a:solidFill>
          <a:ln w="12700">
            <a:solidFill>
              <a:srgbClr val="C9A84C"/>
            </a:solidFill>
            <a:prstDash val="solid"/>
          </a:ln>
        </p:spPr>
      </p:sp>
      <p:sp>
        <p:nvSpPr>
          <p:cNvPr id="36" name="Shape 34"/>
          <p:cNvSpPr/>
          <p:nvPr/>
        </p:nvSpPr>
        <p:spPr>
          <a:xfrm>
            <a:off x="4221480" y="1225296"/>
            <a:ext cx="256032" cy="256032"/>
          </a:xfrm>
          <a:prstGeom prst="ellipse">
            <a:avLst/>
          </a:prstGeom>
          <a:solidFill>
            <a:srgbClr val="C9A84C"/>
          </a:solidFill>
          <a:ln w="12700">
            <a:solidFill>
              <a:srgbClr val="C9A84C"/>
            </a:solidFill>
            <a:prstDash val="solid"/>
          </a:ln>
        </p:spPr>
      </p:sp>
      <p:sp>
        <p:nvSpPr>
          <p:cNvPr id="37" name="Text 35"/>
          <p:cNvSpPr/>
          <p:nvPr/>
        </p:nvSpPr>
        <p:spPr>
          <a:xfrm>
            <a:off x="4221480" y="1225296"/>
            <a:ext cx="256032" cy="256032"/>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a:t>
            </a:r>
            <a:endParaRPr lang="en-US" sz="1000" dirty="0"/>
          </a:p>
        </p:txBody>
      </p:sp>
      <p:sp>
        <p:nvSpPr>
          <p:cNvPr id="38" name="Text 36"/>
          <p:cNvSpPr/>
          <p:nvPr/>
        </p:nvSpPr>
        <p:spPr>
          <a:xfrm>
            <a:off x="4568952" y="1170432"/>
            <a:ext cx="1908048" cy="365760"/>
          </a:xfrm>
          <a:prstGeom prst="rect">
            <a:avLst/>
          </a:prstGeom>
          <a:noFill/>
          <a:ln/>
        </p:spPr>
        <p:txBody>
          <a:bodyPr wrap="square" rtlCol="0" anchor="ctr"/>
          <a:lstStyle/>
          <a:p>
            <a:pPr indent="0" marL="0">
              <a:buNone/>
            </a:pPr>
            <a:r>
              <a:rPr lang="en-US" sz="1050" b="1" dirty="0">
                <a:solidFill>
                  <a:srgbClr val="FFFFFF"/>
                </a:solidFill>
                <a:latin typeface="Calibri" pitchFamily="34" charset="0"/>
                <a:ea typeface="Calibri" pitchFamily="34" charset="-122"/>
                <a:cs typeface="Calibri" pitchFamily="34" charset="-120"/>
              </a:rPr>
              <a:t>Your Responsibility</a:t>
            </a:r>
            <a:endParaRPr lang="en-US" sz="1050" dirty="0"/>
          </a:p>
        </p:txBody>
      </p:sp>
      <p:sp>
        <p:nvSpPr>
          <p:cNvPr id="39" name="Text 37"/>
          <p:cNvSpPr/>
          <p:nvPr/>
        </p:nvSpPr>
        <p:spPr>
          <a:xfrm>
            <a:off x="4239768" y="1627632"/>
            <a:ext cx="2200656" cy="1115568"/>
          </a:xfrm>
          <a:prstGeom prst="rect">
            <a:avLst/>
          </a:prstGeom>
          <a:noFill/>
          <a:ln/>
        </p:spPr>
        <p:txBody>
          <a:bodyPr wrap="square" rtlCol="0" anchor="ctr"/>
          <a:lstStyle/>
          <a:p>
            <a:pPr indent="0" marL="0">
              <a:buNone/>
            </a:pPr>
            <a:r>
              <a:rPr lang="en-US" sz="950" dirty="0">
                <a:solidFill>
                  <a:srgbClr val="2D3748"/>
                </a:solidFill>
                <a:latin typeface="Calibri" pitchFamily="34" charset="0"/>
                <a:ea typeface="Calibri" pitchFamily="34" charset="-122"/>
                <a:cs typeface="Calibri" pitchFamily="34" charset="-120"/>
              </a:rPr>
              <a:t>You are personally responsible for handling NPI per firm policy and Reg S-P—whether or not you are in a client-facing role.</a:t>
            </a:r>
            <a:endParaRPr lang="en-US" sz="950" dirty="0"/>
          </a:p>
        </p:txBody>
      </p:sp>
      <p:sp>
        <p:nvSpPr>
          <p:cNvPr id="40" name="Shape 38"/>
          <p:cNvSpPr/>
          <p:nvPr/>
        </p:nvSpPr>
        <p:spPr>
          <a:xfrm>
            <a:off x="6669024" y="1170432"/>
            <a:ext cx="2420112" cy="1664208"/>
          </a:xfrm>
          <a:prstGeom prst="rect">
            <a:avLst/>
          </a:prstGeom>
          <a:solidFill>
            <a:srgbClr val="FFFFFF"/>
          </a:solidFill>
          <a:ln w="12700">
            <a:solidFill>
              <a:srgbClr val="E2E8F0"/>
            </a:solidFill>
            <a:prstDash val="solid"/>
          </a:ln>
          <a:effectLst>
            <a:outerShdw sx="100000" sy="100000" kx="0" ky="0" algn="bl" rotWithShape="0" blurRad="50800" dist="25400" dir="8100000">
              <a:srgbClr val="000000">
                <a:alpha val="9000"/>
              </a:srgbClr>
            </a:outerShdw>
          </a:effectLst>
        </p:spPr>
      </p:sp>
      <p:sp>
        <p:nvSpPr>
          <p:cNvPr id="41" name="Shape 39"/>
          <p:cNvSpPr/>
          <p:nvPr/>
        </p:nvSpPr>
        <p:spPr>
          <a:xfrm>
            <a:off x="6669024" y="1170432"/>
            <a:ext cx="2420112" cy="365760"/>
          </a:xfrm>
          <a:prstGeom prst="rect">
            <a:avLst/>
          </a:prstGeom>
          <a:solidFill>
            <a:srgbClr val="0F766E"/>
          </a:solidFill>
          <a:ln w="12700">
            <a:solidFill>
              <a:srgbClr val="0F766E"/>
            </a:solidFill>
            <a:prstDash val="solid"/>
          </a:ln>
        </p:spPr>
      </p:sp>
      <p:sp>
        <p:nvSpPr>
          <p:cNvPr id="42" name="Shape 40"/>
          <p:cNvSpPr/>
          <p:nvPr/>
        </p:nvSpPr>
        <p:spPr>
          <a:xfrm>
            <a:off x="6760464" y="1225296"/>
            <a:ext cx="256032" cy="256032"/>
          </a:xfrm>
          <a:prstGeom prst="ellipse">
            <a:avLst/>
          </a:prstGeom>
          <a:solidFill>
            <a:srgbClr val="0F766E"/>
          </a:solidFill>
          <a:ln w="12700">
            <a:solidFill>
              <a:srgbClr val="0F766E"/>
            </a:solidFill>
            <a:prstDash val="solid"/>
          </a:ln>
        </p:spPr>
      </p:sp>
      <p:sp>
        <p:nvSpPr>
          <p:cNvPr id="43" name="Text 41"/>
          <p:cNvSpPr/>
          <p:nvPr/>
        </p:nvSpPr>
        <p:spPr>
          <a:xfrm>
            <a:off x="6760464" y="1225296"/>
            <a:ext cx="256032" cy="256032"/>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a:t>
            </a:r>
            <a:endParaRPr lang="en-US" sz="1000" dirty="0"/>
          </a:p>
        </p:txBody>
      </p:sp>
      <p:sp>
        <p:nvSpPr>
          <p:cNvPr id="44" name="Text 42"/>
          <p:cNvSpPr/>
          <p:nvPr/>
        </p:nvSpPr>
        <p:spPr>
          <a:xfrm>
            <a:off x="7107936" y="1170432"/>
            <a:ext cx="1908048" cy="365760"/>
          </a:xfrm>
          <a:prstGeom prst="rect">
            <a:avLst/>
          </a:prstGeom>
          <a:noFill/>
          <a:ln/>
        </p:spPr>
        <p:txBody>
          <a:bodyPr wrap="square" rtlCol="0" anchor="ctr"/>
          <a:lstStyle/>
          <a:p>
            <a:pPr indent="0" marL="0">
              <a:buNone/>
            </a:pPr>
            <a:r>
              <a:rPr lang="en-US" sz="1050" b="1" dirty="0">
                <a:solidFill>
                  <a:srgbClr val="FFFFFF"/>
                </a:solidFill>
                <a:latin typeface="Calibri" pitchFamily="34" charset="0"/>
                <a:ea typeface="Calibri" pitchFamily="34" charset="-122"/>
                <a:cs typeface="Calibri" pitchFamily="34" charset="-120"/>
              </a:rPr>
              <a:t>Non-Negotiables</a:t>
            </a:r>
            <a:endParaRPr lang="en-US" sz="1050" dirty="0"/>
          </a:p>
        </p:txBody>
      </p:sp>
      <p:sp>
        <p:nvSpPr>
          <p:cNvPr id="45" name="Text 43"/>
          <p:cNvSpPr/>
          <p:nvPr/>
        </p:nvSpPr>
        <p:spPr>
          <a:xfrm>
            <a:off x="6778752" y="1627632"/>
            <a:ext cx="2200656" cy="1115568"/>
          </a:xfrm>
          <a:prstGeom prst="rect">
            <a:avLst/>
          </a:prstGeom>
          <a:noFill/>
          <a:ln/>
        </p:spPr>
        <p:txBody>
          <a:bodyPr wrap="square" rtlCol="0" anchor="ctr"/>
          <a:lstStyle/>
          <a:p>
            <a:pPr indent="0" marL="0">
              <a:buNone/>
            </a:pPr>
            <a:r>
              <a:rPr lang="en-US" sz="950" dirty="0">
                <a:solidFill>
                  <a:srgbClr val="2D3748"/>
                </a:solidFill>
                <a:latin typeface="Calibri" pitchFamily="34" charset="0"/>
                <a:ea typeface="Calibri" pitchFamily="34" charset="-122"/>
                <a:cs typeface="Calibri" pitchFamily="34" charset="-120"/>
              </a:rPr>
              <a:t>Secure storage, need-to-know sharing, and encrypted transmission are not optional. Violations carry regulatory and personal consequences.</a:t>
            </a:r>
            <a:endParaRPr lang="en-US" sz="950" dirty="0"/>
          </a:p>
        </p:txBody>
      </p:sp>
      <p:sp>
        <p:nvSpPr>
          <p:cNvPr id="46" name="Shape 44"/>
          <p:cNvSpPr/>
          <p:nvPr/>
        </p:nvSpPr>
        <p:spPr>
          <a:xfrm>
            <a:off x="1517904" y="3017520"/>
            <a:ext cx="7534656" cy="822960"/>
          </a:xfrm>
          <a:prstGeom prst="rect">
            <a:avLst/>
          </a:prstGeom>
          <a:solidFill>
            <a:srgbClr val="F7F8FA"/>
          </a:solidFill>
          <a:ln w="19050">
            <a:solidFill>
              <a:srgbClr val="1B2A4A"/>
            </a:solidFill>
            <a:prstDash val="solid"/>
          </a:ln>
        </p:spPr>
      </p:sp>
      <p:sp>
        <p:nvSpPr>
          <p:cNvPr id="47" name="Shape 45"/>
          <p:cNvSpPr/>
          <p:nvPr/>
        </p:nvSpPr>
        <p:spPr>
          <a:xfrm>
            <a:off x="1517904" y="3017520"/>
            <a:ext cx="54864" cy="822960"/>
          </a:xfrm>
          <a:prstGeom prst="rect">
            <a:avLst/>
          </a:prstGeom>
          <a:solidFill>
            <a:srgbClr val="1B2A4A"/>
          </a:solidFill>
          <a:ln w="12700">
            <a:solidFill>
              <a:srgbClr val="1B2A4A"/>
            </a:solidFill>
            <a:prstDash val="solid"/>
          </a:ln>
        </p:spPr>
      </p:sp>
      <p:sp>
        <p:nvSpPr>
          <p:cNvPr id="48" name="Text 46"/>
          <p:cNvSpPr/>
          <p:nvPr/>
        </p:nvSpPr>
        <p:spPr>
          <a:xfrm>
            <a:off x="1682496" y="3090672"/>
            <a:ext cx="7278624" cy="201168"/>
          </a:xfrm>
          <a:prstGeom prst="rect">
            <a:avLst/>
          </a:prstGeom>
          <a:noFill/>
          <a:ln/>
        </p:spPr>
        <p:txBody>
          <a:bodyPr wrap="square" rtlCol="0" anchor="ctr"/>
          <a:lstStyle/>
          <a:p>
            <a:pPr indent="0" marL="0">
              <a:buNone/>
            </a:pPr>
            <a:r>
              <a:rPr lang="en-US" sz="750" b="1" spc="100" kern="0" dirty="0">
                <a:solidFill>
                  <a:srgbClr val="C9A84C"/>
                </a:solidFill>
                <a:latin typeface="Calibri" pitchFamily="34" charset="0"/>
                <a:ea typeface="Calibri" pitchFamily="34" charset="-122"/>
                <a:cs typeface="Calibri" pitchFamily="34" charset="-120"/>
              </a:rPr>
              <a:t>QUICK CHECK — UNGRADED</a:t>
            </a:r>
            <a:endParaRPr lang="en-US" sz="750" dirty="0"/>
          </a:p>
        </p:txBody>
      </p:sp>
      <p:sp>
        <p:nvSpPr>
          <p:cNvPr id="49" name="Text 47"/>
          <p:cNvSpPr/>
          <p:nvPr/>
        </p:nvSpPr>
        <p:spPr>
          <a:xfrm>
            <a:off x="1682496" y="3310128"/>
            <a:ext cx="7278624" cy="420624"/>
          </a:xfrm>
          <a:prstGeom prst="rect">
            <a:avLst/>
          </a:prstGeom>
          <a:noFill/>
          <a:ln/>
        </p:spPr>
        <p:txBody>
          <a:bodyPr wrap="square" rtlCol="0" anchor="ctr"/>
          <a:lstStyle/>
          <a:p>
            <a:pPr indent="0" marL="0">
              <a:buNone/>
            </a:pPr>
            <a:r>
              <a:rPr lang="en-US" sz="1000" dirty="0">
                <a:solidFill>
                  <a:srgbClr val="2D3748"/>
                </a:solidFill>
                <a:latin typeface="Calibri" pitchFamily="34" charset="0"/>
                <a:ea typeface="Calibri" pitchFamily="34" charset="-122"/>
                <a:cs typeface="Calibri" pitchFamily="34" charset="-120"/>
              </a:rPr>
              <a:t>A colleague asks you to email them a client’s account statement to prepare a presentation. What should you verify first?</a:t>
            </a:r>
            <a:endParaRPr lang="en-US" sz="1000" dirty="0"/>
          </a:p>
        </p:txBody>
      </p:sp>
      <p:sp>
        <p:nvSpPr>
          <p:cNvPr id="50" name="Shape 48"/>
          <p:cNvSpPr/>
          <p:nvPr/>
        </p:nvSpPr>
        <p:spPr>
          <a:xfrm>
            <a:off x="7296912" y="4375404"/>
            <a:ext cx="1645920" cy="393192"/>
          </a:xfrm>
          <a:prstGeom prst="rect">
            <a:avLst/>
          </a:prstGeom>
          <a:solidFill>
            <a:srgbClr val="C9A84C"/>
          </a:solidFill>
          <a:ln w="12700">
            <a:solidFill>
              <a:srgbClr val="C9A84C"/>
            </a:solidFill>
            <a:prstDash val="solid"/>
          </a:ln>
        </p:spPr>
      </p:sp>
      <p:sp>
        <p:nvSpPr>
          <p:cNvPr id="51" name="Text 49"/>
          <p:cNvSpPr/>
          <p:nvPr/>
        </p:nvSpPr>
        <p:spPr>
          <a:xfrm>
            <a:off x="7296912" y="4375404"/>
            <a:ext cx="1645920" cy="393192"/>
          </a:xfrm>
          <a:prstGeom prst="rect">
            <a:avLst/>
          </a:prstGeom>
          <a:noFill/>
          <a:ln/>
        </p:spPr>
        <p:txBody>
          <a:bodyPr wrap="square" lIns="0" tIns="0" rIns="0" bIns="0" rtlCol="0" anchor="ctr"/>
          <a:lstStyle/>
          <a:p>
            <a:pPr algn="ctr" indent="0" marL="0">
              <a:buNone/>
            </a:pPr>
            <a:r>
              <a:rPr lang="en-US" sz="1000" b="1" dirty="0">
                <a:solidFill>
                  <a:srgbClr val="1B2A4A"/>
                </a:solidFill>
                <a:latin typeface="Calibri" pitchFamily="34" charset="0"/>
                <a:ea typeface="Calibri" pitchFamily="34" charset="-122"/>
                <a:cs typeface="Calibri" pitchFamily="34" charset="-120"/>
              </a:rPr>
              <a:t>CONTINUE  →</a:t>
            </a:r>
            <a:endParaRPr lang="en-US" sz="1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1B2A4A"/>
        </a:solidFill>
      </p:bgPr>
    </p:bg>
    <p:spTree>
      <p:nvGrpSpPr>
        <p:cNvPr id="1" name=""/>
        <p:cNvGrpSpPr/>
        <p:nvPr/>
      </p:nvGrpSpPr>
      <p:grpSpPr>
        <a:xfrm>
          <a:off x="0" y="0"/>
          <a:ext cx="0" cy="0"/>
          <a:chOff x="0" y="0"/>
          <a:chExt cx="0" cy="0"/>
        </a:xfrm>
      </p:grpSpPr>
      <p:sp>
        <p:nvSpPr>
          <p:cNvPr id="2" name="Shape 0"/>
          <p:cNvSpPr/>
          <p:nvPr/>
        </p:nvSpPr>
        <p:spPr>
          <a:xfrm>
            <a:off x="0" y="0"/>
            <a:ext cx="4572000" cy="5143500"/>
          </a:xfrm>
          <a:prstGeom prst="rect">
            <a:avLst/>
          </a:prstGeom>
          <a:solidFill>
            <a:srgbClr val="111D30"/>
          </a:solidFill>
          <a:ln w="12700">
            <a:solidFill>
              <a:srgbClr val="111D30"/>
            </a:solidFill>
            <a:prstDash val="solid"/>
          </a:ln>
        </p:spPr>
      </p:sp>
      <p:sp>
        <p:nvSpPr>
          <p:cNvPr id="3" name="Shape 1"/>
          <p:cNvSpPr/>
          <p:nvPr/>
        </p:nvSpPr>
        <p:spPr>
          <a:xfrm>
            <a:off x="4526280" y="0"/>
            <a:ext cx="73152" cy="5143500"/>
          </a:xfrm>
          <a:prstGeom prst="rect">
            <a:avLst/>
          </a:prstGeom>
          <a:solidFill>
            <a:srgbClr val="C9A84C"/>
          </a:solidFill>
          <a:ln w="12700">
            <a:solidFill>
              <a:srgbClr val="C9A84C"/>
            </a:solidFill>
            <a:prstDash val="solid"/>
          </a:ln>
        </p:spPr>
      </p:sp>
      <p:sp>
        <p:nvSpPr>
          <p:cNvPr id="4" name="Shape 2"/>
          <p:cNvSpPr/>
          <p:nvPr/>
        </p:nvSpPr>
        <p:spPr>
          <a:xfrm>
            <a:off x="4599432" y="0"/>
            <a:ext cx="4544568" cy="5143500"/>
          </a:xfrm>
          <a:prstGeom prst="rect">
            <a:avLst/>
          </a:prstGeom>
          <a:solidFill>
            <a:srgbClr val="FFFFFF"/>
          </a:solidFill>
          <a:ln w="12700">
            <a:solidFill>
              <a:srgbClr val="FFFFFF"/>
            </a:solidFill>
            <a:prstDash val="solid"/>
          </a:ln>
        </p:spPr>
      </p:sp>
      <p:sp>
        <p:nvSpPr>
          <p:cNvPr id="5" name="Text 3"/>
          <p:cNvSpPr/>
          <p:nvPr/>
        </p:nvSpPr>
        <p:spPr>
          <a:xfrm>
            <a:off x="256032" y="384048"/>
            <a:ext cx="4206240" cy="274320"/>
          </a:xfrm>
          <a:prstGeom prst="rect">
            <a:avLst/>
          </a:prstGeom>
          <a:noFill/>
          <a:ln/>
        </p:spPr>
        <p:txBody>
          <a:bodyPr wrap="square" rtlCol="0" anchor="ctr"/>
          <a:lstStyle/>
          <a:p>
            <a:pPr indent="0" marL="0">
              <a:buNone/>
            </a:pPr>
            <a:r>
              <a:rPr lang="en-US" sz="1000" b="1" spc="500" kern="0" dirty="0">
                <a:solidFill>
                  <a:srgbClr val="C9A84C"/>
                </a:solidFill>
                <a:latin typeface="Calibri" pitchFamily="34" charset="0"/>
                <a:ea typeface="Calibri" pitchFamily="34" charset="-122"/>
                <a:cs typeface="Calibri" pitchFamily="34" charset="-120"/>
              </a:rPr>
              <a:t>MODULE</a:t>
            </a:r>
            <a:endParaRPr lang="en-US" sz="1000" dirty="0"/>
          </a:p>
        </p:txBody>
      </p:sp>
      <p:sp>
        <p:nvSpPr>
          <p:cNvPr id="6" name="Text 4"/>
          <p:cNvSpPr/>
          <p:nvPr/>
        </p:nvSpPr>
        <p:spPr>
          <a:xfrm>
            <a:off x="164592" y="713232"/>
            <a:ext cx="4297680" cy="1828800"/>
          </a:xfrm>
          <a:prstGeom prst="rect">
            <a:avLst/>
          </a:prstGeom>
          <a:noFill/>
          <a:ln/>
        </p:spPr>
        <p:txBody>
          <a:bodyPr wrap="square" rtlCol="0" anchor="ctr"/>
          <a:lstStyle/>
          <a:p>
            <a:pPr indent="0" marL="0">
              <a:buNone/>
            </a:pPr>
            <a:r>
              <a:rPr lang="en-US" sz="13000" b="1" dirty="0">
                <a:solidFill>
                  <a:srgbClr val="C9A84C"/>
                </a:solidFill>
                <a:latin typeface="Calibri" pitchFamily="34" charset="0"/>
                <a:ea typeface="Calibri" pitchFamily="34" charset="-122"/>
                <a:cs typeface="Calibri" pitchFamily="34" charset="-120"/>
              </a:rPr>
              <a:t>03</a:t>
            </a:r>
            <a:endParaRPr lang="en-US" sz="13000" dirty="0"/>
          </a:p>
        </p:txBody>
      </p:sp>
      <p:sp>
        <p:nvSpPr>
          <p:cNvPr id="7" name="Text 5"/>
          <p:cNvSpPr/>
          <p:nvPr/>
        </p:nvSpPr>
        <p:spPr>
          <a:xfrm>
            <a:off x="256032" y="2852928"/>
            <a:ext cx="4206240" cy="1261872"/>
          </a:xfrm>
          <a:prstGeom prst="rect">
            <a:avLst/>
          </a:prstGeom>
          <a:noFill/>
          <a:ln/>
        </p:spPr>
        <p:txBody>
          <a:bodyPr wrap="square" rtlCol="0" anchor="ctr"/>
          <a:lstStyle/>
          <a:p>
            <a:pPr indent="0" marL="0">
              <a:buNone/>
            </a:pPr>
            <a:r>
              <a:rPr lang="en-US" sz="2400" b="1" dirty="0">
                <a:solidFill>
                  <a:srgbClr val="FFFFFF"/>
                </a:solidFill>
                <a:latin typeface="Calibri" pitchFamily="34" charset="0"/>
                <a:ea typeface="Calibri" pitchFamily="34" charset="-122"/>
                <a:cs typeface="Calibri" pitchFamily="34" charset="-120"/>
              </a:rPr>
              <a:t>When Things</a:t>
            </a:r>
            <a:endParaRPr lang="en-US" sz="2400" dirty="0"/>
          </a:p>
          <a:p>
            <a:pPr indent="0" marL="0">
              <a:buNone/>
            </a:pPr>
            <a:r>
              <a:rPr lang="en-US" sz="2400" b="1" dirty="0">
                <a:solidFill>
                  <a:srgbClr val="FFFFFF"/>
                </a:solidFill>
                <a:latin typeface="Calibri" pitchFamily="34" charset="0"/>
                <a:ea typeface="Calibri" pitchFamily="34" charset="-122"/>
                <a:cs typeface="Calibri" pitchFamily="34" charset="-120"/>
              </a:rPr>
              <a:t>Go Wrong</a:t>
            </a:r>
            <a:endParaRPr lang="en-US" sz="2400" dirty="0"/>
          </a:p>
        </p:txBody>
      </p:sp>
      <p:sp>
        <p:nvSpPr>
          <p:cNvPr id="8" name="Shape 6"/>
          <p:cNvSpPr/>
          <p:nvPr/>
        </p:nvSpPr>
        <p:spPr>
          <a:xfrm>
            <a:off x="4224528" y="4411980"/>
            <a:ext cx="54864" cy="54864"/>
          </a:xfrm>
          <a:prstGeom prst="ellipse">
            <a:avLst/>
          </a:prstGeom>
          <a:solidFill>
            <a:srgbClr val="C9A84C"/>
          </a:solidFill>
          <a:ln w="12700">
            <a:solidFill>
              <a:srgbClr val="C9A84C"/>
            </a:solidFill>
            <a:prstDash val="solid"/>
          </a:ln>
        </p:spPr>
      </p:sp>
      <p:sp>
        <p:nvSpPr>
          <p:cNvPr id="9" name="Shape 7"/>
          <p:cNvSpPr/>
          <p:nvPr/>
        </p:nvSpPr>
        <p:spPr>
          <a:xfrm>
            <a:off x="4224528" y="4119372"/>
            <a:ext cx="91440" cy="91440"/>
          </a:xfrm>
          <a:prstGeom prst="ellipse">
            <a:avLst/>
          </a:prstGeom>
          <a:solidFill>
            <a:srgbClr val="C9A84C"/>
          </a:solidFill>
          <a:ln w="12700">
            <a:solidFill>
              <a:srgbClr val="C9A84C"/>
            </a:solidFill>
            <a:prstDash val="solid"/>
          </a:ln>
        </p:spPr>
      </p:sp>
      <p:sp>
        <p:nvSpPr>
          <p:cNvPr id="10" name="Shape 8"/>
          <p:cNvSpPr/>
          <p:nvPr/>
        </p:nvSpPr>
        <p:spPr>
          <a:xfrm>
            <a:off x="4224528" y="3753612"/>
            <a:ext cx="128016" cy="128016"/>
          </a:xfrm>
          <a:prstGeom prst="ellipse">
            <a:avLst/>
          </a:prstGeom>
          <a:solidFill>
            <a:srgbClr val="C9A84C"/>
          </a:solidFill>
          <a:ln w="12700">
            <a:solidFill>
              <a:srgbClr val="C9A84C"/>
            </a:solidFill>
            <a:prstDash val="solid"/>
          </a:ln>
        </p:spPr>
      </p:sp>
      <p:sp>
        <p:nvSpPr>
          <p:cNvPr id="11" name="Text 9"/>
          <p:cNvSpPr/>
          <p:nvPr/>
        </p:nvSpPr>
        <p:spPr>
          <a:xfrm>
            <a:off x="4800600" y="329184"/>
            <a:ext cx="4187952" cy="237744"/>
          </a:xfrm>
          <a:prstGeom prst="rect">
            <a:avLst/>
          </a:prstGeom>
          <a:noFill/>
          <a:ln/>
        </p:spPr>
        <p:txBody>
          <a:bodyPr wrap="square" rtlCol="0" anchor="ctr"/>
          <a:lstStyle/>
          <a:p>
            <a:pPr indent="0" marL="0">
              <a:buNone/>
            </a:pPr>
            <a:r>
              <a:rPr lang="en-US" sz="850" b="1" spc="200" kern="0" dirty="0">
                <a:solidFill>
                  <a:srgbClr val="C9A84C"/>
                </a:solidFill>
                <a:latin typeface="Calibri" pitchFamily="34" charset="0"/>
                <a:ea typeface="Calibri" pitchFamily="34" charset="-122"/>
                <a:cs typeface="Calibri" pitchFamily="34" charset="-120"/>
              </a:rPr>
              <a:t>IN THIS MODULE</a:t>
            </a:r>
            <a:endParaRPr lang="en-US" sz="850" dirty="0"/>
          </a:p>
        </p:txBody>
      </p:sp>
      <p:sp>
        <p:nvSpPr>
          <p:cNvPr id="12" name="Text 10"/>
          <p:cNvSpPr/>
          <p:nvPr/>
        </p:nvSpPr>
        <p:spPr>
          <a:xfrm>
            <a:off x="4800600" y="640080"/>
            <a:ext cx="4187952" cy="685800"/>
          </a:xfrm>
          <a:prstGeom prst="rect">
            <a:avLst/>
          </a:prstGeom>
          <a:noFill/>
          <a:ln/>
        </p:spPr>
        <p:txBody>
          <a:bodyPr wrap="square" rtlCol="0" anchor="ctr"/>
          <a:lstStyle/>
          <a:p>
            <a:pPr indent="0" marL="0">
              <a:buNone/>
            </a:pPr>
            <a:r>
              <a:rPr lang="en-US" sz="1350" dirty="0">
                <a:solidFill>
                  <a:srgbClr val="2D3748"/>
                </a:solidFill>
                <a:latin typeface="Calibri" pitchFamily="34" charset="0"/>
                <a:ea typeface="Calibri" pitchFamily="34" charset="-122"/>
                <a:cs typeface="Calibri" pitchFamily="34" charset="-120"/>
              </a:rPr>
              <a:t>Privacy incidents don’t always look like hacking movies. Most happen through everyday mistakes—and knowing how to respond is just as important as preventing them.</a:t>
            </a:r>
            <a:endParaRPr lang="en-US" sz="1350" dirty="0"/>
          </a:p>
        </p:txBody>
      </p:sp>
      <p:sp>
        <p:nvSpPr>
          <p:cNvPr id="13" name="Shape 11"/>
          <p:cNvSpPr/>
          <p:nvPr/>
        </p:nvSpPr>
        <p:spPr>
          <a:xfrm>
            <a:off x="4800600" y="1463040"/>
            <a:ext cx="329184" cy="329184"/>
          </a:xfrm>
          <a:prstGeom prst="ellipse">
            <a:avLst/>
          </a:prstGeom>
          <a:solidFill>
            <a:srgbClr val="C9A84C"/>
          </a:solidFill>
          <a:ln w="12700">
            <a:solidFill>
              <a:srgbClr val="C9A84C"/>
            </a:solidFill>
            <a:prstDash val="solid"/>
          </a:ln>
        </p:spPr>
      </p:sp>
      <p:sp>
        <p:nvSpPr>
          <p:cNvPr id="14" name="Text 12"/>
          <p:cNvSpPr/>
          <p:nvPr/>
        </p:nvSpPr>
        <p:spPr>
          <a:xfrm>
            <a:off x="4800600" y="1463040"/>
            <a:ext cx="329184" cy="329184"/>
          </a:xfrm>
          <a:prstGeom prst="rect">
            <a:avLst/>
          </a:prstGeom>
          <a:noFill/>
          <a:ln/>
        </p:spPr>
        <p:txBody>
          <a:bodyPr wrap="square" lIns="0" tIns="0" rIns="0" bIns="0" rtlCol="0" anchor="ctr"/>
          <a:lstStyle/>
          <a:p>
            <a:pPr algn="ctr" indent="0" marL="0">
              <a:buNone/>
            </a:pPr>
            <a:r>
              <a:rPr lang="en-US" sz="1200" b="1" dirty="0">
                <a:solidFill>
                  <a:srgbClr val="1B2A4A"/>
                </a:solidFill>
                <a:latin typeface="Calibri" pitchFamily="34" charset="0"/>
                <a:ea typeface="Calibri" pitchFamily="34" charset="-122"/>
                <a:cs typeface="Calibri" pitchFamily="34" charset="-120"/>
              </a:rPr>
              <a:t>1</a:t>
            </a:r>
            <a:endParaRPr lang="en-US" sz="1200" dirty="0"/>
          </a:p>
        </p:txBody>
      </p:sp>
      <p:sp>
        <p:nvSpPr>
          <p:cNvPr id="15" name="Text 13"/>
          <p:cNvSpPr/>
          <p:nvPr/>
        </p:nvSpPr>
        <p:spPr>
          <a:xfrm>
            <a:off x="5221224" y="1463040"/>
            <a:ext cx="3749040" cy="237744"/>
          </a:xfrm>
          <a:prstGeom prst="rect">
            <a:avLst/>
          </a:prstGeom>
          <a:noFill/>
          <a:ln/>
        </p:spPr>
        <p:txBody>
          <a:bodyPr wrap="square" rtlCol="0" anchor="ctr"/>
          <a:lstStyle/>
          <a:p>
            <a:pPr indent="0" marL="0">
              <a:buNone/>
            </a:pPr>
            <a:r>
              <a:rPr lang="en-US" sz="1150" b="1" dirty="0">
                <a:solidFill>
                  <a:srgbClr val="1B2A4A"/>
                </a:solidFill>
                <a:latin typeface="Calibri" pitchFamily="34" charset="0"/>
                <a:ea typeface="Calibri" pitchFamily="34" charset="-122"/>
                <a:cs typeface="Calibri" pitchFamily="34" charset="-120"/>
              </a:rPr>
              <a:t>Warning Signs</a:t>
            </a:r>
            <a:endParaRPr lang="en-US" sz="1150" dirty="0"/>
          </a:p>
        </p:txBody>
      </p:sp>
      <p:sp>
        <p:nvSpPr>
          <p:cNvPr id="16" name="Text 14"/>
          <p:cNvSpPr/>
          <p:nvPr/>
        </p:nvSpPr>
        <p:spPr>
          <a:xfrm>
            <a:off x="5221224" y="1719072"/>
            <a:ext cx="3749040" cy="274320"/>
          </a:xfrm>
          <a:prstGeom prst="rect">
            <a:avLst/>
          </a:prstGeom>
          <a:noFill/>
          <a:ln/>
        </p:spPr>
        <p:txBody>
          <a:bodyPr wrap="square" rtlCol="0" anchor="ctr"/>
          <a:lstStyle/>
          <a:p>
            <a:pPr indent="0" marL="0">
              <a:buNone/>
            </a:pPr>
            <a:r>
              <a:rPr lang="en-US" sz="950" dirty="0">
                <a:solidFill>
                  <a:srgbClr val="64748B"/>
                </a:solidFill>
                <a:latin typeface="Calibri" pitchFamily="34" charset="0"/>
                <a:ea typeface="Calibri" pitchFamily="34" charset="-122"/>
                <a:cs typeface="Calibri" pitchFamily="34" charset="-120"/>
              </a:rPr>
              <a:t>Recognizing the indicators that a data privacy incident may be occurring</a:t>
            </a:r>
            <a:endParaRPr lang="en-US" sz="950" dirty="0"/>
          </a:p>
        </p:txBody>
      </p:sp>
      <p:sp>
        <p:nvSpPr>
          <p:cNvPr id="17" name="Shape 15"/>
          <p:cNvSpPr/>
          <p:nvPr/>
        </p:nvSpPr>
        <p:spPr>
          <a:xfrm>
            <a:off x="4800600" y="2267712"/>
            <a:ext cx="329184" cy="329184"/>
          </a:xfrm>
          <a:prstGeom prst="ellipse">
            <a:avLst/>
          </a:prstGeom>
          <a:solidFill>
            <a:srgbClr val="C9A84C"/>
          </a:solidFill>
          <a:ln w="12700">
            <a:solidFill>
              <a:srgbClr val="C9A84C"/>
            </a:solidFill>
            <a:prstDash val="solid"/>
          </a:ln>
        </p:spPr>
      </p:sp>
      <p:sp>
        <p:nvSpPr>
          <p:cNvPr id="18" name="Text 16"/>
          <p:cNvSpPr/>
          <p:nvPr/>
        </p:nvSpPr>
        <p:spPr>
          <a:xfrm>
            <a:off x="4800600" y="2267712"/>
            <a:ext cx="329184" cy="329184"/>
          </a:xfrm>
          <a:prstGeom prst="rect">
            <a:avLst/>
          </a:prstGeom>
          <a:noFill/>
          <a:ln/>
        </p:spPr>
        <p:txBody>
          <a:bodyPr wrap="square" lIns="0" tIns="0" rIns="0" bIns="0" rtlCol="0" anchor="ctr"/>
          <a:lstStyle/>
          <a:p>
            <a:pPr algn="ctr" indent="0" marL="0">
              <a:buNone/>
            </a:pPr>
            <a:r>
              <a:rPr lang="en-US" sz="1200" b="1" dirty="0">
                <a:solidFill>
                  <a:srgbClr val="1B2A4A"/>
                </a:solidFill>
                <a:latin typeface="Calibri" pitchFamily="34" charset="0"/>
                <a:ea typeface="Calibri" pitchFamily="34" charset="-122"/>
                <a:cs typeface="Calibri" pitchFamily="34" charset="-120"/>
              </a:rPr>
              <a:t>2</a:t>
            </a:r>
            <a:endParaRPr lang="en-US" sz="1200" dirty="0"/>
          </a:p>
        </p:txBody>
      </p:sp>
      <p:sp>
        <p:nvSpPr>
          <p:cNvPr id="19" name="Text 17"/>
          <p:cNvSpPr/>
          <p:nvPr/>
        </p:nvSpPr>
        <p:spPr>
          <a:xfrm>
            <a:off x="5221224" y="2267712"/>
            <a:ext cx="3749040" cy="237744"/>
          </a:xfrm>
          <a:prstGeom prst="rect">
            <a:avLst/>
          </a:prstGeom>
          <a:noFill/>
          <a:ln/>
        </p:spPr>
        <p:txBody>
          <a:bodyPr wrap="square" rtlCol="0" anchor="ctr"/>
          <a:lstStyle/>
          <a:p>
            <a:pPr indent="0" marL="0">
              <a:buNone/>
            </a:pPr>
            <a:r>
              <a:rPr lang="en-US" sz="1150" b="1" dirty="0">
                <a:solidFill>
                  <a:srgbClr val="1B2A4A"/>
                </a:solidFill>
                <a:latin typeface="Calibri" pitchFamily="34" charset="0"/>
                <a:ea typeface="Calibri" pitchFamily="34" charset="-122"/>
                <a:cs typeface="Calibri" pitchFamily="34" charset="-120"/>
              </a:rPr>
              <a:t>Decision Scenario</a:t>
            </a:r>
            <a:endParaRPr lang="en-US" sz="1150" dirty="0"/>
          </a:p>
        </p:txBody>
      </p:sp>
      <p:sp>
        <p:nvSpPr>
          <p:cNvPr id="20" name="Text 18"/>
          <p:cNvSpPr/>
          <p:nvPr/>
        </p:nvSpPr>
        <p:spPr>
          <a:xfrm>
            <a:off x="5221224" y="2523744"/>
            <a:ext cx="3749040" cy="274320"/>
          </a:xfrm>
          <a:prstGeom prst="rect">
            <a:avLst/>
          </a:prstGeom>
          <a:noFill/>
          <a:ln/>
        </p:spPr>
        <p:txBody>
          <a:bodyPr wrap="square" rtlCol="0" anchor="ctr"/>
          <a:lstStyle/>
          <a:p>
            <a:pPr indent="0" marL="0">
              <a:buNone/>
            </a:pPr>
            <a:r>
              <a:rPr lang="en-US" sz="950" dirty="0">
                <a:solidFill>
                  <a:srgbClr val="64748B"/>
                </a:solidFill>
                <a:latin typeface="Calibri" pitchFamily="34" charset="0"/>
                <a:ea typeface="Calibri" pitchFamily="34" charset="-122"/>
                <a:cs typeface="Calibri" pitchFamily="34" charset="-120"/>
              </a:rPr>
              <a:t>A realistic social engineering situation requiring your judgment and response</a:t>
            </a:r>
            <a:endParaRPr lang="en-US" sz="950" dirty="0"/>
          </a:p>
        </p:txBody>
      </p:sp>
      <p:sp>
        <p:nvSpPr>
          <p:cNvPr id="21" name="Shape 19"/>
          <p:cNvSpPr/>
          <p:nvPr/>
        </p:nvSpPr>
        <p:spPr>
          <a:xfrm>
            <a:off x="4800600" y="3072384"/>
            <a:ext cx="329184" cy="329184"/>
          </a:xfrm>
          <a:prstGeom prst="ellipse">
            <a:avLst/>
          </a:prstGeom>
          <a:solidFill>
            <a:srgbClr val="C9A84C"/>
          </a:solidFill>
          <a:ln w="12700">
            <a:solidFill>
              <a:srgbClr val="C9A84C"/>
            </a:solidFill>
            <a:prstDash val="solid"/>
          </a:ln>
        </p:spPr>
      </p:sp>
      <p:sp>
        <p:nvSpPr>
          <p:cNvPr id="22" name="Text 20"/>
          <p:cNvSpPr/>
          <p:nvPr/>
        </p:nvSpPr>
        <p:spPr>
          <a:xfrm>
            <a:off x="4800600" y="3072384"/>
            <a:ext cx="329184" cy="329184"/>
          </a:xfrm>
          <a:prstGeom prst="rect">
            <a:avLst/>
          </a:prstGeom>
          <a:noFill/>
          <a:ln/>
        </p:spPr>
        <p:txBody>
          <a:bodyPr wrap="square" lIns="0" tIns="0" rIns="0" bIns="0" rtlCol="0" anchor="ctr"/>
          <a:lstStyle/>
          <a:p>
            <a:pPr algn="ctr" indent="0" marL="0">
              <a:buNone/>
            </a:pPr>
            <a:r>
              <a:rPr lang="en-US" sz="1200" b="1" dirty="0">
                <a:solidFill>
                  <a:srgbClr val="1B2A4A"/>
                </a:solidFill>
                <a:latin typeface="Calibri" pitchFamily="34" charset="0"/>
                <a:ea typeface="Calibri" pitchFamily="34" charset="-122"/>
                <a:cs typeface="Calibri" pitchFamily="34" charset="-120"/>
              </a:rPr>
              <a:t>3</a:t>
            </a:r>
            <a:endParaRPr lang="en-US" sz="1200" dirty="0"/>
          </a:p>
        </p:txBody>
      </p:sp>
      <p:sp>
        <p:nvSpPr>
          <p:cNvPr id="23" name="Text 21"/>
          <p:cNvSpPr/>
          <p:nvPr/>
        </p:nvSpPr>
        <p:spPr>
          <a:xfrm>
            <a:off x="5221224" y="3072384"/>
            <a:ext cx="3749040" cy="237744"/>
          </a:xfrm>
          <a:prstGeom prst="rect">
            <a:avLst/>
          </a:prstGeom>
          <a:noFill/>
          <a:ln/>
        </p:spPr>
        <p:txBody>
          <a:bodyPr wrap="square" rtlCol="0" anchor="ctr"/>
          <a:lstStyle/>
          <a:p>
            <a:pPr indent="0" marL="0">
              <a:buNone/>
            </a:pPr>
            <a:r>
              <a:rPr lang="en-US" sz="1150" b="1" dirty="0">
                <a:solidFill>
                  <a:srgbClr val="1B2A4A"/>
                </a:solidFill>
                <a:latin typeface="Calibri" pitchFamily="34" charset="0"/>
                <a:ea typeface="Calibri" pitchFamily="34" charset="-122"/>
                <a:cs typeface="Calibri" pitchFamily="34" charset="-120"/>
              </a:rPr>
              <a:t>Incident Response</a:t>
            </a:r>
            <a:endParaRPr lang="en-US" sz="1150" dirty="0"/>
          </a:p>
        </p:txBody>
      </p:sp>
      <p:sp>
        <p:nvSpPr>
          <p:cNvPr id="24" name="Text 22"/>
          <p:cNvSpPr/>
          <p:nvPr/>
        </p:nvSpPr>
        <p:spPr>
          <a:xfrm>
            <a:off x="5221224" y="3328416"/>
            <a:ext cx="3749040" cy="274320"/>
          </a:xfrm>
          <a:prstGeom prst="rect">
            <a:avLst/>
          </a:prstGeom>
          <a:noFill/>
          <a:ln/>
        </p:spPr>
        <p:txBody>
          <a:bodyPr wrap="square" rtlCol="0" anchor="ctr"/>
          <a:lstStyle/>
          <a:p>
            <a:pPr indent="0" marL="0">
              <a:buNone/>
            </a:pPr>
            <a:r>
              <a:rPr lang="en-US" sz="950" dirty="0">
                <a:solidFill>
                  <a:srgbClr val="64748B"/>
                </a:solidFill>
                <a:latin typeface="Calibri" pitchFamily="34" charset="0"/>
                <a:ea typeface="Calibri" pitchFamily="34" charset="-122"/>
                <a:cs typeface="Calibri" pitchFamily="34" charset="-120"/>
              </a:rPr>
              <a:t>The firm’s five-step protocol for identifying, containing, and reporting an incident</a:t>
            </a:r>
            <a:endParaRPr lang="en-US" sz="950" dirty="0"/>
          </a:p>
        </p:txBody>
      </p:sp>
      <p:sp>
        <p:nvSpPr>
          <p:cNvPr id="25" name="Shape 23"/>
          <p:cNvSpPr/>
          <p:nvPr/>
        </p:nvSpPr>
        <p:spPr>
          <a:xfrm>
            <a:off x="4800600" y="4668012"/>
            <a:ext cx="4187952" cy="347472"/>
          </a:xfrm>
          <a:prstGeom prst="rect">
            <a:avLst/>
          </a:prstGeom>
          <a:solidFill>
            <a:srgbClr val="F7F8FA"/>
          </a:solidFill>
          <a:ln w="12700">
            <a:solidFill>
              <a:srgbClr val="E2E8F0"/>
            </a:solidFill>
            <a:prstDash val="solid"/>
          </a:ln>
        </p:spPr>
      </p:sp>
      <p:sp>
        <p:nvSpPr>
          <p:cNvPr id="26" name="Shape 24"/>
          <p:cNvSpPr/>
          <p:nvPr/>
        </p:nvSpPr>
        <p:spPr>
          <a:xfrm>
            <a:off x="4800600" y="4668012"/>
            <a:ext cx="4187952" cy="347472"/>
          </a:xfrm>
          <a:prstGeom prst="rect">
            <a:avLst/>
          </a:prstGeom>
          <a:solidFill>
            <a:srgbClr val="C9A84C"/>
          </a:solidFill>
          <a:ln w="12700">
            <a:solidFill>
              <a:srgbClr val="C9A84C"/>
            </a:solidFill>
            <a:prstDash val="solid"/>
          </a:ln>
        </p:spPr>
      </p:sp>
      <p:sp>
        <p:nvSpPr>
          <p:cNvPr id="27" name="Text 25"/>
          <p:cNvSpPr/>
          <p:nvPr/>
        </p:nvSpPr>
        <p:spPr>
          <a:xfrm>
            <a:off x="4800600" y="4668012"/>
            <a:ext cx="4187952" cy="347472"/>
          </a:xfrm>
          <a:prstGeom prst="rect">
            <a:avLst/>
          </a:prstGeom>
          <a:noFill/>
          <a:ln/>
        </p:spPr>
        <p:txBody>
          <a:bodyPr wrap="square" rtlCol="0" anchor="ctr"/>
          <a:lstStyle/>
          <a:p>
            <a:pPr algn="ctr" indent="0" marL="0">
              <a:buNone/>
            </a:pPr>
            <a:r>
              <a:rPr lang="en-US" sz="900" b="1" dirty="0">
                <a:solidFill>
                  <a:srgbClr val="1B2A4A"/>
                </a:solidFill>
                <a:latin typeface="Calibri" pitchFamily="34" charset="0"/>
                <a:ea typeface="Calibri" pitchFamily="34" charset="-122"/>
                <a:cs typeface="Calibri" pitchFamily="34" charset="-120"/>
              </a:rPr>
              <a:t>MODULE 3 OF 3</a:t>
            </a:r>
            <a:endParaRPr lang="en-US" sz="9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7F8FA"/>
        </a:solidFill>
      </p:bgPr>
    </p:bg>
    <p:spTree>
      <p:nvGrpSpPr>
        <p:cNvPr id="1" name=""/>
        <p:cNvGrpSpPr/>
        <p:nvPr/>
      </p:nvGrpSpPr>
      <p:grpSpPr>
        <a:xfrm>
          <a:off x="0" y="0"/>
          <a:ext cx="0" cy="0"/>
          <a:chOff x="0" y="0"/>
          <a:chExt cx="0" cy="0"/>
        </a:xfrm>
      </p:grpSpPr>
      <p:sp>
        <p:nvSpPr>
          <p:cNvPr id="2" name="Shape 0"/>
          <p:cNvSpPr/>
          <p:nvPr/>
        </p:nvSpPr>
        <p:spPr>
          <a:xfrm>
            <a:off x="0" y="0"/>
            <a:ext cx="1371600" cy="4887468"/>
          </a:xfrm>
          <a:prstGeom prst="rect">
            <a:avLst/>
          </a:prstGeom>
          <a:solidFill>
            <a:srgbClr val="1B2A4A"/>
          </a:solidFill>
          <a:ln w="12700">
            <a:solidFill>
              <a:srgbClr val="1B2A4A"/>
            </a:solidFill>
            <a:prstDash val="solid"/>
          </a:ln>
        </p:spPr>
      </p:sp>
      <p:sp>
        <p:nvSpPr>
          <p:cNvPr id="3" name="Text 1"/>
          <p:cNvSpPr/>
          <p:nvPr/>
        </p:nvSpPr>
        <p:spPr>
          <a:xfrm>
            <a:off x="73152" y="73152"/>
            <a:ext cx="1225296" cy="621792"/>
          </a:xfrm>
          <a:prstGeom prst="rect">
            <a:avLst/>
          </a:prstGeom>
          <a:noFill/>
          <a:ln/>
        </p:spPr>
        <p:txBody>
          <a:bodyPr wrap="square" rtlCol="0" anchor="ctr"/>
          <a:lstStyle/>
          <a:p>
            <a:pPr algn="ctr" indent="0" marL="0">
              <a:buNone/>
            </a:pPr>
            <a:r>
              <a:rPr lang="en-US" sz="650" b="1" spc="30" kern="0" dirty="0">
                <a:solidFill>
                  <a:srgbClr val="6B82A2"/>
                </a:solidFill>
                <a:latin typeface="Calibri" pitchFamily="34" charset="0"/>
                <a:ea typeface="Calibri" pitchFamily="34" charset="-122"/>
                <a:cs typeface="Calibri" pitchFamily="34" charset="-120"/>
              </a:rPr>
              <a:t>DATA PRIVACY</a:t>
            </a:r>
            <a:endParaRPr lang="en-US" sz="650" dirty="0"/>
          </a:p>
          <a:p>
            <a:pPr algn="ctr" indent="0" marL="0">
              <a:buNone/>
            </a:pPr>
            <a:r>
              <a:rPr lang="en-US" sz="650" b="1" spc="30" kern="0" dirty="0">
                <a:solidFill>
                  <a:srgbClr val="6B82A2"/>
                </a:solidFill>
                <a:latin typeface="Calibri" pitchFamily="34" charset="0"/>
                <a:ea typeface="Calibri" pitchFamily="34" charset="-122"/>
                <a:cs typeface="Calibri" pitchFamily="34" charset="-120"/>
              </a:rPr>
              <a:t>KNOW YOUR</a:t>
            </a:r>
            <a:endParaRPr lang="en-US" sz="650" dirty="0"/>
          </a:p>
          <a:p>
            <a:pPr algn="ctr" indent="0" marL="0">
              <a:buNone/>
            </a:pPr>
            <a:r>
              <a:rPr lang="en-US" sz="650" b="1" spc="30" kern="0" dirty="0">
                <a:solidFill>
                  <a:srgbClr val="6B82A2"/>
                </a:solidFill>
                <a:latin typeface="Calibri" pitchFamily="34" charset="0"/>
                <a:ea typeface="Calibri" pitchFamily="34" charset="-122"/>
                <a:cs typeface="Calibri" pitchFamily="34" charset="-120"/>
              </a:rPr>
              <a:t>OBLIGATIONS</a:t>
            </a:r>
            <a:endParaRPr lang="en-US" sz="650" dirty="0"/>
          </a:p>
        </p:txBody>
      </p:sp>
      <p:sp>
        <p:nvSpPr>
          <p:cNvPr id="4" name="Shape 2"/>
          <p:cNvSpPr/>
          <p:nvPr/>
        </p:nvSpPr>
        <p:spPr>
          <a:xfrm>
            <a:off x="109728" y="987552"/>
            <a:ext cx="310896" cy="310896"/>
          </a:xfrm>
          <a:prstGeom prst="ellipse">
            <a:avLst/>
          </a:prstGeom>
          <a:solidFill>
            <a:srgbClr val="C9A84C"/>
          </a:solidFill>
          <a:ln w="12700">
            <a:solidFill>
              <a:srgbClr val="C9A84C"/>
            </a:solidFill>
            <a:prstDash val="solid"/>
          </a:ln>
        </p:spPr>
      </p:sp>
      <p:sp>
        <p:nvSpPr>
          <p:cNvPr id="5" name="Text 3"/>
          <p:cNvSpPr/>
          <p:nvPr/>
        </p:nvSpPr>
        <p:spPr>
          <a:xfrm>
            <a:off x="109728" y="987552"/>
            <a:ext cx="310896" cy="310896"/>
          </a:xfrm>
          <a:prstGeom prst="rect">
            <a:avLst/>
          </a:prstGeom>
          <a:noFill/>
          <a:ln/>
        </p:spPr>
        <p:txBody>
          <a:bodyPr wrap="square" lIns="0" tIns="0" rIns="0" bIns="0" rtlCol="0" anchor="ctr"/>
          <a:lstStyle/>
          <a:p>
            <a:pPr algn="ctr" indent="0" marL="0">
              <a:buNone/>
            </a:pPr>
            <a:r>
              <a:rPr lang="en-US" sz="900" b="1" dirty="0">
                <a:solidFill>
                  <a:srgbClr val="1B2A4A"/>
                </a:solidFill>
                <a:latin typeface="Calibri" pitchFamily="34" charset="0"/>
                <a:ea typeface="Calibri" pitchFamily="34" charset="-122"/>
                <a:cs typeface="Calibri" pitchFamily="34" charset="-120"/>
              </a:rPr>
              <a:t>✓</a:t>
            </a:r>
            <a:endParaRPr lang="en-US" sz="900" dirty="0"/>
          </a:p>
        </p:txBody>
      </p:sp>
      <p:sp>
        <p:nvSpPr>
          <p:cNvPr id="6" name="Text 4"/>
          <p:cNvSpPr/>
          <p:nvPr/>
        </p:nvSpPr>
        <p:spPr>
          <a:xfrm>
            <a:off x="502920" y="914400"/>
            <a:ext cx="804672" cy="256032"/>
          </a:xfrm>
          <a:prstGeom prst="rect">
            <a:avLst/>
          </a:prstGeom>
          <a:noFill/>
          <a:ln/>
        </p:spPr>
        <p:txBody>
          <a:bodyPr wrap="square" rtlCol="0" anchor="ctr"/>
          <a:lstStyle/>
          <a:p>
            <a:pPr indent="0" marL="0">
              <a:buNone/>
            </a:pPr>
            <a:r>
              <a:rPr lang="en-US" sz="850" b="1" dirty="0">
                <a:solidFill>
                  <a:srgbClr val="C9A84C"/>
                </a:solidFill>
                <a:latin typeface="Calibri" pitchFamily="34" charset="0"/>
                <a:ea typeface="Calibri" pitchFamily="34" charset="-122"/>
                <a:cs typeface="Calibri" pitchFamily="34" charset="-120"/>
              </a:rPr>
              <a:t>Module 1</a:t>
            </a:r>
            <a:endParaRPr lang="en-US" sz="850" dirty="0"/>
          </a:p>
        </p:txBody>
      </p:sp>
      <p:sp>
        <p:nvSpPr>
          <p:cNvPr id="7" name="Text 5"/>
          <p:cNvSpPr/>
          <p:nvPr/>
        </p:nvSpPr>
        <p:spPr>
          <a:xfrm>
            <a:off x="502920" y="1188720"/>
            <a:ext cx="804672" cy="384048"/>
          </a:xfrm>
          <a:prstGeom prst="rect">
            <a:avLst/>
          </a:prstGeom>
          <a:noFill/>
          <a:ln/>
        </p:spPr>
        <p:txBody>
          <a:bodyPr wrap="square" rtlCol="0" anchor="ctr"/>
          <a:lstStyle/>
          <a:p>
            <a:pPr indent="0" marL="0">
              <a:buNone/>
            </a:pPr>
            <a:r>
              <a:rPr lang="en-US" sz="700" dirty="0">
                <a:solidFill>
                  <a:srgbClr val="9A8060"/>
                </a:solidFill>
                <a:latin typeface="Calibri" pitchFamily="34" charset="0"/>
                <a:ea typeface="Calibri" pitchFamily="34" charset="-122"/>
                <a:cs typeface="Calibri" pitchFamily="34" charset="-120"/>
              </a:rPr>
              <a:t>The Rules That Bind Us</a:t>
            </a:r>
            <a:endParaRPr lang="en-US" sz="700" dirty="0"/>
          </a:p>
        </p:txBody>
      </p:sp>
      <p:sp>
        <p:nvSpPr>
          <p:cNvPr id="8" name="Shape 6"/>
          <p:cNvSpPr/>
          <p:nvPr/>
        </p:nvSpPr>
        <p:spPr>
          <a:xfrm>
            <a:off x="109728" y="1947672"/>
            <a:ext cx="310896" cy="310896"/>
          </a:xfrm>
          <a:prstGeom prst="ellipse">
            <a:avLst/>
          </a:prstGeom>
          <a:solidFill>
            <a:srgbClr val="C9A84C"/>
          </a:solidFill>
          <a:ln w="12700">
            <a:solidFill>
              <a:srgbClr val="C9A84C"/>
            </a:solidFill>
            <a:prstDash val="solid"/>
          </a:ln>
        </p:spPr>
      </p:sp>
      <p:sp>
        <p:nvSpPr>
          <p:cNvPr id="9" name="Text 7"/>
          <p:cNvSpPr/>
          <p:nvPr/>
        </p:nvSpPr>
        <p:spPr>
          <a:xfrm>
            <a:off x="109728" y="1947672"/>
            <a:ext cx="310896" cy="310896"/>
          </a:xfrm>
          <a:prstGeom prst="rect">
            <a:avLst/>
          </a:prstGeom>
          <a:noFill/>
          <a:ln/>
        </p:spPr>
        <p:txBody>
          <a:bodyPr wrap="square" lIns="0" tIns="0" rIns="0" bIns="0" rtlCol="0" anchor="ctr"/>
          <a:lstStyle/>
          <a:p>
            <a:pPr algn="ctr" indent="0" marL="0">
              <a:buNone/>
            </a:pPr>
            <a:r>
              <a:rPr lang="en-US" sz="900" b="1" dirty="0">
                <a:solidFill>
                  <a:srgbClr val="1B2A4A"/>
                </a:solidFill>
                <a:latin typeface="Calibri" pitchFamily="34" charset="0"/>
                <a:ea typeface="Calibri" pitchFamily="34" charset="-122"/>
                <a:cs typeface="Calibri" pitchFamily="34" charset="-120"/>
              </a:rPr>
              <a:t>✓</a:t>
            </a:r>
            <a:endParaRPr lang="en-US" sz="900" dirty="0"/>
          </a:p>
        </p:txBody>
      </p:sp>
      <p:sp>
        <p:nvSpPr>
          <p:cNvPr id="10" name="Text 8"/>
          <p:cNvSpPr/>
          <p:nvPr/>
        </p:nvSpPr>
        <p:spPr>
          <a:xfrm>
            <a:off x="502920" y="1874520"/>
            <a:ext cx="804672" cy="256032"/>
          </a:xfrm>
          <a:prstGeom prst="rect">
            <a:avLst/>
          </a:prstGeom>
          <a:noFill/>
          <a:ln/>
        </p:spPr>
        <p:txBody>
          <a:bodyPr wrap="square" rtlCol="0" anchor="ctr"/>
          <a:lstStyle/>
          <a:p>
            <a:pPr indent="0" marL="0">
              <a:buNone/>
            </a:pPr>
            <a:r>
              <a:rPr lang="en-US" sz="850" b="1" dirty="0">
                <a:solidFill>
                  <a:srgbClr val="C9A84C"/>
                </a:solidFill>
                <a:latin typeface="Calibri" pitchFamily="34" charset="0"/>
                <a:ea typeface="Calibri" pitchFamily="34" charset="-122"/>
                <a:cs typeface="Calibri" pitchFamily="34" charset="-120"/>
              </a:rPr>
              <a:t>Module 2</a:t>
            </a:r>
            <a:endParaRPr lang="en-US" sz="850" dirty="0"/>
          </a:p>
        </p:txBody>
      </p:sp>
      <p:sp>
        <p:nvSpPr>
          <p:cNvPr id="11" name="Text 9"/>
          <p:cNvSpPr/>
          <p:nvPr/>
        </p:nvSpPr>
        <p:spPr>
          <a:xfrm>
            <a:off x="502920" y="2148840"/>
            <a:ext cx="804672" cy="384048"/>
          </a:xfrm>
          <a:prstGeom prst="rect">
            <a:avLst/>
          </a:prstGeom>
          <a:noFill/>
          <a:ln/>
        </p:spPr>
        <p:txBody>
          <a:bodyPr wrap="square" rtlCol="0" anchor="ctr"/>
          <a:lstStyle/>
          <a:p>
            <a:pPr indent="0" marL="0">
              <a:buNone/>
            </a:pPr>
            <a:r>
              <a:rPr lang="en-US" sz="700" dirty="0">
                <a:solidFill>
                  <a:srgbClr val="9A8060"/>
                </a:solidFill>
                <a:latin typeface="Calibri" pitchFamily="34" charset="0"/>
                <a:ea typeface="Calibri" pitchFamily="34" charset="-122"/>
                <a:cs typeface="Calibri" pitchFamily="34" charset="-120"/>
              </a:rPr>
              <a:t>Your Data, Your Duty</a:t>
            </a:r>
            <a:endParaRPr lang="en-US" sz="700" dirty="0"/>
          </a:p>
        </p:txBody>
      </p:sp>
      <p:sp>
        <p:nvSpPr>
          <p:cNvPr id="12" name="Shape 10"/>
          <p:cNvSpPr/>
          <p:nvPr/>
        </p:nvSpPr>
        <p:spPr>
          <a:xfrm>
            <a:off x="0" y="2724912"/>
            <a:ext cx="1371600" cy="868680"/>
          </a:xfrm>
          <a:prstGeom prst="rect">
            <a:avLst/>
          </a:prstGeom>
          <a:solidFill>
            <a:srgbClr val="243858"/>
          </a:solidFill>
          <a:ln w="12700">
            <a:solidFill>
              <a:srgbClr val="C9A84C"/>
            </a:solidFill>
            <a:prstDash val="solid"/>
          </a:ln>
        </p:spPr>
      </p:sp>
      <p:sp>
        <p:nvSpPr>
          <p:cNvPr id="13" name="Shape 11"/>
          <p:cNvSpPr/>
          <p:nvPr/>
        </p:nvSpPr>
        <p:spPr>
          <a:xfrm>
            <a:off x="0" y="2724912"/>
            <a:ext cx="54864" cy="868680"/>
          </a:xfrm>
          <a:prstGeom prst="rect">
            <a:avLst/>
          </a:prstGeom>
          <a:solidFill>
            <a:srgbClr val="C9A84C"/>
          </a:solidFill>
          <a:ln w="12700">
            <a:solidFill>
              <a:srgbClr val="C9A84C"/>
            </a:solidFill>
            <a:prstDash val="solid"/>
          </a:ln>
        </p:spPr>
      </p:sp>
      <p:sp>
        <p:nvSpPr>
          <p:cNvPr id="14" name="Shape 12"/>
          <p:cNvSpPr/>
          <p:nvPr/>
        </p:nvSpPr>
        <p:spPr>
          <a:xfrm>
            <a:off x="109728" y="2907792"/>
            <a:ext cx="310896" cy="310896"/>
          </a:xfrm>
          <a:prstGeom prst="ellipse">
            <a:avLst/>
          </a:prstGeom>
          <a:solidFill>
            <a:srgbClr val="C9A84C"/>
          </a:solidFill>
          <a:ln w="12700">
            <a:solidFill>
              <a:srgbClr val="C9A84C"/>
            </a:solidFill>
            <a:prstDash val="solid"/>
          </a:ln>
        </p:spPr>
      </p:sp>
      <p:sp>
        <p:nvSpPr>
          <p:cNvPr id="15" name="Text 13"/>
          <p:cNvSpPr/>
          <p:nvPr/>
        </p:nvSpPr>
        <p:spPr>
          <a:xfrm>
            <a:off x="109728" y="2907792"/>
            <a:ext cx="310896" cy="310896"/>
          </a:xfrm>
          <a:prstGeom prst="rect">
            <a:avLst/>
          </a:prstGeom>
          <a:noFill/>
          <a:ln/>
        </p:spPr>
        <p:txBody>
          <a:bodyPr wrap="square" lIns="0" tIns="0" rIns="0" bIns="0" rtlCol="0" anchor="ctr"/>
          <a:lstStyle/>
          <a:p>
            <a:pPr algn="ctr" indent="0" marL="0">
              <a:buNone/>
            </a:pPr>
            <a:r>
              <a:rPr lang="en-US" sz="900" b="1" dirty="0">
                <a:solidFill>
                  <a:srgbClr val="1B2A4A"/>
                </a:solidFill>
                <a:latin typeface="Calibri" pitchFamily="34" charset="0"/>
                <a:ea typeface="Calibri" pitchFamily="34" charset="-122"/>
                <a:cs typeface="Calibri" pitchFamily="34" charset="-120"/>
              </a:rPr>
              <a:t>▶</a:t>
            </a:r>
            <a:endParaRPr lang="en-US" sz="900" dirty="0"/>
          </a:p>
        </p:txBody>
      </p:sp>
      <p:sp>
        <p:nvSpPr>
          <p:cNvPr id="16" name="Text 14"/>
          <p:cNvSpPr/>
          <p:nvPr/>
        </p:nvSpPr>
        <p:spPr>
          <a:xfrm>
            <a:off x="502920" y="2834640"/>
            <a:ext cx="804672" cy="256032"/>
          </a:xfrm>
          <a:prstGeom prst="rect">
            <a:avLst/>
          </a:prstGeom>
          <a:noFill/>
          <a:ln/>
        </p:spPr>
        <p:txBody>
          <a:bodyPr wrap="square" rtlCol="0" anchor="ctr"/>
          <a:lstStyle/>
          <a:p>
            <a:pPr indent="0" marL="0">
              <a:buNone/>
            </a:pPr>
            <a:r>
              <a:rPr lang="en-US" sz="850" b="1" dirty="0">
                <a:solidFill>
                  <a:srgbClr val="FFFFFF"/>
                </a:solidFill>
                <a:latin typeface="Calibri" pitchFamily="34" charset="0"/>
                <a:ea typeface="Calibri" pitchFamily="34" charset="-122"/>
                <a:cs typeface="Calibri" pitchFamily="34" charset="-120"/>
              </a:rPr>
              <a:t>Module 3</a:t>
            </a:r>
            <a:endParaRPr lang="en-US" sz="850" dirty="0"/>
          </a:p>
        </p:txBody>
      </p:sp>
      <p:sp>
        <p:nvSpPr>
          <p:cNvPr id="17" name="Text 15"/>
          <p:cNvSpPr/>
          <p:nvPr/>
        </p:nvSpPr>
        <p:spPr>
          <a:xfrm>
            <a:off x="502920" y="3108960"/>
            <a:ext cx="804672" cy="384048"/>
          </a:xfrm>
          <a:prstGeom prst="rect">
            <a:avLst/>
          </a:prstGeom>
          <a:noFill/>
          <a:ln/>
        </p:spPr>
        <p:txBody>
          <a:bodyPr wrap="square" rtlCol="0" anchor="ctr"/>
          <a:lstStyle/>
          <a:p>
            <a:pPr indent="0" marL="0">
              <a:buNone/>
            </a:pPr>
            <a:r>
              <a:rPr lang="en-US" sz="700" dirty="0">
                <a:solidFill>
                  <a:srgbClr val="A8B8CC"/>
                </a:solidFill>
                <a:latin typeface="Calibri" pitchFamily="34" charset="0"/>
                <a:ea typeface="Calibri" pitchFamily="34" charset="-122"/>
                <a:cs typeface="Calibri" pitchFamily="34" charset="-120"/>
              </a:rPr>
              <a:t>When Things Go Wrong</a:t>
            </a:r>
            <a:endParaRPr lang="en-US" sz="700" dirty="0"/>
          </a:p>
        </p:txBody>
      </p:sp>
      <p:sp>
        <p:nvSpPr>
          <p:cNvPr id="18" name="Text 16"/>
          <p:cNvSpPr/>
          <p:nvPr/>
        </p:nvSpPr>
        <p:spPr>
          <a:xfrm>
            <a:off x="91440" y="3749040"/>
            <a:ext cx="1188720" cy="237744"/>
          </a:xfrm>
          <a:prstGeom prst="rect">
            <a:avLst/>
          </a:prstGeom>
          <a:noFill/>
          <a:ln/>
        </p:spPr>
        <p:txBody>
          <a:bodyPr wrap="square" rtlCol="0" anchor="ctr"/>
          <a:lstStyle/>
          <a:p>
            <a:pPr algn="ctr" indent="0" marL="0">
              <a:buNone/>
            </a:pPr>
            <a:r>
              <a:rPr lang="en-US" sz="750" b="1" spc="50" kern="0" dirty="0">
                <a:solidFill>
                  <a:srgbClr val="C9A84C"/>
                </a:solidFill>
                <a:latin typeface="Calibri" pitchFamily="34" charset="0"/>
                <a:ea typeface="Calibri" pitchFamily="34" charset="-122"/>
                <a:cs typeface="Calibri" pitchFamily="34" charset="-120"/>
              </a:rPr>
              <a:t>70% COMPLETE</a:t>
            </a:r>
            <a:endParaRPr lang="en-US" sz="750" dirty="0"/>
          </a:p>
        </p:txBody>
      </p:sp>
      <p:sp>
        <p:nvSpPr>
          <p:cNvPr id="19" name="Shape 17"/>
          <p:cNvSpPr/>
          <p:nvPr/>
        </p:nvSpPr>
        <p:spPr>
          <a:xfrm>
            <a:off x="137160" y="4023360"/>
            <a:ext cx="1097280" cy="91440"/>
          </a:xfrm>
          <a:prstGeom prst="rect">
            <a:avLst/>
          </a:prstGeom>
          <a:solidFill>
            <a:srgbClr val="0D1929"/>
          </a:solidFill>
          <a:ln w="12700">
            <a:solidFill>
              <a:srgbClr val="0D1929"/>
            </a:solidFill>
            <a:prstDash val="solid"/>
          </a:ln>
        </p:spPr>
      </p:sp>
      <p:sp>
        <p:nvSpPr>
          <p:cNvPr id="20" name="Shape 18"/>
          <p:cNvSpPr/>
          <p:nvPr/>
        </p:nvSpPr>
        <p:spPr>
          <a:xfrm>
            <a:off x="137160" y="4023360"/>
            <a:ext cx="768096" cy="91440"/>
          </a:xfrm>
          <a:prstGeom prst="rect">
            <a:avLst/>
          </a:prstGeom>
          <a:solidFill>
            <a:srgbClr val="C9A84C"/>
          </a:solidFill>
          <a:ln w="12700">
            <a:solidFill>
              <a:srgbClr val="C9A84C"/>
            </a:solidFill>
            <a:prstDash val="solid"/>
          </a:ln>
        </p:spPr>
      </p:sp>
      <p:sp>
        <p:nvSpPr>
          <p:cNvPr id="21" name="Shape 19"/>
          <p:cNvSpPr/>
          <p:nvPr/>
        </p:nvSpPr>
        <p:spPr>
          <a:xfrm>
            <a:off x="0" y="4887468"/>
            <a:ext cx="9144000" cy="256032"/>
          </a:xfrm>
          <a:prstGeom prst="rect">
            <a:avLst/>
          </a:prstGeom>
          <a:solidFill>
            <a:srgbClr val="111D30"/>
          </a:solidFill>
          <a:ln w="12700">
            <a:solidFill>
              <a:srgbClr val="111D30"/>
            </a:solidFill>
            <a:prstDash val="solid"/>
          </a:ln>
        </p:spPr>
      </p:sp>
      <p:sp>
        <p:nvSpPr>
          <p:cNvPr id="22" name="Shape 20"/>
          <p:cNvSpPr/>
          <p:nvPr/>
        </p:nvSpPr>
        <p:spPr>
          <a:xfrm>
            <a:off x="0" y="4887468"/>
            <a:ext cx="6400800" cy="256032"/>
          </a:xfrm>
          <a:prstGeom prst="rect">
            <a:avLst/>
          </a:prstGeom>
          <a:solidFill>
            <a:srgbClr val="C9A84C"/>
          </a:solidFill>
          <a:ln w="12700">
            <a:solidFill>
              <a:srgbClr val="C9A84C"/>
            </a:solidFill>
            <a:prstDash val="solid"/>
          </a:ln>
        </p:spPr>
      </p:sp>
      <p:sp>
        <p:nvSpPr>
          <p:cNvPr id="23" name="Text 21"/>
          <p:cNvSpPr/>
          <p:nvPr/>
        </p:nvSpPr>
        <p:spPr>
          <a:xfrm>
            <a:off x="0" y="4887468"/>
            <a:ext cx="9144000" cy="256032"/>
          </a:xfrm>
          <a:prstGeom prst="rect">
            <a:avLst/>
          </a:prstGeom>
          <a:noFill/>
          <a:ln/>
        </p:spPr>
        <p:txBody>
          <a:bodyPr wrap="square" rtlCol="0" anchor="ctr"/>
          <a:lstStyle/>
          <a:p>
            <a:pPr algn="ctr" indent="0" marL="0">
              <a:buNone/>
            </a:pPr>
            <a:r>
              <a:rPr lang="en-US" sz="850" dirty="0">
                <a:solidFill>
                  <a:srgbClr val="FFFFFF"/>
                </a:solidFill>
                <a:latin typeface="Calibri" pitchFamily="34" charset="0"/>
                <a:ea typeface="Calibri" pitchFamily="34" charset="-122"/>
                <a:cs typeface="Calibri" pitchFamily="34" charset="-120"/>
              </a:rPr>
              <a:t>70% Complete</a:t>
            </a:r>
            <a:endParaRPr lang="en-US" sz="850" dirty="0"/>
          </a:p>
        </p:txBody>
      </p:sp>
      <p:sp>
        <p:nvSpPr>
          <p:cNvPr id="24" name="Shape 22"/>
          <p:cNvSpPr/>
          <p:nvPr/>
        </p:nvSpPr>
        <p:spPr>
          <a:xfrm>
            <a:off x="1371600" y="0"/>
            <a:ext cx="54864" cy="4887468"/>
          </a:xfrm>
          <a:prstGeom prst="rect">
            <a:avLst/>
          </a:prstGeom>
          <a:solidFill>
            <a:srgbClr val="C9A84C"/>
          </a:solidFill>
          <a:ln w="12700">
            <a:solidFill>
              <a:srgbClr val="C9A84C"/>
            </a:solidFill>
            <a:prstDash val="solid"/>
          </a:ln>
        </p:spPr>
      </p:sp>
      <p:sp>
        <p:nvSpPr>
          <p:cNvPr id="25" name="Shape 23"/>
          <p:cNvSpPr/>
          <p:nvPr/>
        </p:nvSpPr>
        <p:spPr>
          <a:xfrm>
            <a:off x="1426464" y="0"/>
            <a:ext cx="7717536" cy="4887468"/>
          </a:xfrm>
          <a:prstGeom prst="rect">
            <a:avLst/>
          </a:prstGeom>
          <a:solidFill>
            <a:srgbClr val="FFFFFF"/>
          </a:solidFill>
          <a:ln w="12700">
            <a:solidFill>
              <a:srgbClr val="FFFFFF"/>
            </a:solidFill>
            <a:prstDash val="solid"/>
          </a:ln>
        </p:spPr>
      </p:sp>
      <p:sp>
        <p:nvSpPr>
          <p:cNvPr id="26" name="Text 24"/>
          <p:cNvSpPr/>
          <p:nvPr/>
        </p:nvSpPr>
        <p:spPr>
          <a:xfrm>
            <a:off x="1517904" y="91440"/>
            <a:ext cx="7534656" cy="219456"/>
          </a:xfrm>
          <a:prstGeom prst="rect">
            <a:avLst/>
          </a:prstGeom>
          <a:noFill/>
          <a:ln/>
        </p:spPr>
        <p:txBody>
          <a:bodyPr wrap="square" rtlCol="0" anchor="ctr"/>
          <a:lstStyle/>
          <a:p>
            <a:pPr indent="0" marL="0">
              <a:buNone/>
            </a:pPr>
            <a:r>
              <a:rPr lang="en-US" sz="800" b="1" spc="100" kern="0" dirty="0">
                <a:solidFill>
                  <a:srgbClr val="C9A84C"/>
                </a:solidFill>
                <a:latin typeface="Calibri" pitchFamily="34" charset="0"/>
                <a:ea typeface="Calibri" pitchFamily="34" charset="-122"/>
                <a:cs typeface="Calibri" pitchFamily="34" charset="-120"/>
              </a:rPr>
              <a:t>MODULE 3  ·  SCREEN 3.2  ·  WARNING SIGNS</a:t>
            </a:r>
            <a:endParaRPr lang="en-US" sz="800" dirty="0"/>
          </a:p>
        </p:txBody>
      </p:sp>
      <p:sp>
        <p:nvSpPr>
          <p:cNvPr id="27" name="Text 25"/>
          <p:cNvSpPr/>
          <p:nvPr/>
        </p:nvSpPr>
        <p:spPr>
          <a:xfrm>
            <a:off x="1517904" y="347472"/>
            <a:ext cx="7534656" cy="457200"/>
          </a:xfrm>
          <a:prstGeom prst="rect">
            <a:avLst/>
          </a:prstGeom>
          <a:noFill/>
          <a:ln/>
        </p:spPr>
        <p:txBody>
          <a:bodyPr wrap="square" rtlCol="0" anchor="ctr"/>
          <a:lstStyle/>
          <a:p>
            <a:pPr indent="0" marL="0">
              <a:buNone/>
            </a:pPr>
            <a:r>
              <a:rPr lang="en-US" sz="2000" b="1" dirty="0">
                <a:solidFill>
                  <a:srgbClr val="1B2A4A"/>
                </a:solidFill>
                <a:latin typeface="Calibri" pitchFamily="34" charset="0"/>
                <a:ea typeface="Calibri" pitchFamily="34" charset="-122"/>
                <a:cs typeface="Calibri" pitchFamily="34" charset="-120"/>
              </a:rPr>
              <a:t>Recognizing a Privacy Incident</a:t>
            </a:r>
            <a:endParaRPr lang="en-US" sz="2000" dirty="0"/>
          </a:p>
        </p:txBody>
      </p:sp>
      <p:sp>
        <p:nvSpPr>
          <p:cNvPr id="28" name="Text 26"/>
          <p:cNvSpPr/>
          <p:nvPr/>
        </p:nvSpPr>
        <p:spPr>
          <a:xfrm>
            <a:off x="1517904" y="850392"/>
            <a:ext cx="7534656" cy="274320"/>
          </a:xfrm>
          <a:prstGeom prst="rect">
            <a:avLst/>
          </a:prstGeom>
          <a:noFill/>
          <a:ln/>
        </p:spPr>
        <p:txBody>
          <a:bodyPr wrap="square" rtlCol="0" anchor="ctr"/>
          <a:lstStyle/>
          <a:p>
            <a:pPr indent="0" marL="0">
              <a:buNone/>
            </a:pPr>
            <a:r>
              <a:rPr lang="en-US" sz="1050" dirty="0">
                <a:solidFill>
                  <a:srgbClr val="64748B"/>
                </a:solidFill>
                <a:latin typeface="Calibri" pitchFamily="34" charset="0"/>
                <a:ea typeface="Calibri" pitchFamily="34" charset="-122"/>
                <a:cs typeface="Calibri" pitchFamily="34" charset="-120"/>
              </a:rPr>
              <a:t>If you observe any of these—do not attempt to resolve it yourself. Report immediately.</a:t>
            </a:r>
            <a:endParaRPr lang="en-US" sz="1050" dirty="0"/>
          </a:p>
        </p:txBody>
      </p:sp>
      <p:sp>
        <p:nvSpPr>
          <p:cNvPr id="29" name="Shape 27"/>
          <p:cNvSpPr/>
          <p:nvPr/>
        </p:nvSpPr>
        <p:spPr>
          <a:xfrm>
            <a:off x="1572768" y="1170432"/>
            <a:ext cx="3675888" cy="822960"/>
          </a:xfrm>
          <a:prstGeom prst="rect">
            <a:avLst/>
          </a:prstGeom>
          <a:solidFill>
            <a:srgbClr val="FFFFFF"/>
          </a:solidFill>
          <a:ln w="12700">
            <a:solidFill>
              <a:srgbClr val="E2E8F0"/>
            </a:solidFill>
            <a:prstDash val="solid"/>
          </a:ln>
          <a:effectLst>
            <a:outerShdw sx="100000" sy="100000" kx="0" ky="0" algn="bl" rotWithShape="0" blurRad="50800" dist="25400" dir="8100000">
              <a:srgbClr val="000000">
                <a:alpha val="9000"/>
              </a:srgbClr>
            </a:outerShdw>
          </a:effectLst>
        </p:spPr>
      </p:sp>
      <p:sp>
        <p:nvSpPr>
          <p:cNvPr id="30" name="Shape 28"/>
          <p:cNvSpPr/>
          <p:nvPr/>
        </p:nvSpPr>
        <p:spPr>
          <a:xfrm>
            <a:off x="1572768" y="1170432"/>
            <a:ext cx="45720" cy="822960"/>
          </a:xfrm>
          <a:prstGeom prst="rect">
            <a:avLst/>
          </a:prstGeom>
          <a:solidFill>
            <a:srgbClr val="C0392B"/>
          </a:solidFill>
          <a:ln w="12700">
            <a:solidFill>
              <a:srgbClr val="C0392B"/>
            </a:solidFill>
            <a:prstDash val="solid"/>
          </a:ln>
        </p:spPr>
      </p:sp>
      <p:sp>
        <p:nvSpPr>
          <p:cNvPr id="31" name="Text 29"/>
          <p:cNvSpPr/>
          <p:nvPr/>
        </p:nvSpPr>
        <p:spPr>
          <a:xfrm>
            <a:off x="1682496" y="1408176"/>
            <a:ext cx="347472" cy="347472"/>
          </a:xfrm>
          <a:prstGeom prst="rect">
            <a:avLst/>
          </a:prstGeom>
          <a:noFill/>
          <a:ln/>
        </p:spPr>
        <p:txBody>
          <a:bodyPr wrap="square" lIns="0" tIns="0" rIns="0" bIns="0" rtlCol="0" anchor="ctr"/>
          <a:lstStyle/>
          <a:p>
            <a:pPr algn="ctr" indent="0" marL="0">
              <a:buNone/>
            </a:pPr>
            <a:r>
              <a:rPr lang="en-US" sz="1800" dirty="0">
                <a:solidFill>
                  <a:srgbClr val="C0392B"/>
                </a:solidFill>
                <a:latin typeface="Calibri" pitchFamily="34" charset="0"/>
                <a:ea typeface="Calibri" pitchFamily="34" charset="-122"/>
                <a:cs typeface="Calibri" pitchFamily="34" charset="-120"/>
              </a:rPr>
              <a:t>✉</a:t>
            </a:r>
            <a:endParaRPr lang="en-US" sz="1800" dirty="0"/>
          </a:p>
        </p:txBody>
      </p:sp>
      <p:sp>
        <p:nvSpPr>
          <p:cNvPr id="32" name="Text 30"/>
          <p:cNvSpPr/>
          <p:nvPr/>
        </p:nvSpPr>
        <p:spPr>
          <a:xfrm>
            <a:off x="2121408" y="1261872"/>
            <a:ext cx="3017520" cy="256032"/>
          </a:xfrm>
          <a:prstGeom prst="rect">
            <a:avLst/>
          </a:prstGeom>
          <a:noFill/>
          <a:ln/>
        </p:spPr>
        <p:txBody>
          <a:bodyPr wrap="square" rtlCol="0" anchor="ctr"/>
          <a:lstStyle/>
          <a:p>
            <a:pPr indent="0" marL="0">
              <a:buNone/>
            </a:pPr>
            <a:r>
              <a:rPr lang="en-US" sz="1000" b="1" dirty="0">
                <a:solidFill>
                  <a:srgbClr val="1B2A4A"/>
                </a:solidFill>
                <a:latin typeface="Calibri" pitchFamily="34" charset="0"/>
                <a:ea typeface="Calibri" pitchFamily="34" charset="-122"/>
                <a:cs typeface="Calibri" pitchFamily="34" charset="-120"/>
              </a:rPr>
              <a:t>Misdirected Email</a:t>
            </a:r>
            <a:endParaRPr lang="en-US" sz="1000" dirty="0"/>
          </a:p>
        </p:txBody>
      </p:sp>
      <p:sp>
        <p:nvSpPr>
          <p:cNvPr id="33" name="Text 31"/>
          <p:cNvSpPr/>
          <p:nvPr/>
        </p:nvSpPr>
        <p:spPr>
          <a:xfrm>
            <a:off x="2121408" y="1536192"/>
            <a:ext cx="3017520" cy="347472"/>
          </a:xfrm>
          <a:prstGeom prst="rect">
            <a:avLst/>
          </a:prstGeom>
          <a:noFill/>
          <a:ln/>
        </p:spPr>
        <p:txBody>
          <a:bodyPr wrap="square" rtlCol="0" anchor="ctr"/>
          <a:lstStyle/>
          <a:p>
            <a:pPr indent="0" marL="0">
              <a:buNone/>
            </a:pPr>
            <a:r>
              <a:rPr lang="en-US" sz="900" dirty="0">
                <a:solidFill>
                  <a:srgbClr val="2D3748"/>
                </a:solidFill>
                <a:latin typeface="Calibri" pitchFamily="34" charset="0"/>
                <a:ea typeface="Calibri" pitchFamily="34" charset="-122"/>
                <a:cs typeface="Calibri" pitchFamily="34" charset="-120"/>
              </a:rPr>
              <a:t>An email containing NPI was sent to the wrong recipient outside the firm.</a:t>
            </a:r>
            <a:endParaRPr lang="en-US" sz="900" dirty="0"/>
          </a:p>
        </p:txBody>
      </p:sp>
      <p:sp>
        <p:nvSpPr>
          <p:cNvPr id="34" name="Shape 32"/>
          <p:cNvSpPr/>
          <p:nvPr/>
        </p:nvSpPr>
        <p:spPr>
          <a:xfrm>
            <a:off x="5321808" y="1170432"/>
            <a:ext cx="3675888" cy="822960"/>
          </a:xfrm>
          <a:prstGeom prst="rect">
            <a:avLst/>
          </a:prstGeom>
          <a:solidFill>
            <a:srgbClr val="FFFFFF"/>
          </a:solidFill>
          <a:ln w="12700">
            <a:solidFill>
              <a:srgbClr val="E2E8F0"/>
            </a:solidFill>
            <a:prstDash val="solid"/>
          </a:ln>
          <a:effectLst>
            <a:outerShdw sx="100000" sy="100000" kx="0" ky="0" algn="bl" rotWithShape="0" blurRad="50800" dist="25400" dir="8100000">
              <a:srgbClr val="000000">
                <a:alpha val="9000"/>
              </a:srgbClr>
            </a:outerShdw>
          </a:effectLst>
        </p:spPr>
      </p:sp>
      <p:sp>
        <p:nvSpPr>
          <p:cNvPr id="35" name="Shape 33"/>
          <p:cNvSpPr/>
          <p:nvPr/>
        </p:nvSpPr>
        <p:spPr>
          <a:xfrm>
            <a:off x="5321808" y="1170432"/>
            <a:ext cx="45720" cy="822960"/>
          </a:xfrm>
          <a:prstGeom prst="rect">
            <a:avLst/>
          </a:prstGeom>
          <a:solidFill>
            <a:srgbClr val="C0392B"/>
          </a:solidFill>
          <a:ln w="12700">
            <a:solidFill>
              <a:srgbClr val="C0392B"/>
            </a:solidFill>
            <a:prstDash val="solid"/>
          </a:ln>
        </p:spPr>
      </p:sp>
      <p:sp>
        <p:nvSpPr>
          <p:cNvPr id="36" name="Text 34"/>
          <p:cNvSpPr/>
          <p:nvPr/>
        </p:nvSpPr>
        <p:spPr>
          <a:xfrm>
            <a:off x="5431536" y="1408176"/>
            <a:ext cx="347472" cy="347472"/>
          </a:xfrm>
          <a:prstGeom prst="rect">
            <a:avLst/>
          </a:prstGeom>
          <a:noFill/>
          <a:ln/>
        </p:spPr>
        <p:txBody>
          <a:bodyPr wrap="square" lIns="0" tIns="0" rIns="0" bIns="0" rtlCol="0" anchor="ctr"/>
          <a:lstStyle/>
          <a:p>
            <a:pPr algn="ctr" indent="0" marL="0">
              <a:buNone/>
            </a:pPr>
            <a:r>
              <a:rPr lang="en-US" sz="1800" dirty="0">
                <a:solidFill>
                  <a:srgbClr val="C0392B"/>
                </a:solidFill>
                <a:latin typeface="Calibri" pitchFamily="34" charset="0"/>
                <a:ea typeface="Calibri" pitchFamily="34" charset="-122"/>
                <a:cs typeface="Calibri" pitchFamily="34" charset="-120"/>
              </a:rPr>
              <a:t>🔓</a:t>
            </a:r>
            <a:endParaRPr lang="en-US" sz="1800" dirty="0"/>
          </a:p>
        </p:txBody>
      </p:sp>
      <p:sp>
        <p:nvSpPr>
          <p:cNvPr id="37" name="Text 35"/>
          <p:cNvSpPr/>
          <p:nvPr/>
        </p:nvSpPr>
        <p:spPr>
          <a:xfrm>
            <a:off x="5870448" y="1261872"/>
            <a:ext cx="3017520" cy="256032"/>
          </a:xfrm>
          <a:prstGeom prst="rect">
            <a:avLst/>
          </a:prstGeom>
          <a:noFill/>
          <a:ln/>
        </p:spPr>
        <p:txBody>
          <a:bodyPr wrap="square" rtlCol="0" anchor="ctr"/>
          <a:lstStyle/>
          <a:p>
            <a:pPr indent="0" marL="0">
              <a:buNone/>
            </a:pPr>
            <a:r>
              <a:rPr lang="en-US" sz="1000" b="1" dirty="0">
                <a:solidFill>
                  <a:srgbClr val="1B2A4A"/>
                </a:solidFill>
                <a:latin typeface="Calibri" pitchFamily="34" charset="0"/>
                <a:ea typeface="Calibri" pitchFamily="34" charset="-122"/>
                <a:cs typeface="Calibri" pitchFamily="34" charset="-120"/>
              </a:rPr>
              <a:t>Unauthorized Account Access</a:t>
            </a:r>
            <a:endParaRPr lang="en-US" sz="1000" dirty="0"/>
          </a:p>
        </p:txBody>
      </p:sp>
      <p:sp>
        <p:nvSpPr>
          <p:cNvPr id="38" name="Text 36"/>
          <p:cNvSpPr/>
          <p:nvPr/>
        </p:nvSpPr>
        <p:spPr>
          <a:xfrm>
            <a:off x="5870448" y="1536192"/>
            <a:ext cx="3017520" cy="347472"/>
          </a:xfrm>
          <a:prstGeom prst="rect">
            <a:avLst/>
          </a:prstGeom>
          <a:noFill/>
          <a:ln/>
        </p:spPr>
        <p:txBody>
          <a:bodyPr wrap="square" rtlCol="0" anchor="ctr"/>
          <a:lstStyle/>
          <a:p>
            <a:pPr indent="0" marL="0">
              <a:buNone/>
            </a:pPr>
            <a:r>
              <a:rPr lang="en-US" sz="900" dirty="0">
                <a:solidFill>
                  <a:srgbClr val="2D3748"/>
                </a:solidFill>
                <a:latin typeface="Calibri" pitchFamily="34" charset="0"/>
                <a:ea typeface="Calibri" pitchFamily="34" charset="-122"/>
                <a:cs typeface="Calibri" pitchFamily="34" charset="-120"/>
              </a:rPr>
              <a:t>A client account was accessed from an unknown location, device, or IP address.</a:t>
            </a:r>
            <a:endParaRPr lang="en-US" sz="900" dirty="0"/>
          </a:p>
        </p:txBody>
      </p:sp>
      <p:sp>
        <p:nvSpPr>
          <p:cNvPr id="39" name="Shape 37"/>
          <p:cNvSpPr/>
          <p:nvPr/>
        </p:nvSpPr>
        <p:spPr>
          <a:xfrm>
            <a:off x="1572768" y="2084832"/>
            <a:ext cx="3675888" cy="822960"/>
          </a:xfrm>
          <a:prstGeom prst="rect">
            <a:avLst/>
          </a:prstGeom>
          <a:solidFill>
            <a:srgbClr val="FFFFFF"/>
          </a:solidFill>
          <a:ln w="12700">
            <a:solidFill>
              <a:srgbClr val="E2E8F0"/>
            </a:solidFill>
            <a:prstDash val="solid"/>
          </a:ln>
          <a:effectLst>
            <a:outerShdw sx="100000" sy="100000" kx="0" ky="0" algn="bl" rotWithShape="0" blurRad="50800" dist="25400" dir="8100000">
              <a:srgbClr val="000000">
                <a:alpha val="9000"/>
              </a:srgbClr>
            </a:outerShdw>
          </a:effectLst>
        </p:spPr>
      </p:sp>
      <p:sp>
        <p:nvSpPr>
          <p:cNvPr id="40" name="Shape 38"/>
          <p:cNvSpPr/>
          <p:nvPr/>
        </p:nvSpPr>
        <p:spPr>
          <a:xfrm>
            <a:off x="1572768" y="2084832"/>
            <a:ext cx="45720" cy="822960"/>
          </a:xfrm>
          <a:prstGeom prst="rect">
            <a:avLst/>
          </a:prstGeom>
          <a:solidFill>
            <a:srgbClr val="C0392B"/>
          </a:solidFill>
          <a:ln w="12700">
            <a:solidFill>
              <a:srgbClr val="C0392B"/>
            </a:solidFill>
            <a:prstDash val="solid"/>
          </a:ln>
        </p:spPr>
      </p:sp>
      <p:sp>
        <p:nvSpPr>
          <p:cNvPr id="41" name="Text 39"/>
          <p:cNvSpPr/>
          <p:nvPr/>
        </p:nvSpPr>
        <p:spPr>
          <a:xfrm>
            <a:off x="1682496" y="2322576"/>
            <a:ext cx="347472" cy="347472"/>
          </a:xfrm>
          <a:prstGeom prst="rect">
            <a:avLst/>
          </a:prstGeom>
          <a:noFill/>
          <a:ln/>
        </p:spPr>
        <p:txBody>
          <a:bodyPr wrap="square" lIns="0" tIns="0" rIns="0" bIns="0" rtlCol="0" anchor="ctr"/>
          <a:lstStyle/>
          <a:p>
            <a:pPr algn="ctr" indent="0" marL="0">
              <a:buNone/>
            </a:pPr>
            <a:r>
              <a:rPr lang="en-US" sz="1800" dirty="0">
                <a:solidFill>
                  <a:srgbClr val="C0392B"/>
                </a:solidFill>
                <a:latin typeface="Calibri" pitchFamily="34" charset="0"/>
                <a:ea typeface="Calibri" pitchFamily="34" charset="-122"/>
                <a:cs typeface="Calibri" pitchFamily="34" charset="-120"/>
              </a:rPr>
              <a:t>📱</a:t>
            </a:r>
            <a:endParaRPr lang="en-US" sz="1800" dirty="0"/>
          </a:p>
        </p:txBody>
      </p:sp>
      <p:sp>
        <p:nvSpPr>
          <p:cNvPr id="42" name="Text 40"/>
          <p:cNvSpPr/>
          <p:nvPr/>
        </p:nvSpPr>
        <p:spPr>
          <a:xfrm>
            <a:off x="2121408" y="2176272"/>
            <a:ext cx="3017520" cy="256032"/>
          </a:xfrm>
          <a:prstGeom prst="rect">
            <a:avLst/>
          </a:prstGeom>
          <a:noFill/>
          <a:ln/>
        </p:spPr>
        <p:txBody>
          <a:bodyPr wrap="square" rtlCol="0" anchor="ctr"/>
          <a:lstStyle/>
          <a:p>
            <a:pPr indent="0" marL="0">
              <a:buNone/>
            </a:pPr>
            <a:r>
              <a:rPr lang="en-US" sz="1000" b="1" dirty="0">
                <a:solidFill>
                  <a:srgbClr val="1B2A4A"/>
                </a:solidFill>
                <a:latin typeface="Calibri" pitchFamily="34" charset="0"/>
                <a:ea typeface="Calibri" pitchFamily="34" charset="-122"/>
                <a:cs typeface="Calibri" pitchFamily="34" charset="-120"/>
              </a:rPr>
              <a:t>Lost or Stolen Device</a:t>
            </a:r>
            <a:endParaRPr lang="en-US" sz="1000" dirty="0"/>
          </a:p>
        </p:txBody>
      </p:sp>
      <p:sp>
        <p:nvSpPr>
          <p:cNvPr id="43" name="Text 41"/>
          <p:cNvSpPr/>
          <p:nvPr/>
        </p:nvSpPr>
        <p:spPr>
          <a:xfrm>
            <a:off x="2121408" y="2450592"/>
            <a:ext cx="3017520" cy="347472"/>
          </a:xfrm>
          <a:prstGeom prst="rect">
            <a:avLst/>
          </a:prstGeom>
          <a:noFill/>
          <a:ln/>
        </p:spPr>
        <p:txBody>
          <a:bodyPr wrap="square" rtlCol="0" anchor="ctr"/>
          <a:lstStyle/>
          <a:p>
            <a:pPr indent="0" marL="0">
              <a:buNone/>
            </a:pPr>
            <a:r>
              <a:rPr lang="en-US" sz="900" dirty="0">
                <a:solidFill>
                  <a:srgbClr val="2D3748"/>
                </a:solidFill>
                <a:latin typeface="Calibri" pitchFamily="34" charset="0"/>
                <a:ea typeface="Calibri" pitchFamily="34" charset="-122"/>
                <a:cs typeface="Calibri" pitchFamily="34" charset="-120"/>
              </a:rPr>
              <a:t>A phone, laptop, or USB drive containing client data is missing or has been stolen.</a:t>
            </a:r>
            <a:endParaRPr lang="en-US" sz="900" dirty="0"/>
          </a:p>
        </p:txBody>
      </p:sp>
      <p:sp>
        <p:nvSpPr>
          <p:cNvPr id="44" name="Shape 42"/>
          <p:cNvSpPr/>
          <p:nvPr/>
        </p:nvSpPr>
        <p:spPr>
          <a:xfrm>
            <a:off x="5321808" y="2084832"/>
            <a:ext cx="3675888" cy="822960"/>
          </a:xfrm>
          <a:prstGeom prst="rect">
            <a:avLst/>
          </a:prstGeom>
          <a:solidFill>
            <a:srgbClr val="FFFFFF"/>
          </a:solidFill>
          <a:ln w="12700">
            <a:solidFill>
              <a:srgbClr val="E2E8F0"/>
            </a:solidFill>
            <a:prstDash val="solid"/>
          </a:ln>
          <a:effectLst>
            <a:outerShdw sx="100000" sy="100000" kx="0" ky="0" algn="bl" rotWithShape="0" blurRad="50800" dist="25400" dir="8100000">
              <a:srgbClr val="000000">
                <a:alpha val="9000"/>
              </a:srgbClr>
            </a:outerShdw>
          </a:effectLst>
        </p:spPr>
      </p:sp>
      <p:sp>
        <p:nvSpPr>
          <p:cNvPr id="45" name="Shape 43"/>
          <p:cNvSpPr/>
          <p:nvPr/>
        </p:nvSpPr>
        <p:spPr>
          <a:xfrm>
            <a:off x="5321808" y="2084832"/>
            <a:ext cx="45720" cy="822960"/>
          </a:xfrm>
          <a:prstGeom prst="rect">
            <a:avLst/>
          </a:prstGeom>
          <a:solidFill>
            <a:srgbClr val="C0392B"/>
          </a:solidFill>
          <a:ln w="12700">
            <a:solidFill>
              <a:srgbClr val="C0392B"/>
            </a:solidFill>
            <a:prstDash val="solid"/>
          </a:ln>
        </p:spPr>
      </p:sp>
      <p:sp>
        <p:nvSpPr>
          <p:cNvPr id="46" name="Text 44"/>
          <p:cNvSpPr/>
          <p:nvPr/>
        </p:nvSpPr>
        <p:spPr>
          <a:xfrm>
            <a:off x="5431536" y="2322576"/>
            <a:ext cx="347472" cy="347472"/>
          </a:xfrm>
          <a:prstGeom prst="rect">
            <a:avLst/>
          </a:prstGeom>
          <a:noFill/>
          <a:ln/>
        </p:spPr>
        <p:txBody>
          <a:bodyPr wrap="square" lIns="0" tIns="0" rIns="0" bIns="0" rtlCol="0" anchor="ctr"/>
          <a:lstStyle/>
          <a:p>
            <a:pPr algn="ctr" indent="0" marL="0">
              <a:buNone/>
            </a:pPr>
            <a:r>
              <a:rPr lang="en-US" sz="1800" dirty="0">
                <a:solidFill>
                  <a:srgbClr val="C0392B"/>
                </a:solidFill>
                <a:latin typeface="Calibri" pitchFamily="34" charset="0"/>
                <a:ea typeface="Calibri" pitchFamily="34" charset="-122"/>
                <a:cs typeface="Calibri" pitchFamily="34" charset="-120"/>
              </a:rPr>
              <a:t>⚠</a:t>
            </a:r>
            <a:endParaRPr lang="en-US" sz="1800" dirty="0"/>
          </a:p>
        </p:txBody>
      </p:sp>
      <p:sp>
        <p:nvSpPr>
          <p:cNvPr id="47" name="Text 45"/>
          <p:cNvSpPr/>
          <p:nvPr/>
        </p:nvSpPr>
        <p:spPr>
          <a:xfrm>
            <a:off x="5870448" y="2176272"/>
            <a:ext cx="3017520" cy="256032"/>
          </a:xfrm>
          <a:prstGeom prst="rect">
            <a:avLst/>
          </a:prstGeom>
          <a:noFill/>
          <a:ln/>
        </p:spPr>
        <p:txBody>
          <a:bodyPr wrap="square" rtlCol="0" anchor="ctr"/>
          <a:lstStyle/>
          <a:p>
            <a:pPr indent="0" marL="0">
              <a:buNone/>
            </a:pPr>
            <a:r>
              <a:rPr lang="en-US" sz="1000" b="1" dirty="0">
                <a:solidFill>
                  <a:srgbClr val="1B2A4A"/>
                </a:solidFill>
                <a:latin typeface="Calibri" pitchFamily="34" charset="0"/>
                <a:ea typeface="Calibri" pitchFamily="34" charset="-122"/>
                <a:cs typeface="Calibri" pitchFamily="34" charset="-120"/>
              </a:rPr>
              <a:t>Suspicious Request</a:t>
            </a:r>
            <a:endParaRPr lang="en-US" sz="1000" dirty="0"/>
          </a:p>
        </p:txBody>
      </p:sp>
      <p:sp>
        <p:nvSpPr>
          <p:cNvPr id="48" name="Text 46"/>
          <p:cNvSpPr/>
          <p:nvPr/>
        </p:nvSpPr>
        <p:spPr>
          <a:xfrm>
            <a:off x="5870448" y="2450592"/>
            <a:ext cx="3017520" cy="347472"/>
          </a:xfrm>
          <a:prstGeom prst="rect">
            <a:avLst/>
          </a:prstGeom>
          <a:noFill/>
          <a:ln/>
        </p:spPr>
        <p:txBody>
          <a:bodyPr wrap="square" rtlCol="0" anchor="ctr"/>
          <a:lstStyle/>
          <a:p>
            <a:pPr indent="0" marL="0">
              <a:buNone/>
            </a:pPr>
            <a:r>
              <a:rPr lang="en-US" sz="900" dirty="0">
                <a:solidFill>
                  <a:srgbClr val="2D3748"/>
                </a:solidFill>
                <a:latin typeface="Calibri" pitchFamily="34" charset="0"/>
                <a:ea typeface="Calibri" pitchFamily="34" charset="-122"/>
                <a:cs typeface="Calibri" pitchFamily="34" charset="-120"/>
              </a:rPr>
              <a:t>An unverified party is asking you to send client data to an unfamiliar email or address.</a:t>
            </a:r>
            <a:endParaRPr lang="en-US" sz="900" dirty="0"/>
          </a:p>
        </p:txBody>
      </p:sp>
      <p:sp>
        <p:nvSpPr>
          <p:cNvPr id="49" name="Shape 47"/>
          <p:cNvSpPr/>
          <p:nvPr/>
        </p:nvSpPr>
        <p:spPr>
          <a:xfrm>
            <a:off x="1572768" y="2999232"/>
            <a:ext cx="3675888" cy="822960"/>
          </a:xfrm>
          <a:prstGeom prst="rect">
            <a:avLst/>
          </a:prstGeom>
          <a:solidFill>
            <a:srgbClr val="FFFFFF"/>
          </a:solidFill>
          <a:ln w="12700">
            <a:solidFill>
              <a:srgbClr val="E2E8F0"/>
            </a:solidFill>
            <a:prstDash val="solid"/>
          </a:ln>
          <a:effectLst>
            <a:outerShdw sx="100000" sy="100000" kx="0" ky="0" algn="bl" rotWithShape="0" blurRad="50800" dist="25400" dir="8100000">
              <a:srgbClr val="000000">
                <a:alpha val="9000"/>
              </a:srgbClr>
            </a:outerShdw>
          </a:effectLst>
        </p:spPr>
      </p:sp>
      <p:sp>
        <p:nvSpPr>
          <p:cNvPr id="50" name="Shape 48"/>
          <p:cNvSpPr/>
          <p:nvPr/>
        </p:nvSpPr>
        <p:spPr>
          <a:xfrm>
            <a:off x="1572768" y="2999232"/>
            <a:ext cx="45720" cy="822960"/>
          </a:xfrm>
          <a:prstGeom prst="rect">
            <a:avLst/>
          </a:prstGeom>
          <a:solidFill>
            <a:srgbClr val="C0392B"/>
          </a:solidFill>
          <a:ln w="12700">
            <a:solidFill>
              <a:srgbClr val="C0392B"/>
            </a:solidFill>
            <a:prstDash val="solid"/>
          </a:ln>
        </p:spPr>
      </p:sp>
      <p:sp>
        <p:nvSpPr>
          <p:cNvPr id="51" name="Text 49"/>
          <p:cNvSpPr/>
          <p:nvPr/>
        </p:nvSpPr>
        <p:spPr>
          <a:xfrm>
            <a:off x="1682496" y="3236976"/>
            <a:ext cx="347472" cy="347472"/>
          </a:xfrm>
          <a:prstGeom prst="rect">
            <a:avLst/>
          </a:prstGeom>
          <a:noFill/>
          <a:ln/>
        </p:spPr>
        <p:txBody>
          <a:bodyPr wrap="square" lIns="0" tIns="0" rIns="0" bIns="0" rtlCol="0" anchor="ctr"/>
          <a:lstStyle/>
          <a:p>
            <a:pPr algn="ctr" indent="0" marL="0">
              <a:buNone/>
            </a:pPr>
            <a:r>
              <a:rPr lang="en-US" sz="1800" dirty="0">
                <a:solidFill>
                  <a:srgbClr val="C0392B"/>
                </a:solidFill>
                <a:latin typeface="Calibri" pitchFamily="34" charset="0"/>
                <a:ea typeface="Calibri" pitchFamily="34" charset="-122"/>
                <a:cs typeface="Calibri" pitchFamily="34" charset="-120"/>
              </a:rPr>
              <a:t>👤</a:t>
            </a:r>
            <a:endParaRPr lang="en-US" sz="1800" dirty="0"/>
          </a:p>
        </p:txBody>
      </p:sp>
      <p:sp>
        <p:nvSpPr>
          <p:cNvPr id="52" name="Text 50"/>
          <p:cNvSpPr/>
          <p:nvPr/>
        </p:nvSpPr>
        <p:spPr>
          <a:xfrm>
            <a:off x="2121408" y="3090672"/>
            <a:ext cx="3017520" cy="256032"/>
          </a:xfrm>
          <a:prstGeom prst="rect">
            <a:avLst/>
          </a:prstGeom>
          <a:noFill/>
          <a:ln/>
        </p:spPr>
        <p:txBody>
          <a:bodyPr wrap="square" rtlCol="0" anchor="ctr"/>
          <a:lstStyle/>
          <a:p>
            <a:pPr indent="0" marL="0">
              <a:buNone/>
            </a:pPr>
            <a:r>
              <a:rPr lang="en-US" sz="1000" b="1" dirty="0">
                <a:solidFill>
                  <a:srgbClr val="1B2A4A"/>
                </a:solidFill>
                <a:latin typeface="Calibri" pitchFamily="34" charset="0"/>
                <a:ea typeface="Calibri" pitchFamily="34" charset="-122"/>
                <a:cs typeface="Calibri" pitchFamily="34" charset="-120"/>
              </a:rPr>
              <a:t>Out-of-Workflow Request</a:t>
            </a:r>
            <a:endParaRPr lang="en-US" sz="1000" dirty="0"/>
          </a:p>
        </p:txBody>
      </p:sp>
      <p:sp>
        <p:nvSpPr>
          <p:cNvPr id="53" name="Text 51"/>
          <p:cNvSpPr/>
          <p:nvPr/>
        </p:nvSpPr>
        <p:spPr>
          <a:xfrm>
            <a:off x="2121408" y="3364992"/>
            <a:ext cx="3017520" cy="347472"/>
          </a:xfrm>
          <a:prstGeom prst="rect">
            <a:avLst/>
          </a:prstGeom>
          <a:noFill/>
          <a:ln/>
        </p:spPr>
        <p:txBody>
          <a:bodyPr wrap="square" rtlCol="0" anchor="ctr"/>
          <a:lstStyle/>
          <a:p>
            <a:pPr indent="0" marL="0">
              <a:buNone/>
            </a:pPr>
            <a:r>
              <a:rPr lang="en-US" sz="900" dirty="0">
                <a:solidFill>
                  <a:srgbClr val="2D3748"/>
                </a:solidFill>
                <a:latin typeface="Calibri" pitchFamily="34" charset="0"/>
                <a:ea typeface="Calibri" pitchFamily="34" charset="-122"/>
                <a:cs typeface="Calibri" pitchFamily="34" charset="-120"/>
              </a:rPr>
              <a:t>A colleague requests client data in a way that falls outside normal, approved workflow.</a:t>
            </a:r>
            <a:endParaRPr lang="en-US" sz="900" dirty="0"/>
          </a:p>
        </p:txBody>
      </p:sp>
      <p:sp>
        <p:nvSpPr>
          <p:cNvPr id="54" name="Shape 52"/>
          <p:cNvSpPr/>
          <p:nvPr/>
        </p:nvSpPr>
        <p:spPr>
          <a:xfrm>
            <a:off x="5321808" y="2999232"/>
            <a:ext cx="3675888" cy="822960"/>
          </a:xfrm>
          <a:prstGeom prst="rect">
            <a:avLst/>
          </a:prstGeom>
          <a:solidFill>
            <a:srgbClr val="FFFFFF"/>
          </a:solidFill>
          <a:ln w="12700">
            <a:solidFill>
              <a:srgbClr val="E2E8F0"/>
            </a:solidFill>
            <a:prstDash val="solid"/>
          </a:ln>
          <a:effectLst>
            <a:outerShdw sx="100000" sy="100000" kx="0" ky="0" algn="bl" rotWithShape="0" blurRad="50800" dist="25400" dir="8100000">
              <a:srgbClr val="000000">
                <a:alpha val="9000"/>
              </a:srgbClr>
            </a:outerShdw>
          </a:effectLst>
        </p:spPr>
      </p:sp>
      <p:sp>
        <p:nvSpPr>
          <p:cNvPr id="55" name="Shape 53"/>
          <p:cNvSpPr/>
          <p:nvPr/>
        </p:nvSpPr>
        <p:spPr>
          <a:xfrm>
            <a:off x="5321808" y="2999232"/>
            <a:ext cx="45720" cy="822960"/>
          </a:xfrm>
          <a:prstGeom prst="rect">
            <a:avLst/>
          </a:prstGeom>
          <a:solidFill>
            <a:srgbClr val="C0392B"/>
          </a:solidFill>
          <a:ln w="12700">
            <a:solidFill>
              <a:srgbClr val="C0392B"/>
            </a:solidFill>
            <a:prstDash val="solid"/>
          </a:ln>
        </p:spPr>
      </p:sp>
      <p:sp>
        <p:nvSpPr>
          <p:cNvPr id="56" name="Text 54"/>
          <p:cNvSpPr/>
          <p:nvPr/>
        </p:nvSpPr>
        <p:spPr>
          <a:xfrm>
            <a:off x="5431536" y="3236976"/>
            <a:ext cx="347472" cy="347472"/>
          </a:xfrm>
          <a:prstGeom prst="rect">
            <a:avLst/>
          </a:prstGeom>
          <a:noFill/>
          <a:ln/>
        </p:spPr>
        <p:txBody>
          <a:bodyPr wrap="square" lIns="0" tIns="0" rIns="0" bIns="0" rtlCol="0" anchor="ctr"/>
          <a:lstStyle/>
          <a:p>
            <a:pPr algn="ctr" indent="0" marL="0">
              <a:buNone/>
            </a:pPr>
            <a:r>
              <a:rPr lang="en-US" sz="1800" dirty="0">
                <a:solidFill>
                  <a:srgbClr val="C0392B"/>
                </a:solidFill>
                <a:latin typeface="Calibri" pitchFamily="34" charset="0"/>
                <a:ea typeface="Calibri" pitchFamily="34" charset="-122"/>
                <a:cs typeface="Calibri" pitchFamily="34" charset="-120"/>
              </a:rPr>
              <a:t>🖥</a:t>
            </a:r>
            <a:endParaRPr lang="en-US" sz="1800" dirty="0"/>
          </a:p>
        </p:txBody>
      </p:sp>
      <p:sp>
        <p:nvSpPr>
          <p:cNvPr id="57" name="Text 55"/>
          <p:cNvSpPr/>
          <p:nvPr/>
        </p:nvSpPr>
        <p:spPr>
          <a:xfrm>
            <a:off x="5870448" y="3090672"/>
            <a:ext cx="3017520" cy="256032"/>
          </a:xfrm>
          <a:prstGeom prst="rect">
            <a:avLst/>
          </a:prstGeom>
          <a:noFill/>
          <a:ln/>
        </p:spPr>
        <p:txBody>
          <a:bodyPr wrap="square" rtlCol="0" anchor="ctr"/>
          <a:lstStyle/>
          <a:p>
            <a:pPr indent="0" marL="0">
              <a:buNone/>
            </a:pPr>
            <a:r>
              <a:rPr lang="en-US" sz="1000" b="1" dirty="0">
                <a:solidFill>
                  <a:srgbClr val="1B2A4A"/>
                </a:solidFill>
                <a:latin typeface="Calibri" pitchFamily="34" charset="0"/>
                <a:ea typeface="Calibri" pitchFamily="34" charset="-122"/>
                <a:cs typeface="Calibri" pitchFamily="34" charset="-120"/>
              </a:rPr>
              <a:t>System Access Alert</a:t>
            </a:r>
            <a:endParaRPr lang="en-US" sz="1000" dirty="0"/>
          </a:p>
        </p:txBody>
      </p:sp>
      <p:sp>
        <p:nvSpPr>
          <p:cNvPr id="58" name="Text 56"/>
          <p:cNvSpPr/>
          <p:nvPr/>
        </p:nvSpPr>
        <p:spPr>
          <a:xfrm>
            <a:off x="5870448" y="3364992"/>
            <a:ext cx="3017520" cy="347472"/>
          </a:xfrm>
          <a:prstGeom prst="rect">
            <a:avLst/>
          </a:prstGeom>
          <a:noFill/>
          <a:ln/>
        </p:spPr>
        <p:txBody>
          <a:bodyPr wrap="square" rtlCol="0" anchor="ctr"/>
          <a:lstStyle/>
          <a:p>
            <a:pPr indent="0" marL="0">
              <a:buNone/>
            </a:pPr>
            <a:r>
              <a:rPr lang="en-US" sz="900" dirty="0">
                <a:solidFill>
                  <a:srgbClr val="2D3748"/>
                </a:solidFill>
                <a:latin typeface="Calibri" pitchFamily="34" charset="0"/>
                <a:ea typeface="Calibri" pitchFamily="34" charset="-122"/>
                <a:cs typeface="Calibri" pitchFamily="34" charset="-120"/>
              </a:rPr>
              <a:t>An IT or security system has flagged unusual patterns of data access or export activity.</a:t>
            </a:r>
            <a:endParaRPr lang="en-US" sz="900" dirty="0"/>
          </a:p>
        </p:txBody>
      </p:sp>
      <p:sp>
        <p:nvSpPr>
          <p:cNvPr id="59" name="Shape 57"/>
          <p:cNvSpPr/>
          <p:nvPr/>
        </p:nvSpPr>
        <p:spPr>
          <a:xfrm>
            <a:off x="7296912" y="4375404"/>
            <a:ext cx="1645920" cy="393192"/>
          </a:xfrm>
          <a:prstGeom prst="rect">
            <a:avLst/>
          </a:prstGeom>
          <a:solidFill>
            <a:srgbClr val="C9A84C"/>
          </a:solidFill>
          <a:ln w="12700">
            <a:solidFill>
              <a:srgbClr val="C9A84C"/>
            </a:solidFill>
            <a:prstDash val="solid"/>
          </a:ln>
        </p:spPr>
      </p:sp>
      <p:sp>
        <p:nvSpPr>
          <p:cNvPr id="60" name="Text 58"/>
          <p:cNvSpPr/>
          <p:nvPr/>
        </p:nvSpPr>
        <p:spPr>
          <a:xfrm>
            <a:off x="7296912" y="4375404"/>
            <a:ext cx="1645920" cy="393192"/>
          </a:xfrm>
          <a:prstGeom prst="rect">
            <a:avLst/>
          </a:prstGeom>
          <a:noFill/>
          <a:ln/>
        </p:spPr>
        <p:txBody>
          <a:bodyPr wrap="square" lIns="0" tIns="0" rIns="0" bIns="0" rtlCol="0" anchor="ctr"/>
          <a:lstStyle/>
          <a:p>
            <a:pPr algn="ctr" indent="0" marL="0">
              <a:buNone/>
            </a:pPr>
            <a:r>
              <a:rPr lang="en-US" sz="1000" b="1" dirty="0">
                <a:solidFill>
                  <a:srgbClr val="1B2A4A"/>
                </a:solidFill>
                <a:latin typeface="Calibri" pitchFamily="34" charset="0"/>
                <a:ea typeface="Calibri" pitchFamily="34" charset="-122"/>
                <a:cs typeface="Calibri" pitchFamily="34" charset="-120"/>
              </a:rPr>
              <a:t>CONTINUE  →</a:t>
            </a:r>
            <a:endParaRPr lang="en-US" sz="1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7F8FA"/>
        </a:solidFill>
      </p:bgPr>
    </p:bg>
    <p:spTree>
      <p:nvGrpSpPr>
        <p:cNvPr id="1" name=""/>
        <p:cNvGrpSpPr/>
        <p:nvPr/>
      </p:nvGrpSpPr>
      <p:grpSpPr>
        <a:xfrm>
          <a:off x="0" y="0"/>
          <a:ext cx="0" cy="0"/>
          <a:chOff x="0" y="0"/>
          <a:chExt cx="0" cy="0"/>
        </a:xfrm>
      </p:grpSpPr>
      <p:sp>
        <p:nvSpPr>
          <p:cNvPr id="2" name="Shape 0"/>
          <p:cNvSpPr/>
          <p:nvPr/>
        </p:nvSpPr>
        <p:spPr>
          <a:xfrm>
            <a:off x="0" y="0"/>
            <a:ext cx="1371600" cy="4887468"/>
          </a:xfrm>
          <a:prstGeom prst="rect">
            <a:avLst/>
          </a:prstGeom>
          <a:solidFill>
            <a:srgbClr val="1B2A4A"/>
          </a:solidFill>
          <a:ln w="12700">
            <a:solidFill>
              <a:srgbClr val="1B2A4A"/>
            </a:solidFill>
            <a:prstDash val="solid"/>
          </a:ln>
        </p:spPr>
      </p:sp>
      <p:sp>
        <p:nvSpPr>
          <p:cNvPr id="3" name="Text 1"/>
          <p:cNvSpPr/>
          <p:nvPr/>
        </p:nvSpPr>
        <p:spPr>
          <a:xfrm>
            <a:off x="73152" y="73152"/>
            <a:ext cx="1225296" cy="621792"/>
          </a:xfrm>
          <a:prstGeom prst="rect">
            <a:avLst/>
          </a:prstGeom>
          <a:noFill/>
          <a:ln/>
        </p:spPr>
        <p:txBody>
          <a:bodyPr wrap="square" rtlCol="0" anchor="ctr"/>
          <a:lstStyle/>
          <a:p>
            <a:pPr algn="ctr" indent="0" marL="0">
              <a:buNone/>
            </a:pPr>
            <a:r>
              <a:rPr lang="en-US" sz="650" b="1" spc="30" kern="0" dirty="0">
                <a:solidFill>
                  <a:srgbClr val="6B82A2"/>
                </a:solidFill>
                <a:latin typeface="Calibri" pitchFamily="34" charset="0"/>
                <a:ea typeface="Calibri" pitchFamily="34" charset="-122"/>
                <a:cs typeface="Calibri" pitchFamily="34" charset="-120"/>
              </a:rPr>
              <a:t>DATA PRIVACY</a:t>
            </a:r>
            <a:endParaRPr lang="en-US" sz="650" dirty="0"/>
          </a:p>
          <a:p>
            <a:pPr algn="ctr" indent="0" marL="0">
              <a:buNone/>
            </a:pPr>
            <a:r>
              <a:rPr lang="en-US" sz="650" b="1" spc="30" kern="0" dirty="0">
                <a:solidFill>
                  <a:srgbClr val="6B82A2"/>
                </a:solidFill>
                <a:latin typeface="Calibri" pitchFamily="34" charset="0"/>
                <a:ea typeface="Calibri" pitchFamily="34" charset="-122"/>
                <a:cs typeface="Calibri" pitchFamily="34" charset="-120"/>
              </a:rPr>
              <a:t>KNOW YOUR</a:t>
            </a:r>
            <a:endParaRPr lang="en-US" sz="650" dirty="0"/>
          </a:p>
          <a:p>
            <a:pPr algn="ctr" indent="0" marL="0">
              <a:buNone/>
            </a:pPr>
            <a:r>
              <a:rPr lang="en-US" sz="650" b="1" spc="30" kern="0" dirty="0">
                <a:solidFill>
                  <a:srgbClr val="6B82A2"/>
                </a:solidFill>
                <a:latin typeface="Calibri" pitchFamily="34" charset="0"/>
                <a:ea typeface="Calibri" pitchFamily="34" charset="-122"/>
                <a:cs typeface="Calibri" pitchFamily="34" charset="-120"/>
              </a:rPr>
              <a:t>OBLIGATIONS</a:t>
            </a:r>
            <a:endParaRPr lang="en-US" sz="650" dirty="0"/>
          </a:p>
        </p:txBody>
      </p:sp>
      <p:sp>
        <p:nvSpPr>
          <p:cNvPr id="4" name="Shape 2"/>
          <p:cNvSpPr/>
          <p:nvPr/>
        </p:nvSpPr>
        <p:spPr>
          <a:xfrm>
            <a:off x="109728" y="987552"/>
            <a:ext cx="310896" cy="310896"/>
          </a:xfrm>
          <a:prstGeom prst="ellipse">
            <a:avLst/>
          </a:prstGeom>
          <a:solidFill>
            <a:srgbClr val="C9A84C"/>
          </a:solidFill>
          <a:ln w="12700">
            <a:solidFill>
              <a:srgbClr val="C9A84C"/>
            </a:solidFill>
            <a:prstDash val="solid"/>
          </a:ln>
        </p:spPr>
      </p:sp>
      <p:sp>
        <p:nvSpPr>
          <p:cNvPr id="5" name="Text 3"/>
          <p:cNvSpPr/>
          <p:nvPr/>
        </p:nvSpPr>
        <p:spPr>
          <a:xfrm>
            <a:off x="109728" y="987552"/>
            <a:ext cx="310896" cy="310896"/>
          </a:xfrm>
          <a:prstGeom prst="rect">
            <a:avLst/>
          </a:prstGeom>
          <a:noFill/>
          <a:ln/>
        </p:spPr>
        <p:txBody>
          <a:bodyPr wrap="square" lIns="0" tIns="0" rIns="0" bIns="0" rtlCol="0" anchor="ctr"/>
          <a:lstStyle/>
          <a:p>
            <a:pPr algn="ctr" indent="0" marL="0">
              <a:buNone/>
            </a:pPr>
            <a:r>
              <a:rPr lang="en-US" sz="900" b="1" dirty="0">
                <a:solidFill>
                  <a:srgbClr val="1B2A4A"/>
                </a:solidFill>
                <a:latin typeface="Calibri" pitchFamily="34" charset="0"/>
                <a:ea typeface="Calibri" pitchFamily="34" charset="-122"/>
                <a:cs typeface="Calibri" pitchFamily="34" charset="-120"/>
              </a:rPr>
              <a:t>✓</a:t>
            </a:r>
            <a:endParaRPr lang="en-US" sz="900" dirty="0"/>
          </a:p>
        </p:txBody>
      </p:sp>
      <p:sp>
        <p:nvSpPr>
          <p:cNvPr id="6" name="Text 4"/>
          <p:cNvSpPr/>
          <p:nvPr/>
        </p:nvSpPr>
        <p:spPr>
          <a:xfrm>
            <a:off x="502920" y="914400"/>
            <a:ext cx="804672" cy="256032"/>
          </a:xfrm>
          <a:prstGeom prst="rect">
            <a:avLst/>
          </a:prstGeom>
          <a:noFill/>
          <a:ln/>
        </p:spPr>
        <p:txBody>
          <a:bodyPr wrap="square" rtlCol="0" anchor="ctr"/>
          <a:lstStyle/>
          <a:p>
            <a:pPr indent="0" marL="0">
              <a:buNone/>
            </a:pPr>
            <a:r>
              <a:rPr lang="en-US" sz="850" b="1" dirty="0">
                <a:solidFill>
                  <a:srgbClr val="C9A84C"/>
                </a:solidFill>
                <a:latin typeface="Calibri" pitchFamily="34" charset="0"/>
                <a:ea typeface="Calibri" pitchFamily="34" charset="-122"/>
                <a:cs typeface="Calibri" pitchFamily="34" charset="-120"/>
              </a:rPr>
              <a:t>Module 1</a:t>
            </a:r>
            <a:endParaRPr lang="en-US" sz="850" dirty="0"/>
          </a:p>
        </p:txBody>
      </p:sp>
      <p:sp>
        <p:nvSpPr>
          <p:cNvPr id="7" name="Text 5"/>
          <p:cNvSpPr/>
          <p:nvPr/>
        </p:nvSpPr>
        <p:spPr>
          <a:xfrm>
            <a:off x="502920" y="1188720"/>
            <a:ext cx="804672" cy="384048"/>
          </a:xfrm>
          <a:prstGeom prst="rect">
            <a:avLst/>
          </a:prstGeom>
          <a:noFill/>
          <a:ln/>
        </p:spPr>
        <p:txBody>
          <a:bodyPr wrap="square" rtlCol="0" anchor="ctr"/>
          <a:lstStyle/>
          <a:p>
            <a:pPr indent="0" marL="0">
              <a:buNone/>
            </a:pPr>
            <a:r>
              <a:rPr lang="en-US" sz="700" dirty="0">
                <a:solidFill>
                  <a:srgbClr val="9A8060"/>
                </a:solidFill>
                <a:latin typeface="Calibri" pitchFamily="34" charset="0"/>
                <a:ea typeface="Calibri" pitchFamily="34" charset="-122"/>
                <a:cs typeface="Calibri" pitchFamily="34" charset="-120"/>
              </a:rPr>
              <a:t>The Rules That Bind Us</a:t>
            </a:r>
            <a:endParaRPr lang="en-US" sz="700" dirty="0"/>
          </a:p>
        </p:txBody>
      </p:sp>
      <p:sp>
        <p:nvSpPr>
          <p:cNvPr id="8" name="Shape 6"/>
          <p:cNvSpPr/>
          <p:nvPr/>
        </p:nvSpPr>
        <p:spPr>
          <a:xfrm>
            <a:off x="109728" y="1947672"/>
            <a:ext cx="310896" cy="310896"/>
          </a:xfrm>
          <a:prstGeom prst="ellipse">
            <a:avLst/>
          </a:prstGeom>
          <a:solidFill>
            <a:srgbClr val="C9A84C"/>
          </a:solidFill>
          <a:ln w="12700">
            <a:solidFill>
              <a:srgbClr val="C9A84C"/>
            </a:solidFill>
            <a:prstDash val="solid"/>
          </a:ln>
        </p:spPr>
      </p:sp>
      <p:sp>
        <p:nvSpPr>
          <p:cNvPr id="9" name="Text 7"/>
          <p:cNvSpPr/>
          <p:nvPr/>
        </p:nvSpPr>
        <p:spPr>
          <a:xfrm>
            <a:off x="109728" y="1947672"/>
            <a:ext cx="310896" cy="310896"/>
          </a:xfrm>
          <a:prstGeom prst="rect">
            <a:avLst/>
          </a:prstGeom>
          <a:noFill/>
          <a:ln/>
        </p:spPr>
        <p:txBody>
          <a:bodyPr wrap="square" lIns="0" tIns="0" rIns="0" bIns="0" rtlCol="0" anchor="ctr"/>
          <a:lstStyle/>
          <a:p>
            <a:pPr algn="ctr" indent="0" marL="0">
              <a:buNone/>
            </a:pPr>
            <a:r>
              <a:rPr lang="en-US" sz="900" b="1" dirty="0">
                <a:solidFill>
                  <a:srgbClr val="1B2A4A"/>
                </a:solidFill>
                <a:latin typeface="Calibri" pitchFamily="34" charset="0"/>
                <a:ea typeface="Calibri" pitchFamily="34" charset="-122"/>
                <a:cs typeface="Calibri" pitchFamily="34" charset="-120"/>
              </a:rPr>
              <a:t>✓</a:t>
            </a:r>
            <a:endParaRPr lang="en-US" sz="900" dirty="0"/>
          </a:p>
        </p:txBody>
      </p:sp>
      <p:sp>
        <p:nvSpPr>
          <p:cNvPr id="10" name="Text 8"/>
          <p:cNvSpPr/>
          <p:nvPr/>
        </p:nvSpPr>
        <p:spPr>
          <a:xfrm>
            <a:off x="502920" y="1874520"/>
            <a:ext cx="804672" cy="256032"/>
          </a:xfrm>
          <a:prstGeom prst="rect">
            <a:avLst/>
          </a:prstGeom>
          <a:noFill/>
          <a:ln/>
        </p:spPr>
        <p:txBody>
          <a:bodyPr wrap="square" rtlCol="0" anchor="ctr"/>
          <a:lstStyle/>
          <a:p>
            <a:pPr indent="0" marL="0">
              <a:buNone/>
            </a:pPr>
            <a:r>
              <a:rPr lang="en-US" sz="850" b="1" dirty="0">
                <a:solidFill>
                  <a:srgbClr val="C9A84C"/>
                </a:solidFill>
                <a:latin typeface="Calibri" pitchFamily="34" charset="0"/>
                <a:ea typeface="Calibri" pitchFamily="34" charset="-122"/>
                <a:cs typeface="Calibri" pitchFamily="34" charset="-120"/>
              </a:rPr>
              <a:t>Module 2</a:t>
            </a:r>
            <a:endParaRPr lang="en-US" sz="850" dirty="0"/>
          </a:p>
        </p:txBody>
      </p:sp>
      <p:sp>
        <p:nvSpPr>
          <p:cNvPr id="11" name="Text 9"/>
          <p:cNvSpPr/>
          <p:nvPr/>
        </p:nvSpPr>
        <p:spPr>
          <a:xfrm>
            <a:off x="502920" y="2148840"/>
            <a:ext cx="804672" cy="384048"/>
          </a:xfrm>
          <a:prstGeom prst="rect">
            <a:avLst/>
          </a:prstGeom>
          <a:noFill/>
          <a:ln/>
        </p:spPr>
        <p:txBody>
          <a:bodyPr wrap="square" rtlCol="0" anchor="ctr"/>
          <a:lstStyle/>
          <a:p>
            <a:pPr indent="0" marL="0">
              <a:buNone/>
            </a:pPr>
            <a:r>
              <a:rPr lang="en-US" sz="700" dirty="0">
                <a:solidFill>
                  <a:srgbClr val="9A8060"/>
                </a:solidFill>
                <a:latin typeface="Calibri" pitchFamily="34" charset="0"/>
                <a:ea typeface="Calibri" pitchFamily="34" charset="-122"/>
                <a:cs typeface="Calibri" pitchFamily="34" charset="-120"/>
              </a:rPr>
              <a:t>Your Data, Your Duty</a:t>
            </a:r>
            <a:endParaRPr lang="en-US" sz="700" dirty="0"/>
          </a:p>
        </p:txBody>
      </p:sp>
      <p:sp>
        <p:nvSpPr>
          <p:cNvPr id="12" name="Shape 10"/>
          <p:cNvSpPr/>
          <p:nvPr/>
        </p:nvSpPr>
        <p:spPr>
          <a:xfrm>
            <a:off x="0" y="2724912"/>
            <a:ext cx="1371600" cy="868680"/>
          </a:xfrm>
          <a:prstGeom prst="rect">
            <a:avLst/>
          </a:prstGeom>
          <a:solidFill>
            <a:srgbClr val="243858"/>
          </a:solidFill>
          <a:ln w="12700">
            <a:solidFill>
              <a:srgbClr val="C9A84C"/>
            </a:solidFill>
            <a:prstDash val="solid"/>
          </a:ln>
        </p:spPr>
      </p:sp>
      <p:sp>
        <p:nvSpPr>
          <p:cNvPr id="13" name="Shape 11"/>
          <p:cNvSpPr/>
          <p:nvPr/>
        </p:nvSpPr>
        <p:spPr>
          <a:xfrm>
            <a:off x="0" y="2724912"/>
            <a:ext cx="54864" cy="868680"/>
          </a:xfrm>
          <a:prstGeom prst="rect">
            <a:avLst/>
          </a:prstGeom>
          <a:solidFill>
            <a:srgbClr val="C9A84C"/>
          </a:solidFill>
          <a:ln w="12700">
            <a:solidFill>
              <a:srgbClr val="C9A84C"/>
            </a:solidFill>
            <a:prstDash val="solid"/>
          </a:ln>
        </p:spPr>
      </p:sp>
      <p:sp>
        <p:nvSpPr>
          <p:cNvPr id="14" name="Shape 12"/>
          <p:cNvSpPr/>
          <p:nvPr/>
        </p:nvSpPr>
        <p:spPr>
          <a:xfrm>
            <a:off x="109728" y="2907792"/>
            <a:ext cx="310896" cy="310896"/>
          </a:xfrm>
          <a:prstGeom prst="ellipse">
            <a:avLst/>
          </a:prstGeom>
          <a:solidFill>
            <a:srgbClr val="C9A84C"/>
          </a:solidFill>
          <a:ln w="12700">
            <a:solidFill>
              <a:srgbClr val="C9A84C"/>
            </a:solidFill>
            <a:prstDash val="solid"/>
          </a:ln>
        </p:spPr>
      </p:sp>
      <p:sp>
        <p:nvSpPr>
          <p:cNvPr id="15" name="Text 13"/>
          <p:cNvSpPr/>
          <p:nvPr/>
        </p:nvSpPr>
        <p:spPr>
          <a:xfrm>
            <a:off x="109728" y="2907792"/>
            <a:ext cx="310896" cy="310896"/>
          </a:xfrm>
          <a:prstGeom prst="rect">
            <a:avLst/>
          </a:prstGeom>
          <a:noFill/>
          <a:ln/>
        </p:spPr>
        <p:txBody>
          <a:bodyPr wrap="square" lIns="0" tIns="0" rIns="0" bIns="0" rtlCol="0" anchor="ctr"/>
          <a:lstStyle/>
          <a:p>
            <a:pPr algn="ctr" indent="0" marL="0">
              <a:buNone/>
            </a:pPr>
            <a:r>
              <a:rPr lang="en-US" sz="900" b="1" dirty="0">
                <a:solidFill>
                  <a:srgbClr val="1B2A4A"/>
                </a:solidFill>
                <a:latin typeface="Calibri" pitchFamily="34" charset="0"/>
                <a:ea typeface="Calibri" pitchFamily="34" charset="-122"/>
                <a:cs typeface="Calibri" pitchFamily="34" charset="-120"/>
              </a:rPr>
              <a:t>▶</a:t>
            </a:r>
            <a:endParaRPr lang="en-US" sz="900" dirty="0"/>
          </a:p>
        </p:txBody>
      </p:sp>
      <p:sp>
        <p:nvSpPr>
          <p:cNvPr id="16" name="Text 14"/>
          <p:cNvSpPr/>
          <p:nvPr/>
        </p:nvSpPr>
        <p:spPr>
          <a:xfrm>
            <a:off x="502920" y="2834640"/>
            <a:ext cx="804672" cy="256032"/>
          </a:xfrm>
          <a:prstGeom prst="rect">
            <a:avLst/>
          </a:prstGeom>
          <a:noFill/>
          <a:ln/>
        </p:spPr>
        <p:txBody>
          <a:bodyPr wrap="square" rtlCol="0" anchor="ctr"/>
          <a:lstStyle/>
          <a:p>
            <a:pPr indent="0" marL="0">
              <a:buNone/>
            </a:pPr>
            <a:r>
              <a:rPr lang="en-US" sz="850" b="1" dirty="0">
                <a:solidFill>
                  <a:srgbClr val="FFFFFF"/>
                </a:solidFill>
                <a:latin typeface="Calibri" pitchFamily="34" charset="0"/>
                <a:ea typeface="Calibri" pitchFamily="34" charset="-122"/>
                <a:cs typeface="Calibri" pitchFamily="34" charset="-120"/>
              </a:rPr>
              <a:t>Module 3</a:t>
            </a:r>
            <a:endParaRPr lang="en-US" sz="850" dirty="0"/>
          </a:p>
        </p:txBody>
      </p:sp>
      <p:sp>
        <p:nvSpPr>
          <p:cNvPr id="17" name="Text 15"/>
          <p:cNvSpPr/>
          <p:nvPr/>
        </p:nvSpPr>
        <p:spPr>
          <a:xfrm>
            <a:off x="502920" y="3108960"/>
            <a:ext cx="804672" cy="384048"/>
          </a:xfrm>
          <a:prstGeom prst="rect">
            <a:avLst/>
          </a:prstGeom>
          <a:noFill/>
          <a:ln/>
        </p:spPr>
        <p:txBody>
          <a:bodyPr wrap="square" rtlCol="0" anchor="ctr"/>
          <a:lstStyle/>
          <a:p>
            <a:pPr indent="0" marL="0">
              <a:buNone/>
            </a:pPr>
            <a:r>
              <a:rPr lang="en-US" sz="700" dirty="0">
                <a:solidFill>
                  <a:srgbClr val="A8B8CC"/>
                </a:solidFill>
                <a:latin typeface="Calibri" pitchFamily="34" charset="0"/>
                <a:ea typeface="Calibri" pitchFamily="34" charset="-122"/>
                <a:cs typeface="Calibri" pitchFamily="34" charset="-120"/>
              </a:rPr>
              <a:t>When Things Go Wrong</a:t>
            </a:r>
            <a:endParaRPr lang="en-US" sz="700" dirty="0"/>
          </a:p>
        </p:txBody>
      </p:sp>
      <p:sp>
        <p:nvSpPr>
          <p:cNvPr id="18" name="Text 16"/>
          <p:cNvSpPr/>
          <p:nvPr/>
        </p:nvSpPr>
        <p:spPr>
          <a:xfrm>
            <a:off x="91440" y="3749040"/>
            <a:ext cx="1188720" cy="237744"/>
          </a:xfrm>
          <a:prstGeom prst="rect">
            <a:avLst/>
          </a:prstGeom>
          <a:noFill/>
          <a:ln/>
        </p:spPr>
        <p:txBody>
          <a:bodyPr wrap="square" rtlCol="0" anchor="ctr"/>
          <a:lstStyle/>
          <a:p>
            <a:pPr algn="ctr" indent="0" marL="0">
              <a:buNone/>
            </a:pPr>
            <a:r>
              <a:rPr lang="en-US" sz="750" b="1" spc="50" kern="0" dirty="0">
                <a:solidFill>
                  <a:srgbClr val="C9A84C"/>
                </a:solidFill>
                <a:latin typeface="Calibri" pitchFamily="34" charset="0"/>
                <a:ea typeface="Calibri" pitchFamily="34" charset="-122"/>
                <a:cs typeface="Calibri" pitchFamily="34" charset="-120"/>
              </a:rPr>
              <a:t>76% COMPLETE</a:t>
            </a:r>
            <a:endParaRPr lang="en-US" sz="750" dirty="0"/>
          </a:p>
        </p:txBody>
      </p:sp>
      <p:sp>
        <p:nvSpPr>
          <p:cNvPr id="19" name="Shape 17"/>
          <p:cNvSpPr/>
          <p:nvPr/>
        </p:nvSpPr>
        <p:spPr>
          <a:xfrm>
            <a:off x="137160" y="4023360"/>
            <a:ext cx="1097280" cy="91440"/>
          </a:xfrm>
          <a:prstGeom prst="rect">
            <a:avLst/>
          </a:prstGeom>
          <a:solidFill>
            <a:srgbClr val="0D1929"/>
          </a:solidFill>
          <a:ln w="12700">
            <a:solidFill>
              <a:srgbClr val="0D1929"/>
            </a:solidFill>
            <a:prstDash val="solid"/>
          </a:ln>
        </p:spPr>
      </p:sp>
      <p:sp>
        <p:nvSpPr>
          <p:cNvPr id="20" name="Shape 18"/>
          <p:cNvSpPr/>
          <p:nvPr/>
        </p:nvSpPr>
        <p:spPr>
          <a:xfrm>
            <a:off x="137160" y="4023360"/>
            <a:ext cx="833933" cy="91440"/>
          </a:xfrm>
          <a:prstGeom prst="rect">
            <a:avLst/>
          </a:prstGeom>
          <a:solidFill>
            <a:srgbClr val="C9A84C"/>
          </a:solidFill>
          <a:ln w="12700">
            <a:solidFill>
              <a:srgbClr val="C9A84C"/>
            </a:solidFill>
            <a:prstDash val="solid"/>
          </a:ln>
        </p:spPr>
      </p:sp>
      <p:sp>
        <p:nvSpPr>
          <p:cNvPr id="21" name="Shape 19"/>
          <p:cNvSpPr/>
          <p:nvPr/>
        </p:nvSpPr>
        <p:spPr>
          <a:xfrm>
            <a:off x="0" y="4887468"/>
            <a:ext cx="9144000" cy="256032"/>
          </a:xfrm>
          <a:prstGeom prst="rect">
            <a:avLst/>
          </a:prstGeom>
          <a:solidFill>
            <a:srgbClr val="111D30"/>
          </a:solidFill>
          <a:ln w="12700">
            <a:solidFill>
              <a:srgbClr val="111D30"/>
            </a:solidFill>
            <a:prstDash val="solid"/>
          </a:ln>
        </p:spPr>
      </p:sp>
      <p:sp>
        <p:nvSpPr>
          <p:cNvPr id="22" name="Shape 20"/>
          <p:cNvSpPr/>
          <p:nvPr/>
        </p:nvSpPr>
        <p:spPr>
          <a:xfrm>
            <a:off x="0" y="4887468"/>
            <a:ext cx="6949440" cy="256032"/>
          </a:xfrm>
          <a:prstGeom prst="rect">
            <a:avLst/>
          </a:prstGeom>
          <a:solidFill>
            <a:srgbClr val="C9A84C"/>
          </a:solidFill>
          <a:ln w="12700">
            <a:solidFill>
              <a:srgbClr val="C9A84C"/>
            </a:solidFill>
            <a:prstDash val="solid"/>
          </a:ln>
        </p:spPr>
      </p:sp>
      <p:sp>
        <p:nvSpPr>
          <p:cNvPr id="23" name="Text 21"/>
          <p:cNvSpPr/>
          <p:nvPr/>
        </p:nvSpPr>
        <p:spPr>
          <a:xfrm>
            <a:off x="0" y="4887468"/>
            <a:ext cx="9144000" cy="256032"/>
          </a:xfrm>
          <a:prstGeom prst="rect">
            <a:avLst/>
          </a:prstGeom>
          <a:noFill/>
          <a:ln/>
        </p:spPr>
        <p:txBody>
          <a:bodyPr wrap="square" rtlCol="0" anchor="ctr"/>
          <a:lstStyle/>
          <a:p>
            <a:pPr algn="ctr" indent="0" marL="0">
              <a:buNone/>
            </a:pPr>
            <a:r>
              <a:rPr lang="en-US" sz="850" dirty="0">
                <a:solidFill>
                  <a:srgbClr val="FFFFFF"/>
                </a:solidFill>
                <a:latin typeface="Calibri" pitchFamily="34" charset="0"/>
                <a:ea typeface="Calibri" pitchFamily="34" charset="-122"/>
                <a:cs typeface="Calibri" pitchFamily="34" charset="-120"/>
              </a:rPr>
              <a:t>76% Complete</a:t>
            </a:r>
            <a:endParaRPr lang="en-US" sz="850" dirty="0"/>
          </a:p>
        </p:txBody>
      </p:sp>
      <p:sp>
        <p:nvSpPr>
          <p:cNvPr id="24" name="Shape 22"/>
          <p:cNvSpPr/>
          <p:nvPr/>
        </p:nvSpPr>
        <p:spPr>
          <a:xfrm>
            <a:off x="1371600" y="0"/>
            <a:ext cx="54864" cy="4887468"/>
          </a:xfrm>
          <a:prstGeom prst="rect">
            <a:avLst/>
          </a:prstGeom>
          <a:solidFill>
            <a:srgbClr val="C9A84C"/>
          </a:solidFill>
          <a:ln w="12700">
            <a:solidFill>
              <a:srgbClr val="C9A84C"/>
            </a:solidFill>
            <a:prstDash val="solid"/>
          </a:ln>
        </p:spPr>
      </p:sp>
      <p:sp>
        <p:nvSpPr>
          <p:cNvPr id="25" name="Shape 23"/>
          <p:cNvSpPr/>
          <p:nvPr/>
        </p:nvSpPr>
        <p:spPr>
          <a:xfrm>
            <a:off x="1426464" y="0"/>
            <a:ext cx="7717536" cy="4887468"/>
          </a:xfrm>
          <a:prstGeom prst="rect">
            <a:avLst/>
          </a:prstGeom>
          <a:solidFill>
            <a:srgbClr val="FFFFFF"/>
          </a:solidFill>
          <a:ln w="12700">
            <a:solidFill>
              <a:srgbClr val="FFFFFF"/>
            </a:solidFill>
            <a:prstDash val="solid"/>
          </a:ln>
        </p:spPr>
      </p:sp>
      <p:sp>
        <p:nvSpPr>
          <p:cNvPr id="26" name="Text 24"/>
          <p:cNvSpPr/>
          <p:nvPr/>
        </p:nvSpPr>
        <p:spPr>
          <a:xfrm>
            <a:off x="1517904" y="91440"/>
            <a:ext cx="7534656" cy="219456"/>
          </a:xfrm>
          <a:prstGeom prst="rect">
            <a:avLst/>
          </a:prstGeom>
          <a:noFill/>
          <a:ln/>
        </p:spPr>
        <p:txBody>
          <a:bodyPr wrap="square" rtlCol="0" anchor="ctr"/>
          <a:lstStyle/>
          <a:p>
            <a:pPr indent="0" marL="0">
              <a:buNone/>
            </a:pPr>
            <a:r>
              <a:rPr lang="en-US" sz="800" b="1" spc="100" kern="0" dirty="0">
                <a:solidFill>
                  <a:srgbClr val="C9A84C"/>
                </a:solidFill>
                <a:latin typeface="Calibri" pitchFamily="34" charset="0"/>
                <a:ea typeface="Calibri" pitchFamily="34" charset="-122"/>
                <a:cs typeface="Calibri" pitchFamily="34" charset="-120"/>
              </a:rPr>
              <a:t>MODULE 3  ·  SCREEN 3.3  ·  SCENARIO</a:t>
            </a:r>
            <a:endParaRPr lang="en-US" sz="800" dirty="0"/>
          </a:p>
        </p:txBody>
      </p:sp>
      <p:sp>
        <p:nvSpPr>
          <p:cNvPr id="27" name="Text 25"/>
          <p:cNvSpPr/>
          <p:nvPr/>
        </p:nvSpPr>
        <p:spPr>
          <a:xfrm>
            <a:off x="1517904" y="347472"/>
            <a:ext cx="7534656" cy="457200"/>
          </a:xfrm>
          <a:prstGeom prst="rect">
            <a:avLst/>
          </a:prstGeom>
          <a:noFill/>
          <a:ln/>
        </p:spPr>
        <p:txBody>
          <a:bodyPr wrap="square" rtlCol="0" anchor="ctr"/>
          <a:lstStyle/>
          <a:p>
            <a:pPr indent="0" marL="0">
              <a:buNone/>
            </a:pPr>
            <a:r>
              <a:rPr lang="en-US" sz="2000" b="1" dirty="0">
                <a:solidFill>
                  <a:srgbClr val="1B2A4A"/>
                </a:solidFill>
                <a:latin typeface="Calibri" pitchFamily="34" charset="0"/>
                <a:ea typeface="Calibri" pitchFamily="34" charset="-122"/>
                <a:cs typeface="Calibri" pitchFamily="34" charset="-120"/>
              </a:rPr>
              <a:t>What Would You Do?</a:t>
            </a:r>
            <a:endParaRPr lang="en-US" sz="2000" dirty="0"/>
          </a:p>
        </p:txBody>
      </p:sp>
      <p:sp>
        <p:nvSpPr>
          <p:cNvPr id="28" name="Text 26"/>
          <p:cNvSpPr/>
          <p:nvPr/>
        </p:nvSpPr>
        <p:spPr>
          <a:xfrm>
            <a:off x="1517904" y="850392"/>
            <a:ext cx="7534656" cy="274320"/>
          </a:xfrm>
          <a:prstGeom prst="rect">
            <a:avLst/>
          </a:prstGeom>
          <a:noFill/>
          <a:ln/>
        </p:spPr>
        <p:txBody>
          <a:bodyPr wrap="square" rtlCol="0" anchor="ctr"/>
          <a:lstStyle/>
          <a:p>
            <a:pPr indent="0" marL="0">
              <a:buNone/>
            </a:pPr>
            <a:r>
              <a:rPr lang="en-US" sz="1050" dirty="0">
                <a:solidFill>
                  <a:srgbClr val="64748B"/>
                </a:solidFill>
                <a:latin typeface="Calibri" pitchFamily="34" charset="0"/>
                <a:ea typeface="Calibri" pitchFamily="34" charset="-122"/>
                <a:cs typeface="Calibri" pitchFamily="34" charset="-120"/>
              </a:rPr>
              <a:t>Read the email below carefully. Choose the action you would take—your decision has real consequences.</a:t>
            </a:r>
            <a:endParaRPr lang="en-US" sz="1050" dirty="0"/>
          </a:p>
        </p:txBody>
      </p:sp>
      <p:sp>
        <p:nvSpPr>
          <p:cNvPr id="29" name="Shape 27"/>
          <p:cNvSpPr/>
          <p:nvPr/>
        </p:nvSpPr>
        <p:spPr>
          <a:xfrm>
            <a:off x="1517904" y="1133856"/>
            <a:ext cx="7534656" cy="2304288"/>
          </a:xfrm>
          <a:prstGeom prst="rect">
            <a:avLst/>
          </a:prstGeom>
          <a:solidFill>
            <a:srgbClr val="FFFFFF"/>
          </a:solidFill>
          <a:ln w="12700">
            <a:solidFill>
              <a:srgbClr val="E2E8F0"/>
            </a:solidFill>
            <a:prstDash val="solid"/>
          </a:ln>
          <a:effectLst>
            <a:outerShdw sx="100000" sy="100000" kx="0" ky="0" algn="bl" rotWithShape="0" blurRad="88900" dist="38100" dir="8100000">
              <a:srgbClr val="000000">
                <a:alpha val="13000"/>
              </a:srgbClr>
            </a:outerShdw>
          </a:effectLst>
        </p:spPr>
      </p:sp>
      <p:sp>
        <p:nvSpPr>
          <p:cNvPr id="30" name="Shape 28"/>
          <p:cNvSpPr/>
          <p:nvPr/>
        </p:nvSpPr>
        <p:spPr>
          <a:xfrm>
            <a:off x="1517904" y="1133856"/>
            <a:ext cx="7534656" cy="310896"/>
          </a:xfrm>
          <a:prstGeom prst="rect">
            <a:avLst/>
          </a:prstGeom>
          <a:solidFill>
            <a:srgbClr val="F0F4F8"/>
          </a:solidFill>
          <a:ln w="12700">
            <a:solidFill>
              <a:srgbClr val="E2E8F0"/>
            </a:solidFill>
            <a:prstDash val="solid"/>
          </a:ln>
        </p:spPr>
      </p:sp>
      <p:sp>
        <p:nvSpPr>
          <p:cNvPr id="31" name="Text 29"/>
          <p:cNvSpPr/>
          <p:nvPr/>
        </p:nvSpPr>
        <p:spPr>
          <a:xfrm>
            <a:off x="1645920" y="1170432"/>
            <a:ext cx="640080" cy="237744"/>
          </a:xfrm>
          <a:prstGeom prst="rect">
            <a:avLst/>
          </a:prstGeom>
          <a:noFill/>
          <a:ln/>
        </p:spPr>
        <p:txBody>
          <a:bodyPr wrap="square" rtlCol="0" anchor="ctr"/>
          <a:lstStyle/>
          <a:p>
            <a:pPr indent="0" marL="0">
              <a:buNone/>
            </a:pPr>
            <a:r>
              <a:rPr lang="en-US" sz="850" b="1" dirty="0">
                <a:solidFill>
                  <a:srgbClr val="64748B"/>
                </a:solidFill>
                <a:latin typeface="Calibri" pitchFamily="34" charset="0"/>
                <a:ea typeface="Calibri" pitchFamily="34" charset="-122"/>
                <a:cs typeface="Calibri" pitchFamily="34" charset="-120"/>
              </a:rPr>
              <a:t>FROM:</a:t>
            </a:r>
            <a:endParaRPr lang="en-US" sz="850" dirty="0"/>
          </a:p>
        </p:txBody>
      </p:sp>
      <p:sp>
        <p:nvSpPr>
          <p:cNvPr id="32" name="Text 30"/>
          <p:cNvSpPr/>
          <p:nvPr/>
        </p:nvSpPr>
        <p:spPr>
          <a:xfrm>
            <a:off x="2267712" y="1170432"/>
            <a:ext cx="6656832" cy="237744"/>
          </a:xfrm>
          <a:prstGeom prst="rect">
            <a:avLst/>
          </a:prstGeom>
          <a:noFill/>
          <a:ln/>
        </p:spPr>
        <p:txBody>
          <a:bodyPr wrap="square" rtlCol="0" anchor="ctr"/>
          <a:lstStyle/>
          <a:p>
            <a:pPr indent="0" marL="0">
              <a:buNone/>
            </a:pPr>
            <a:r>
              <a:rPr lang="en-US" sz="850" dirty="0">
                <a:solidFill>
                  <a:srgbClr val="C0392B"/>
                </a:solidFill>
                <a:latin typeface="Calibri" pitchFamily="34" charset="0"/>
                <a:ea typeface="Calibri" pitchFamily="34" charset="-122"/>
                <a:cs typeface="Calibri" pitchFamily="34" charset="-120"/>
              </a:rPr>
              <a:t>robert.chen.7849@gmail.com</a:t>
            </a:r>
            <a:endParaRPr lang="en-US" sz="850" dirty="0"/>
          </a:p>
        </p:txBody>
      </p:sp>
      <p:sp>
        <p:nvSpPr>
          <p:cNvPr id="33" name="Text 31"/>
          <p:cNvSpPr/>
          <p:nvPr/>
        </p:nvSpPr>
        <p:spPr>
          <a:xfrm>
            <a:off x="1645920" y="1517904"/>
            <a:ext cx="749808" cy="237744"/>
          </a:xfrm>
          <a:prstGeom prst="rect">
            <a:avLst/>
          </a:prstGeom>
          <a:noFill/>
          <a:ln/>
        </p:spPr>
        <p:txBody>
          <a:bodyPr wrap="square" rtlCol="0" anchor="ctr"/>
          <a:lstStyle/>
          <a:p>
            <a:pPr indent="0" marL="0">
              <a:buNone/>
            </a:pPr>
            <a:r>
              <a:rPr lang="en-US" sz="850" b="1" dirty="0">
                <a:solidFill>
                  <a:srgbClr val="64748B"/>
                </a:solidFill>
                <a:latin typeface="Calibri" pitchFamily="34" charset="0"/>
                <a:ea typeface="Calibri" pitchFamily="34" charset="-122"/>
                <a:cs typeface="Calibri" pitchFamily="34" charset="-120"/>
              </a:rPr>
              <a:t>SUBJECT:</a:t>
            </a:r>
            <a:endParaRPr lang="en-US" sz="850" dirty="0"/>
          </a:p>
        </p:txBody>
      </p:sp>
      <p:sp>
        <p:nvSpPr>
          <p:cNvPr id="34" name="Text 32"/>
          <p:cNvSpPr/>
          <p:nvPr/>
        </p:nvSpPr>
        <p:spPr>
          <a:xfrm>
            <a:off x="2414016" y="1517904"/>
            <a:ext cx="6510528" cy="237744"/>
          </a:xfrm>
          <a:prstGeom prst="rect">
            <a:avLst/>
          </a:prstGeom>
          <a:noFill/>
          <a:ln/>
        </p:spPr>
        <p:txBody>
          <a:bodyPr wrap="square" rtlCol="0" anchor="ctr"/>
          <a:lstStyle/>
          <a:p>
            <a:pPr indent="0" marL="0">
              <a:buNone/>
            </a:pPr>
            <a:r>
              <a:rPr lang="en-US" sz="850" dirty="0">
                <a:solidFill>
                  <a:srgbClr val="2D3748"/>
                </a:solidFill>
                <a:latin typeface="Calibri" pitchFamily="34" charset="0"/>
                <a:ea typeface="Calibri" pitchFamily="34" charset="-122"/>
                <a:cs typeface="Calibri" pitchFamily="34" charset="-120"/>
              </a:rPr>
              <a:t>Please send my statement to new email address</a:t>
            </a:r>
            <a:endParaRPr lang="en-US" sz="850" dirty="0"/>
          </a:p>
        </p:txBody>
      </p:sp>
      <p:sp>
        <p:nvSpPr>
          <p:cNvPr id="35" name="Shape 33"/>
          <p:cNvSpPr/>
          <p:nvPr/>
        </p:nvSpPr>
        <p:spPr>
          <a:xfrm>
            <a:off x="1517904" y="1792224"/>
            <a:ext cx="7534656" cy="18288"/>
          </a:xfrm>
          <a:prstGeom prst="rect">
            <a:avLst/>
          </a:prstGeom>
          <a:solidFill>
            <a:srgbClr val="E2E8F0"/>
          </a:solidFill>
          <a:ln w="12700">
            <a:solidFill>
              <a:srgbClr val="E2E8F0"/>
            </a:solidFill>
            <a:prstDash val="solid"/>
          </a:ln>
        </p:spPr>
      </p:sp>
      <p:sp>
        <p:nvSpPr>
          <p:cNvPr id="36" name="Text 34"/>
          <p:cNvSpPr/>
          <p:nvPr/>
        </p:nvSpPr>
        <p:spPr>
          <a:xfrm>
            <a:off x="1682496" y="1883664"/>
            <a:ext cx="7205472" cy="1426464"/>
          </a:xfrm>
          <a:prstGeom prst="rect">
            <a:avLst/>
          </a:prstGeom>
          <a:noFill/>
          <a:ln/>
        </p:spPr>
        <p:txBody>
          <a:bodyPr wrap="square" rtlCol="0" anchor="ctr"/>
          <a:lstStyle/>
          <a:p>
            <a:pPr indent="0" marL="0">
              <a:buNone/>
            </a:pPr>
            <a:r>
              <a:rPr lang="en-US" sz="1050" dirty="0">
                <a:solidFill>
                  <a:srgbClr val="2D3748"/>
                </a:solidFill>
                <a:latin typeface="Calibri" pitchFamily="34" charset="0"/>
                <a:ea typeface="Calibri" pitchFamily="34" charset="-122"/>
                <a:cs typeface="Calibri" pitchFamily="34" charset="-120"/>
              </a:rPr>
              <a:t>Hi,</a:t>
            </a:r>
            <a:endParaRPr lang="en-US" sz="1050" dirty="0"/>
          </a:p>
          <a:p>
            <a:pPr indent="0" marL="0">
              <a:buNone/>
            </a:pPr>
            <a:endParaRPr lang="en-US" sz="1050" dirty="0"/>
          </a:p>
          <a:p>
            <a:pPr indent="0" marL="0">
              <a:buNone/>
            </a:pPr>
            <a:r>
              <a:rPr lang="en-US" sz="1050" dirty="0">
                <a:solidFill>
                  <a:srgbClr val="2D3748"/>
                </a:solidFill>
                <a:latin typeface="Calibri" pitchFamily="34" charset="0"/>
                <a:ea typeface="Calibri" pitchFamily="34" charset="-122"/>
                <a:cs typeface="Calibri" pitchFamily="34" charset="-120"/>
              </a:rPr>
              <a:t>It’s Robert Chen, account #4471. Could you please forward my full account statement to my new email address? I’m using this address now because I’ve changed email providers. I need it for a meeting this afternoon.</a:t>
            </a:r>
            <a:endParaRPr lang="en-US" sz="1050" dirty="0"/>
          </a:p>
          <a:p>
            <a:pPr indent="0" marL="0">
              <a:buNone/>
            </a:pPr>
            <a:endParaRPr lang="en-US" sz="1050" dirty="0"/>
          </a:p>
          <a:p>
            <a:pPr indent="0" marL="0">
              <a:buNone/>
            </a:pPr>
            <a:r>
              <a:rPr lang="en-US" sz="1050" dirty="0">
                <a:solidFill>
                  <a:srgbClr val="2D3748"/>
                </a:solidFill>
                <a:latin typeface="Calibri" pitchFamily="34" charset="0"/>
                <a:ea typeface="Calibri" pitchFamily="34" charset="-122"/>
                <a:cs typeface="Calibri" pitchFamily="34" charset="-120"/>
              </a:rPr>
              <a:t>Thanks,</a:t>
            </a:r>
            <a:endParaRPr lang="en-US" sz="1050" dirty="0"/>
          </a:p>
          <a:p>
            <a:pPr indent="0" marL="0">
              <a:buNone/>
            </a:pPr>
            <a:r>
              <a:rPr lang="en-US" sz="1050" dirty="0">
                <a:solidFill>
                  <a:srgbClr val="2D3748"/>
                </a:solidFill>
                <a:latin typeface="Calibri" pitchFamily="34" charset="0"/>
                <a:ea typeface="Calibri" pitchFamily="34" charset="-122"/>
                <a:cs typeface="Calibri" pitchFamily="34" charset="-120"/>
              </a:rPr>
              <a:t>Robert</a:t>
            </a:r>
            <a:endParaRPr lang="en-US" sz="1050" dirty="0"/>
          </a:p>
        </p:txBody>
      </p:sp>
      <p:sp>
        <p:nvSpPr>
          <p:cNvPr id="37" name="Shape 35"/>
          <p:cNvSpPr/>
          <p:nvPr/>
        </p:nvSpPr>
        <p:spPr>
          <a:xfrm>
            <a:off x="1517904" y="3602736"/>
            <a:ext cx="3675888" cy="438912"/>
          </a:xfrm>
          <a:prstGeom prst="rect">
            <a:avLst/>
          </a:prstGeom>
          <a:solidFill>
            <a:srgbClr val="FDECEA"/>
          </a:solidFill>
          <a:ln w="19050">
            <a:solidFill>
              <a:srgbClr val="C0392B"/>
            </a:solidFill>
            <a:prstDash val="solid"/>
          </a:ln>
        </p:spPr>
      </p:sp>
      <p:sp>
        <p:nvSpPr>
          <p:cNvPr id="38" name="Text 36"/>
          <p:cNvSpPr/>
          <p:nvPr/>
        </p:nvSpPr>
        <p:spPr>
          <a:xfrm>
            <a:off x="1645920" y="3602736"/>
            <a:ext cx="3511296" cy="438912"/>
          </a:xfrm>
          <a:prstGeom prst="rect">
            <a:avLst/>
          </a:prstGeom>
          <a:noFill/>
          <a:ln/>
        </p:spPr>
        <p:txBody>
          <a:bodyPr wrap="square" rtlCol="0" anchor="ctr"/>
          <a:lstStyle/>
          <a:p>
            <a:pPr indent="0" marL="0">
              <a:buNone/>
            </a:pPr>
            <a:r>
              <a:rPr lang="en-US" sz="1000" dirty="0">
                <a:solidFill>
                  <a:srgbClr val="C0392B"/>
                </a:solidFill>
                <a:latin typeface="Calibri" pitchFamily="34" charset="0"/>
                <a:ea typeface="Calibri" pitchFamily="34" charset="-122"/>
                <a:cs typeface="Calibri" pitchFamily="34" charset="-120"/>
              </a:rPr>
              <a:t>A.  Forward the statement to this email address</a:t>
            </a:r>
            <a:endParaRPr lang="en-US" sz="1000" dirty="0"/>
          </a:p>
        </p:txBody>
      </p:sp>
      <p:sp>
        <p:nvSpPr>
          <p:cNvPr id="39" name="Shape 37"/>
          <p:cNvSpPr/>
          <p:nvPr/>
        </p:nvSpPr>
        <p:spPr>
          <a:xfrm>
            <a:off x="5376672" y="3602736"/>
            <a:ext cx="3675888" cy="438912"/>
          </a:xfrm>
          <a:prstGeom prst="rect">
            <a:avLst/>
          </a:prstGeom>
          <a:solidFill>
            <a:srgbClr val="E8F5ED"/>
          </a:solidFill>
          <a:ln w="19050">
            <a:solidFill>
              <a:srgbClr val="2D7D46"/>
            </a:solidFill>
            <a:prstDash val="solid"/>
          </a:ln>
        </p:spPr>
      </p:sp>
      <p:sp>
        <p:nvSpPr>
          <p:cNvPr id="40" name="Text 38"/>
          <p:cNvSpPr/>
          <p:nvPr/>
        </p:nvSpPr>
        <p:spPr>
          <a:xfrm>
            <a:off x="5504688" y="3602736"/>
            <a:ext cx="3511296" cy="438912"/>
          </a:xfrm>
          <a:prstGeom prst="rect">
            <a:avLst/>
          </a:prstGeom>
          <a:noFill/>
          <a:ln/>
        </p:spPr>
        <p:txBody>
          <a:bodyPr wrap="square" rtlCol="0" anchor="ctr"/>
          <a:lstStyle/>
          <a:p>
            <a:pPr indent="0" marL="0">
              <a:buNone/>
            </a:pPr>
            <a:r>
              <a:rPr lang="en-US" sz="1000" b="1" dirty="0">
                <a:solidFill>
                  <a:srgbClr val="2D7D46"/>
                </a:solidFill>
                <a:latin typeface="Calibri" pitchFamily="34" charset="0"/>
                <a:ea typeface="Calibri" pitchFamily="34" charset="-122"/>
                <a:cs typeface="Calibri" pitchFamily="34" charset="-120"/>
              </a:rPr>
              <a:t>B.  Call Robert at the phone number on file to verify first</a:t>
            </a:r>
            <a:endParaRPr lang="en-US" sz="10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7F8FA"/>
        </a:solidFill>
      </p:bgPr>
    </p:bg>
    <p:spTree>
      <p:nvGrpSpPr>
        <p:cNvPr id="1" name=""/>
        <p:cNvGrpSpPr/>
        <p:nvPr/>
      </p:nvGrpSpPr>
      <p:grpSpPr>
        <a:xfrm>
          <a:off x="0" y="0"/>
          <a:ext cx="0" cy="0"/>
          <a:chOff x="0" y="0"/>
          <a:chExt cx="0" cy="0"/>
        </a:xfrm>
      </p:grpSpPr>
      <p:sp>
        <p:nvSpPr>
          <p:cNvPr id="2" name="Shape 0"/>
          <p:cNvSpPr/>
          <p:nvPr/>
        </p:nvSpPr>
        <p:spPr>
          <a:xfrm>
            <a:off x="0" y="0"/>
            <a:ext cx="1371600" cy="4887468"/>
          </a:xfrm>
          <a:prstGeom prst="rect">
            <a:avLst/>
          </a:prstGeom>
          <a:solidFill>
            <a:srgbClr val="1B2A4A"/>
          </a:solidFill>
          <a:ln w="12700">
            <a:solidFill>
              <a:srgbClr val="1B2A4A"/>
            </a:solidFill>
            <a:prstDash val="solid"/>
          </a:ln>
        </p:spPr>
      </p:sp>
      <p:sp>
        <p:nvSpPr>
          <p:cNvPr id="3" name="Text 1"/>
          <p:cNvSpPr/>
          <p:nvPr/>
        </p:nvSpPr>
        <p:spPr>
          <a:xfrm>
            <a:off x="73152" y="73152"/>
            <a:ext cx="1225296" cy="621792"/>
          </a:xfrm>
          <a:prstGeom prst="rect">
            <a:avLst/>
          </a:prstGeom>
          <a:noFill/>
          <a:ln/>
        </p:spPr>
        <p:txBody>
          <a:bodyPr wrap="square" rtlCol="0" anchor="ctr"/>
          <a:lstStyle/>
          <a:p>
            <a:pPr algn="ctr" indent="0" marL="0">
              <a:buNone/>
            </a:pPr>
            <a:r>
              <a:rPr lang="en-US" sz="650" b="1" spc="30" kern="0" dirty="0">
                <a:solidFill>
                  <a:srgbClr val="6B82A2"/>
                </a:solidFill>
                <a:latin typeface="Calibri" pitchFamily="34" charset="0"/>
                <a:ea typeface="Calibri" pitchFamily="34" charset="-122"/>
                <a:cs typeface="Calibri" pitchFamily="34" charset="-120"/>
              </a:rPr>
              <a:t>DATA PRIVACY</a:t>
            </a:r>
            <a:endParaRPr lang="en-US" sz="650" dirty="0"/>
          </a:p>
          <a:p>
            <a:pPr algn="ctr" indent="0" marL="0">
              <a:buNone/>
            </a:pPr>
            <a:r>
              <a:rPr lang="en-US" sz="650" b="1" spc="30" kern="0" dirty="0">
                <a:solidFill>
                  <a:srgbClr val="6B82A2"/>
                </a:solidFill>
                <a:latin typeface="Calibri" pitchFamily="34" charset="0"/>
                <a:ea typeface="Calibri" pitchFamily="34" charset="-122"/>
                <a:cs typeface="Calibri" pitchFamily="34" charset="-120"/>
              </a:rPr>
              <a:t>KNOW YOUR</a:t>
            </a:r>
            <a:endParaRPr lang="en-US" sz="650" dirty="0"/>
          </a:p>
          <a:p>
            <a:pPr algn="ctr" indent="0" marL="0">
              <a:buNone/>
            </a:pPr>
            <a:r>
              <a:rPr lang="en-US" sz="650" b="1" spc="30" kern="0" dirty="0">
                <a:solidFill>
                  <a:srgbClr val="6B82A2"/>
                </a:solidFill>
                <a:latin typeface="Calibri" pitchFamily="34" charset="0"/>
                <a:ea typeface="Calibri" pitchFamily="34" charset="-122"/>
                <a:cs typeface="Calibri" pitchFamily="34" charset="-120"/>
              </a:rPr>
              <a:t>OBLIGATIONS</a:t>
            </a:r>
            <a:endParaRPr lang="en-US" sz="650" dirty="0"/>
          </a:p>
        </p:txBody>
      </p:sp>
      <p:sp>
        <p:nvSpPr>
          <p:cNvPr id="4" name="Shape 2"/>
          <p:cNvSpPr/>
          <p:nvPr/>
        </p:nvSpPr>
        <p:spPr>
          <a:xfrm>
            <a:off x="109728" y="987552"/>
            <a:ext cx="310896" cy="310896"/>
          </a:xfrm>
          <a:prstGeom prst="ellipse">
            <a:avLst/>
          </a:prstGeom>
          <a:solidFill>
            <a:srgbClr val="C9A84C"/>
          </a:solidFill>
          <a:ln w="12700">
            <a:solidFill>
              <a:srgbClr val="C9A84C"/>
            </a:solidFill>
            <a:prstDash val="solid"/>
          </a:ln>
        </p:spPr>
      </p:sp>
      <p:sp>
        <p:nvSpPr>
          <p:cNvPr id="5" name="Text 3"/>
          <p:cNvSpPr/>
          <p:nvPr/>
        </p:nvSpPr>
        <p:spPr>
          <a:xfrm>
            <a:off x="109728" y="987552"/>
            <a:ext cx="310896" cy="310896"/>
          </a:xfrm>
          <a:prstGeom prst="rect">
            <a:avLst/>
          </a:prstGeom>
          <a:noFill/>
          <a:ln/>
        </p:spPr>
        <p:txBody>
          <a:bodyPr wrap="square" lIns="0" tIns="0" rIns="0" bIns="0" rtlCol="0" anchor="ctr"/>
          <a:lstStyle/>
          <a:p>
            <a:pPr algn="ctr" indent="0" marL="0">
              <a:buNone/>
            </a:pPr>
            <a:r>
              <a:rPr lang="en-US" sz="900" b="1" dirty="0">
                <a:solidFill>
                  <a:srgbClr val="1B2A4A"/>
                </a:solidFill>
                <a:latin typeface="Calibri" pitchFamily="34" charset="0"/>
                <a:ea typeface="Calibri" pitchFamily="34" charset="-122"/>
                <a:cs typeface="Calibri" pitchFamily="34" charset="-120"/>
              </a:rPr>
              <a:t>✓</a:t>
            </a:r>
            <a:endParaRPr lang="en-US" sz="900" dirty="0"/>
          </a:p>
        </p:txBody>
      </p:sp>
      <p:sp>
        <p:nvSpPr>
          <p:cNvPr id="6" name="Text 4"/>
          <p:cNvSpPr/>
          <p:nvPr/>
        </p:nvSpPr>
        <p:spPr>
          <a:xfrm>
            <a:off x="502920" y="914400"/>
            <a:ext cx="804672" cy="256032"/>
          </a:xfrm>
          <a:prstGeom prst="rect">
            <a:avLst/>
          </a:prstGeom>
          <a:noFill/>
          <a:ln/>
        </p:spPr>
        <p:txBody>
          <a:bodyPr wrap="square" rtlCol="0" anchor="ctr"/>
          <a:lstStyle/>
          <a:p>
            <a:pPr indent="0" marL="0">
              <a:buNone/>
            </a:pPr>
            <a:r>
              <a:rPr lang="en-US" sz="850" b="1" dirty="0">
                <a:solidFill>
                  <a:srgbClr val="C9A84C"/>
                </a:solidFill>
                <a:latin typeface="Calibri" pitchFamily="34" charset="0"/>
                <a:ea typeface="Calibri" pitchFamily="34" charset="-122"/>
                <a:cs typeface="Calibri" pitchFamily="34" charset="-120"/>
              </a:rPr>
              <a:t>Module 1</a:t>
            </a:r>
            <a:endParaRPr lang="en-US" sz="850" dirty="0"/>
          </a:p>
        </p:txBody>
      </p:sp>
      <p:sp>
        <p:nvSpPr>
          <p:cNvPr id="7" name="Text 5"/>
          <p:cNvSpPr/>
          <p:nvPr/>
        </p:nvSpPr>
        <p:spPr>
          <a:xfrm>
            <a:off x="502920" y="1188720"/>
            <a:ext cx="804672" cy="384048"/>
          </a:xfrm>
          <a:prstGeom prst="rect">
            <a:avLst/>
          </a:prstGeom>
          <a:noFill/>
          <a:ln/>
        </p:spPr>
        <p:txBody>
          <a:bodyPr wrap="square" rtlCol="0" anchor="ctr"/>
          <a:lstStyle/>
          <a:p>
            <a:pPr indent="0" marL="0">
              <a:buNone/>
            </a:pPr>
            <a:r>
              <a:rPr lang="en-US" sz="700" dirty="0">
                <a:solidFill>
                  <a:srgbClr val="9A8060"/>
                </a:solidFill>
                <a:latin typeface="Calibri" pitchFamily="34" charset="0"/>
                <a:ea typeface="Calibri" pitchFamily="34" charset="-122"/>
                <a:cs typeface="Calibri" pitchFamily="34" charset="-120"/>
              </a:rPr>
              <a:t>The Rules That Bind Us</a:t>
            </a:r>
            <a:endParaRPr lang="en-US" sz="700" dirty="0"/>
          </a:p>
        </p:txBody>
      </p:sp>
      <p:sp>
        <p:nvSpPr>
          <p:cNvPr id="8" name="Shape 6"/>
          <p:cNvSpPr/>
          <p:nvPr/>
        </p:nvSpPr>
        <p:spPr>
          <a:xfrm>
            <a:off x="109728" y="1947672"/>
            <a:ext cx="310896" cy="310896"/>
          </a:xfrm>
          <a:prstGeom prst="ellipse">
            <a:avLst/>
          </a:prstGeom>
          <a:solidFill>
            <a:srgbClr val="C9A84C"/>
          </a:solidFill>
          <a:ln w="12700">
            <a:solidFill>
              <a:srgbClr val="C9A84C"/>
            </a:solidFill>
            <a:prstDash val="solid"/>
          </a:ln>
        </p:spPr>
      </p:sp>
      <p:sp>
        <p:nvSpPr>
          <p:cNvPr id="9" name="Text 7"/>
          <p:cNvSpPr/>
          <p:nvPr/>
        </p:nvSpPr>
        <p:spPr>
          <a:xfrm>
            <a:off x="109728" y="1947672"/>
            <a:ext cx="310896" cy="310896"/>
          </a:xfrm>
          <a:prstGeom prst="rect">
            <a:avLst/>
          </a:prstGeom>
          <a:noFill/>
          <a:ln/>
        </p:spPr>
        <p:txBody>
          <a:bodyPr wrap="square" lIns="0" tIns="0" rIns="0" bIns="0" rtlCol="0" anchor="ctr"/>
          <a:lstStyle/>
          <a:p>
            <a:pPr algn="ctr" indent="0" marL="0">
              <a:buNone/>
            </a:pPr>
            <a:r>
              <a:rPr lang="en-US" sz="900" b="1" dirty="0">
                <a:solidFill>
                  <a:srgbClr val="1B2A4A"/>
                </a:solidFill>
                <a:latin typeface="Calibri" pitchFamily="34" charset="0"/>
                <a:ea typeface="Calibri" pitchFamily="34" charset="-122"/>
                <a:cs typeface="Calibri" pitchFamily="34" charset="-120"/>
              </a:rPr>
              <a:t>✓</a:t>
            </a:r>
            <a:endParaRPr lang="en-US" sz="900" dirty="0"/>
          </a:p>
        </p:txBody>
      </p:sp>
      <p:sp>
        <p:nvSpPr>
          <p:cNvPr id="10" name="Text 8"/>
          <p:cNvSpPr/>
          <p:nvPr/>
        </p:nvSpPr>
        <p:spPr>
          <a:xfrm>
            <a:off x="502920" y="1874520"/>
            <a:ext cx="804672" cy="256032"/>
          </a:xfrm>
          <a:prstGeom prst="rect">
            <a:avLst/>
          </a:prstGeom>
          <a:noFill/>
          <a:ln/>
        </p:spPr>
        <p:txBody>
          <a:bodyPr wrap="square" rtlCol="0" anchor="ctr"/>
          <a:lstStyle/>
          <a:p>
            <a:pPr indent="0" marL="0">
              <a:buNone/>
            </a:pPr>
            <a:r>
              <a:rPr lang="en-US" sz="850" b="1" dirty="0">
                <a:solidFill>
                  <a:srgbClr val="C9A84C"/>
                </a:solidFill>
                <a:latin typeface="Calibri" pitchFamily="34" charset="0"/>
                <a:ea typeface="Calibri" pitchFamily="34" charset="-122"/>
                <a:cs typeface="Calibri" pitchFamily="34" charset="-120"/>
              </a:rPr>
              <a:t>Module 2</a:t>
            </a:r>
            <a:endParaRPr lang="en-US" sz="850" dirty="0"/>
          </a:p>
        </p:txBody>
      </p:sp>
      <p:sp>
        <p:nvSpPr>
          <p:cNvPr id="11" name="Text 9"/>
          <p:cNvSpPr/>
          <p:nvPr/>
        </p:nvSpPr>
        <p:spPr>
          <a:xfrm>
            <a:off x="502920" y="2148840"/>
            <a:ext cx="804672" cy="384048"/>
          </a:xfrm>
          <a:prstGeom prst="rect">
            <a:avLst/>
          </a:prstGeom>
          <a:noFill/>
          <a:ln/>
        </p:spPr>
        <p:txBody>
          <a:bodyPr wrap="square" rtlCol="0" anchor="ctr"/>
          <a:lstStyle/>
          <a:p>
            <a:pPr indent="0" marL="0">
              <a:buNone/>
            </a:pPr>
            <a:r>
              <a:rPr lang="en-US" sz="700" dirty="0">
                <a:solidFill>
                  <a:srgbClr val="9A8060"/>
                </a:solidFill>
                <a:latin typeface="Calibri" pitchFamily="34" charset="0"/>
                <a:ea typeface="Calibri" pitchFamily="34" charset="-122"/>
                <a:cs typeface="Calibri" pitchFamily="34" charset="-120"/>
              </a:rPr>
              <a:t>Your Data, Your Duty</a:t>
            </a:r>
            <a:endParaRPr lang="en-US" sz="700" dirty="0"/>
          </a:p>
        </p:txBody>
      </p:sp>
      <p:sp>
        <p:nvSpPr>
          <p:cNvPr id="12" name="Shape 10"/>
          <p:cNvSpPr/>
          <p:nvPr/>
        </p:nvSpPr>
        <p:spPr>
          <a:xfrm>
            <a:off x="0" y="2724912"/>
            <a:ext cx="1371600" cy="868680"/>
          </a:xfrm>
          <a:prstGeom prst="rect">
            <a:avLst/>
          </a:prstGeom>
          <a:solidFill>
            <a:srgbClr val="243858"/>
          </a:solidFill>
          <a:ln w="12700">
            <a:solidFill>
              <a:srgbClr val="C9A84C"/>
            </a:solidFill>
            <a:prstDash val="solid"/>
          </a:ln>
        </p:spPr>
      </p:sp>
      <p:sp>
        <p:nvSpPr>
          <p:cNvPr id="13" name="Shape 11"/>
          <p:cNvSpPr/>
          <p:nvPr/>
        </p:nvSpPr>
        <p:spPr>
          <a:xfrm>
            <a:off x="0" y="2724912"/>
            <a:ext cx="54864" cy="868680"/>
          </a:xfrm>
          <a:prstGeom prst="rect">
            <a:avLst/>
          </a:prstGeom>
          <a:solidFill>
            <a:srgbClr val="C9A84C"/>
          </a:solidFill>
          <a:ln w="12700">
            <a:solidFill>
              <a:srgbClr val="C9A84C"/>
            </a:solidFill>
            <a:prstDash val="solid"/>
          </a:ln>
        </p:spPr>
      </p:sp>
      <p:sp>
        <p:nvSpPr>
          <p:cNvPr id="14" name="Shape 12"/>
          <p:cNvSpPr/>
          <p:nvPr/>
        </p:nvSpPr>
        <p:spPr>
          <a:xfrm>
            <a:off x="109728" y="2907792"/>
            <a:ext cx="310896" cy="310896"/>
          </a:xfrm>
          <a:prstGeom prst="ellipse">
            <a:avLst/>
          </a:prstGeom>
          <a:solidFill>
            <a:srgbClr val="C9A84C"/>
          </a:solidFill>
          <a:ln w="12700">
            <a:solidFill>
              <a:srgbClr val="C9A84C"/>
            </a:solidFill>
            <a:prstDash val="solid"/>
          </a:ln>
        </p:spPr>
      </p:sp>
      <p:sp>
        <p:nvSpPr>
          <p:cNvPr id="15" name="Text 13"/>
          <p:cNvSpPr/>
          <p:nvPr/>
        </p:nvSpPr>
        <p:spPr>
          <a:xfrm>
            <a:off x="109728" y="2907792"/>
            <a:ext cx="310896" cy="310896"/>
          </a:xfrm>
          <a:prstGeom prst="rect">
            <a:avLst/>
          </a:prstGeom>
          <a:noFill/>
          <a:ln/>
        </p:spPr>
        <p:txBody>
          <a:bodyPr wrap="square" lIns="0" tIns="0" rIns="0" bIns="0" rtlCol="0" anchor="ctr"/>
          <a:lstStyle/>
          <a:p>
            <a:pPr algn="ctr" indent="0" marL="0">
              <a:buNone/>
            </a:pPr>
            <a:r>
              <a:rPr lang="en-US" sz="900" b="1" dirty="0">
                <a:solidFill>
                  <a:srgbClr val="1B2A4A"/>
                </a:solidFill>
                <a:latin typeface="Calibri" pitchFamily="34" charset="0"/>
                <a:ea typeface="Calibri" pitchFamily="34" charset="-122"/>
                <a:cs typeface="Calibri" pitchFamily="34" charset="-120"/>
              </a:rPr>
              <a:t>▶</a:t>
            </a:r>
            <a:endParaRPr lang="en-US" sz="900" dirty="0"/>
          </a:p>
        </p:txBody>
      </p:sp>
      <p:sp>
        <p:nvSpPr>
          <p:cNvPr id="16" name="Text 14"/>
          <p:cNvSpPr/>
          <p:nvPr/>
        </p:nvSpPr>
        <p:spPr>
          <a:xfrm>
            <a:off x="502920" y="2834640"/>
            <a:ext cx="804672" cy="256032"/>
          </a:xfrm>
          <a:prstGeom prst="rect">
            <a:avLst/>
          </a:prstGeom>
          <a:noFill/>
          <a:ln/>
        </p:spPr>
        <p:txBody>
          <a:bodyPr wrap="square" rtlCol="0" anchor="ctr"/>
          <a:lstStyle/>
          <a:p>
            <a:pPr indent="0" marL="0">
              <a:buNone/>
            </a:pPr>
            <a:r>
              <a:rPr lang="en-US" sz="850" b="1" dirty="0">
                <a:solidFill>
                  <a:srgbClr val="FFFFFF"/>
                </a:solidFill>
                <a:latin typeface="Calibri" pitchFamily="34" charset="0"/>
                <a:ea typeface="Calibri" pitchFamily="34" charset="-122"/>
                <a:cs typeface="Calibri" pitchFamily="34" charset="-120"/>
              </a:rPr>
              <a:t>Module 3</a:t>
            </a:r>
            <a:endParaRPr lang="en-US" sz="850" dirty="0"/>
          </a:p>
        </p:txBody>
      </p:sp>
      <p:sp>
        <p:nvSpPr>
          <p:cNvPr id="17" name="Text 15"/>
          <p:cNvSpPr/>
          <p:nvPr/>
        </p:nvSpPr>
        <p:spPr>
          <a:xfrm>
            <a:off x="502920" y="3108960"/>
            <a:ext cx="804672" cy="384048"/>
          </a:xfrm>
          <a:prstGeom prst="rect">
            <a:avLst/>
          </a:prstGeom>
          <a:noFill/>
          <a:ln/>
        </p:spPr>
        <p:txBody>
          <a:bodyPr wrap="square" rtlCol="0" anchor="ctr"/>
          <a:lstStyle/>
          <a:p>
            <a:pPr indent="0" marL="0">
              <a:buNone/>
            </a:pPr>
            <a:r>
              <a:rPr lang="en-US" sz="700" dirty="0">
                <a:solidFill>
                  <a:srgbClr val="A8B8CC"/>
                </a:solidFill>
                <a:latin typeface="Calibri" pitchFamily="34" charset="0"/>
                <a:ea typeface="Calibri" pitchFamily="34" charset="-122"/>
                <a:cs typeface="Calibri" pitchFamily="34" charset="-120"/>
              </a:rPr>
              <a:t>When Things Go Wrong</a:t>
            </a:r>
            <a:endParaRPr lang="en-US" sz="700" dirty="0"/>
          </a:p>
        </p:txBody>
      </p:sp>
      <p:sp>
        <p:nvSpPr>
          <p:cNvPr id="18" name="Text 16"/>
          <p:cNvSpPr/>
          <p:nvPr/>
        </p:nvSpPr>
        <p:spPr>
          <a:xfrm>
            <a:off x="91440" y="3749040"/>
            <a:ext cx="1188720" cy="237744"/>
          </a:xfrm>
          <a:prstGeom prst="rect">
            <a:avLst/>
          </a:prstGeom>
          <a:noFill/>
          <a:ln/>
        </p:spPr>
        <p:txBody>
          <a:bodyPr wrap="square" rtlCol="0" anchor="ctr"/>
          <a:lstStyle/>
          <a:p>
            <a:pPr algn="ctr" indent="0" marL="0">
              <a:buNone/>
            </a:pPr>
            <a:r>
              <a:rPr lang="en-US" sz="750" b="1" spc="50" kern="0" dirty="0">
                <a:solidFill>
                  <a:srgbClr val="C9A84C"/>
                </a:solidFill>
                <a:latin typeface="Calibri" pitchFamily="34" charset="0"/>
                <a:ea typeface="Calibri" pitchFamily="34" charset="-122"/>
                <a:cs typeface="Calibri" pitchFamily="34" charset="-120"/>
              </a:rPr>
              <a:t>82% COMPLETE</a:t>
            </a:r>
            <a:endParaRPr lang="en-US" sz="750" dirty="0"/>
          </a:p>
        </p:txBody>
      </p:sp>
      <p:sp>
        <p:nvSpPr>
          <p:cNvPr id="19" name="Shape 17"/>
          <p:cNvSpPr/>
          <p:nvPr/>
        </p:nvSpPr>
        <p:spPr>
          <a:xfrm>
            <a:off x="137160" y="4023360"/>
            <a:ext cx="1097280" cy="91440"/>
          </a:xfrm>
          <a:prstGeom prst="rect">
            <a:avLst/>
          </a:prstGeom>
          <a:solidFill>
            <a:srgbClr val="0D1929"/>
          </a:solidFill>
          <a:ln w="12700">
            <a:solidFill>
              <a:srgbClr val="0D1929"/>
            </a:solidFill>
            <a:prstDash val="solid"/>
          </a:ln>
        </p:spPr>
      </p:sp>
      <p:sp>
        <p:nvSpPr>
          <p:cNvPr id="20" name="Shape 18"/>
          <p:cNvSpPr/>
          <p:nvPr/>
        </p:nvSpPr>
        <p:spPr>
          <a:xfrm>
            <a:off x="137160" y="4023360"/>
            <a:ext cx="899770" cy="91440"/>
          </a:xfrm>
          <a:prstGeom prst="rect">
            <a:avLst/>
          </a:prstGeom>
          <a:solidFill>
            <a:srgbClr val="C9A84C"/>
          </a:solidFill>
          <a:ln w="12700">
            <a:solidFill>
              <a:srgbClr val="C9A84C"/>
            </a:solidFill>
            <a:prstDash val="solid"/>
          </a:ln>
        </p:spPr>
      </p:sp>
      <p:sp>
        <p:nvSpPr>
          <p:cNvPr id="21" name="Shape 19"/>
          <p:cNvSpPr/>
          <p:nvPr/>
        </p:nvSpPr>
        <p:spPr>
          <a:xfrm>
            <a:off x="0" y="4887468"/>
            <a:ext cx="9144000" cy="256032"/>
          </a:xfrm>
          <a:prstGeom prst="rect">
            <a:avLst/>
          </a:prstGeom>
          <a:solidFill>
            <a:srgbClr val="111D30"/>
          </a:solidFill>
          <a:ln w="12700">
            <a:solidFill>
              <a:srgbClr val="111D30"/>
            </a:solidFill>
            <a:prstDash val="solid"/>
          </a:ln>
        </p:spPr>
      </p:sp>
      <p:sp>
        <p:nvSpPr>
          <p:cNvPr id="22" name="Shape 20"/>
          <p:cNvSpPr/>
          <p:nvPr/>
        </p:nvSpPr>
        <p:spPr>
          <a:xfrm>
            <a:off x="0" y="4887468"/>
            <a:ext cx="7498080" cy="256032"/>
          </a:xfrm>
          <a:prstGeom prst="rect">
            <a:avLst/>
          </a:prstGeom>
          <a:solidFill>
            <a:srgbClr val="C9A84C"/>
          </a:solidFill>
          <a:ln w="12700">
            <a:solidFill>
              <a:srgbClr val="C9A84C"/>
            </a:solidFill>
            <a:prstDash val="solid"/>
          </a:ln>
        </p:spPr>
      </p:sp>
      <p:sp>
        <p:nvSpPr>
          <p:cNvPr id="23" name="Text 21"/>
          <p:cNvSpPr/>
          <p:nvPr/>
        </p:nvSpPr>
        <p:spPr>
          <a:xfrm>
            <a:off x="0" y="4887468"/>
            <a:ext cx="9144000" cy="256032"/>
          </a:xfrm>
          <a:prstGeom prst="rect">
            <a:avLst/>
          </a:prstGeom>
          <a:noFill/>
          <a:ln/>
        </p:spPr>
        <p:txBody>
          <a:bodyPr wrap="square" rtlCol="0" anchor="ctr"/>
          <a:lstStyle/>
          <a:p>
            <a:pPr algn="ctr" indent="0" marL="0">
              <a:buNone/>
            </a:pPr>
            <a:r>
              <a:rPr lang="en-US" sz="850" dirty="0">
                <a:solidFill>
                  <a:srgbClr val="FFFFFF"/>
                </a:solidFill>
                <a:latin typeface="Calibri" pitchFamily="34" charset="0"/>
                <a:ea typeface="Calibri" pitchFamily="34" charset="-122"/>
                <a:cs typeface="Calibri" pitchFamily="34" charset="-120"/>
              </a:rPr>
              <a:t>82% Complete</a:t>
            </a:r>
            <a:endParaRPr lang="en-US" sz="850" dirty="0"/>
          </a:p>
        </p:txBody>
      </p:sp>
      <p:sp>
        <p:nvSpPr>
          <p:cNvPr id="24" name="Shape 22"/>
          <p:cNvSpPr/>
          <p:nvPr/>
        </p:nvSpPr>
        <p:spPr>
          <a:xfrm>
            <a:off x="1371600" y="0"/>
            <a:ext cx="54864" cy="4887468"/>
          </a:xfrm>
          <a:prstGeom prst="rect">
            <a:avLst/>
          </a:prstGeom>
          <a:solidFill>
            <a:srgbClr val="C9A84C"/>
          </a:solidFill>
          <a:ln w="12700">
            <a:solidFill>
              <a:srgbClr val="C9A84C"/>
            </a:solidFill>
            <a:prstDash val="solid"/>
          </a:ln>
        </p:spPr>
      </p:sp>
      <p:sp>
        <p:nvSpPr>
          <p:cNvPr id="25" name="Shape 23"/>
          <p:cNvSpPr/>
          <p:nvPr/>
        </p:nvSpPr>
        <p:spPr>
          <a:xfrm>
            <a:off x="1426464" y="0"/>
            <a:ext cx="7717536" cy="4887468"/>
          </a:xfrm>
          <a:prstGeom prst="rect">
            <a:avLst/>
          </a:prstGeom>
          <a:solidFill>
            <a:srgbClr val="FFFFFF"/>
          </a:solidFill>
          <a:ln w="12700">
            <a:solidFill>
              <a:srgbClr val="FFFFFF"/>
            </a:solidFill>
            <a:prstDash val="solid"/>
          </a:ln>
        </p:spPr>
      </p:sp>
      <p:sp>
        <p:nvSpPr>
          <p:cNvPr id="26" name="Text 24"/>
          <p:cNvSpPr/>
          <p:nvPr/>
        </p:nvSpPr>
        <p:spPr>
          <a:xfrm>
            <a:off x="1517904" y="91440"/>
            <a:ext cx="7534656" cy="219456"/>
          </a:xfrm>
          <a:prstGeom prst="rect">
            <a:avLst/>
          </a:prstGeom>
          <a:noFill/>
          <a:ln/>
        </p:spPr>
        <p:txBody>
          <a:bodyPr wrap="square" rtlCol="0" anchor="ctr"/>
          <a:lstStyle/>
          <a:p>
            <a:pPr indent="0" marL="0">
              <a:buNone/>
            </a:pPr>
            <a:r>
              <a:rPr lang="en-US" sz="800" b="1" spc="100" kern="0" dirty="0">
                <a:solidFill>
                  <a:srgbClr val="C9A84C"/>
                </a:solidFill>
                <a:latin typeface="Calibri" pitchFamily="34" charset="0"/>
                <a:ea typeface="Calibri" pitchFamily="34" charset="-122"/>
                <a:cs typeface="Calibri" pitchFamily="34" charset="-120"/>
              </a:rPr>
              <a:t>MODULE 3  ·  SCREEN 3.4  ·  INCIDENT RESPONSE</a:t>
            </a:r>
            <a:endParaRPr lang="en-US" sz="800" dirty="0"/>
          </a:p>
        </p:txBody>
      </p:sp>
      <p:sp>
        <p:nvSpPr>
          <p:cNvPr id="27" name="Text 25"/>
          <p:cNvSpPr/>
          <p:nvPr/>
        </p:nvSpPr>
        <p:spPr>
          <a:xfrm>
            <a:off x="1517904" y="347472"/>
            <a:ext cx="7534656" cy="457200"/>
          </a:xfrm>
          <a:prstGeom prst="rect">
            <a:avLst/>
          </a:prstGeom>
          <a:noFill/>
          <a:ln/>
        </p:spPr>
        <p:txBody>
          <a:bodyPr wrap="square" rtlCol="0" anchor="ctr"/>
          <a:lstStyle/>
          <a:p>
            <a:pPr indent="0" marL="0">
              <a:buNone/>
            </a:pPr>
            <a:r>
              <a:rPr lang="en-US" sz="2000" b="1" dirty="0">
                <a:solidFill>
                  <a:srgbClr val="1B2A4A"/>
                </a:solidFill>
                <a:latin typeface="Calibri" pitchFamily="34" charset="0"/>
                <a:ea typeface="Calibri" pitchFamily="34" charset="-122"/>
                <a:cs typeface="Calibri" pitchFamily="34" charset="-120"/>
              </a:rPr>
              <a:t>If an Incident Occurs: The 5-Step Response</a:t>
            </a:r>
            <a:endParaRPr lang="en-US" sz="2000" dirty="0"/>
          </a:p>
        </p:txBody>
      </p:sp>
      <p:sp>
        <p:nvSpPr>
          <p:cNvPr id="28" name="Text 26"/>
          <p:cNvSpPr/>
          <p:nvPr/>
        </p:nvSpPr>
        <p:spPr>
          <a:xfrm>
            <a:off x="1517904" y="850392"/>
            <a:ext cx="7534656" cy="274320"/>
          </a:xfrm>
          <a:prstGeom prst="rect">
            <a:avLst/>
          </a:prstGeom>
          <a:noFill/>
          <a:ln/>
        </p:spPr>
        <p:txBody>
          <a:bodyPr wrap="square" rtlCol="0" anchor="ctr"/>
          <a:lstStyle/>
          <a:p>
            <a:pPr indent="0" marL="0">
              <a:buNone/>
            </a:pPr>
            <a:r>
              <a:rPr lang="en-US" sz="1050" dirty="0">
                <a:solidFill>
                  <a:srgbClr val="64748B"/>
                </a:solidFill>
                <a:latin typeface="Calibri" pitchFamily="34" charset="0"/>
                <a:ea typeface="Calibri" pitchFamily="34" charset="-122"/>
                <a:cs typeface="Calibri" pitchFamily="34" charset="-120"/>
              </a:rPr>
              <a:t>Follow these steps every time—whether it’s a misdirected email, a missing device, or a suspicious request</a:t>
            </a:r>
            <a:endParaRPr lang="en-US" sz="1050" dirty="0"/>
          </a:p>
        </p:txBody>
      </p:sp>
      <p:sp>
        <p:nvSpPr>
          <p:cNvPr id="29" name="Shape 27"/>
          <p:cNvSpPr/>
          <p:nvPr/>
        </p:nvSpPr>
        <p:spPr>
          <a:xfrm>
            <a:off x="1572768" y="1207008"/>
            <a:ext cx="1397203" cy="3113532"/>
          </a:xfrm>
          <a:prstGeom prst="rect">
            <a:avLst/>
          </a:prstGeom>
          <a:solidFill>
            <a:srgbClr val="FFFFFF"/>
          </a:solidFill>
          <a:ln w="12700">
            <a:solidFill>
              <a:srgbClr val="E2E8F0"/>
            </a:solidFill>
            <a:prstDash val="solid"/>
          </a:ln>
          <a:effectLst>
            <a:outerShdw sx="100000" sy="100000" kx="0" ky="0" algn="bl" rotWithShape="0" blurRad="50800" dist="25400" dir="8100000">
              <a:srgbClr val="000000">
                <a:alpha val="9000"/>
              </a:srgbClr>
            </a:outerShdw>
          </a:effectLst>
        </p:spPr>
      </p:sp>
      <p:sp>
        <p:nvSpPr>
          <p:cNvPr id="30" name="Shape 28"/>
          <p:cNvSpPr/>
          <p:nvPr/>
        </p:nvSpPr>
        <p:spPr>
          <a:xfrm>
            <a:off x="1987906" y="1353312"/>
            <a:ext cx="566928" cy="566928"/>
          </a:xfrm>
          <a:prstGeom prst="ellipse">
            <a:avLst/>
          </a:prstGeom>
          <a:solidFill>
            <a:srgbClr val="1B2A4A"/>
          </a:solidFill>
          <a:ln w="12700">
            <a:solidFill>
              <a:srgbClr val="1B2A4A"/>
            </a:solidFill>
            <a:prstDash val="solid"/>
          </a:ln>
        </p:spPr>
      </p:sp>
      <p:sp>
        <p:nvSpPr>
          <p:cNvPr id="31" name="Text 29"/>
          <p:cNvSpPr/>
          <p:nvPr/>
        </p:nvSpPr>
        <p:spPr>
          <a:xfrm>
            <a:off x="1987906" y="1353312"/>
            <a:ext cx="566928" cy="566928"/>
          </a:xfrm>
          <a:prstGeom prst="rect">
            <a:avLst/>
          </a:prstGeom>
          <a:noFill/>
          <a:ln/>
        </p:spPr>
        <p:txBody>
          <a:bodyPr wrap="square" lIns="0" tIns="0" rIns="0" bIns="0" rtlCol="0" anchor="ctr"/>
          <a:lstStyle/>
          <a:p>
            <a:pPr algn="ctr" indent="0" marL="0">
              <a:buNone/>
            </a:pPr>
            <a:r>
              <a:rPr lang="en-US" sz="2000" dirty="0">
                <a:solidFill>
                  <a:srgbClr val="C9A84C"/>
                </a:solidFill>
                <a:latin typeface="Calibri" pitchFamily="34" charset="0"/>
                <a:ea typeface="Calibri" pitchFamily="34" charset="-122"/>
                <a:cs typeface="Calibri" pitchFamily="34" charset="-120"/>
              </a:rPr>
              <a:t>🔍</a:t>
            </a:r>
            <a:endParaRPr lang="en-US" sz="2000" dirty="0"/>
          </a:p>
        </p:txBody>
      </p:sp>
      <p:sp>
        <p:nvSpPr>
          <p:cNvPr id="32" name="Text 30"/>
          <p:cNvSpPr/>
          <p:nvPr/>
        </p:nvSpPr>
        <p:spPr>
          <a:xfrm>
            <a:off x="1627632" y="2011680"/>
            <a:ext cx="1287475" cy="292608"/>
          </a:xfrm>
          <a:prstGeom prst="rect">
            <a:avLst/>
          </a:prstGeom>
          <a:noFill/>
          <a:ln/>
        </p:spPr>
        <p:txBody>
          <a:bodyPr wrap="square" rtlCol="0" anchor="ctr"/>
          <a:lstStyle/>
          <a:p>
            <a:pPr algn="ctr" indent="0" marL="0">
              <a:buNone/>
            </a:pPr>
            <a:r>
              <a:rPr lang="en-US" sz="950" b="1" spc="50" kern="0" dirty="0">
                <a:solidFill>
                  <a:srgbClr val="1B2A4A"/>
                </a:solidFill>
                <a:latin typeface="Calibri" pitchFamily="34" charset="0"/>
                <a:ea typeface="Calibri" pitchFamily="34" charset="-122"/>
                <a:cs typeface="Calibri" pitchFamily="34" charset="-120"/>
              </a:rPr>
              <a:t>IDENTIFY</a:t>
            </a:r>
            <a:endParaRPr lang="en-US" sz="950" dirty="0"/>
          </a:p>
        </p:txBody>
      </p:sp>
      <p:sp>
        <p:nvSpPr>
          <p:cNvPr id="33" name="Text 31"/>
          <p:cNvSpPr/>
          <p:nvPr/>
        </p:nvSpPr>
        <p:spPr>
          <a:xfrm>
            <a:off x="1645920" y="2377440"/>
            <a:ext cx="1250899" cy="1833372"/>
          </a:xfrm>
          <a:prstGeom prst="rect">
            <a:avLst/>
          </a:prstGeom>
          <a:noFill/>
          <a:ln/>
        </p:spPr>
        <p:txBody>
          <a:bodyPr wrap="square" rtlCol="0" anchor="ctr"/>
          <a:lstStyle/>
          <a:p>
            <a:pPr algn="ctr" indent="0" marL="0">
              <a:buNone/>
            </a:pPr>
            <a:r>
              <a:rPr lang="en-US" sz="850" dirty="0">
                <a:solidFill>
                  <a:srgbClr val="2D3748"/>
                </a:solidFill>
                <a:latin typeface="Calibri" pitchFamily="34" charset="0"/>
                <a:ea typeface="Calibri" pitchFamily="34" charset="-122"/>
                <a:cs typeface="Calibri" pitchFamily="34" charset="-120"/>
              </a:rPr>
              <a:t>Recognize that an incident may have occurred. Document exactly what you observed, when, and how.</a:t>
            </a:r>
            <a:endParaRPr lang="en-US" sz="850" dirty="0"/>
          </a:p>
        </p:txBody>
      </p:sp>
      <p:sp>
        <p:nvSpPr>
          <p:cNvPr id="34" name="Text 32"/>
          <p:cNvSpPr/>
          <p:nvPr/>
        </p:nvSpPr>
        <p:spPr>
          <a:xfrm>
            <a:off x="2988259" y="2599182"/>
            <a:ext cx="109728" cy="329184"/>
          </a:xfrm>
          <a:prstGeom prst="rect">
            <a:avLst/>
          </a:prstGeom>
          <a:noFill/>
          <a:ln/>
        </p:spPr>
        <p:txBody>
          <a:bodyPr wrap="square" rtlCol="0" anchor="ctr"/>
          <a:lstStyle/>
          <a:p>
            <a:pPr algn="ctr" indent="0" marL="0">
              <a:buNone/>
            </a:pPr>
            <a:r>
              <a:rPr lang="en-US" sz="1300" b="1" dirty="0">
                <a:solidFill>
                  <a:srgbClr val="C9A84C"/>
                </a:solidFill>
                <a:latin typeface="Calibri" pitchFamily="34" charset="0"/>
                <a:ea typeface="Calibri" pitchFamily="34" charset="-122"/>
                <a:cs typeface="Calibri" pitchFamily="34" charset="-120"/>
              </a:rPr>
              <a:t>→</a:t>
            </a:r>
            <a:endParaRPr lang="en-US" sz="1300" dirty="0"/>
          </a:p>
        </p:txBody>
      </p:sp>
      <p:sp>
        <p:nvSpPr>
          <p:cNvPr id="35" name="Shape 33"/>
          <p:cNvSpPr/>
          <p:nvPr/>
        </p:nvSpPr>
        <p:spPr>
          <a:xfrm>
            <a:off x="3097987" y="1207008"/>
            <a:ext cx="1397203" cy="3113532"/>
          </a:xfrm>
          <a:prstGeom prst="rect">
            <a:avLst/>
          </a:prstGeom>
          <a:solidFill>
            <a:srgbClr val="FFFFFF"/>
          </a:solidFill>
          <a:ln w="12700">
            <a:solidFill>
              <a:srgbClr val="E2E8F0"/>
            </a:solidFill>
            <a:prstDash val="solid"/>
          </a:ln>
          <a:effectLst>
            <a:outerShdw sx="100000" sy="100000" kx="0" ky="0" algn="bl" rotWithShape="0" blurRad="50800" dist="25400" dir="8100000">
              <a:srgbClr val="000000">
                <a:alpha val="9000"/>
              </a:srgbClr>
            </a:outerShdw>
          </a:effectLst>
        </p:spPr>
      </p:sp>
      <p:sp>
        <p:nvSpPr>
          <p:cNvPr id="36" name="Shape 34"/>
          <p:cNvSpPr/>
          <p:nvPr/>
        </p:nvSpPr>
        <p:spPr>
          <a:xfrm>
            <a:off x="3513125" y="1353312"/>
            <a:ext cx="566928" cy="566928"/>
          </a:xfrm>
          <a:prstGeom prst="ellipse">
            <a:avLst/>
          </a:prstGeom>
          <a:solidFill>
            <a:srgbClr val="1B2A4A"/>
          </a:solidFill>
          <a:ln w="12700">
            <a:solidFill>
              <a:srgbClr val="1B2A4A"/>
            </a:solidFill>
            <a:prstDash val="solid"/>
          </a:ln>
        </p:spPr>
      </p:sp>
      <p:sp>
        <p:nvSpPr>
          <p:cNvPr id="37" name="Text 35"/>
          <p:cNvSpPr/>
          <p:nvPr/>
        </p:nvSpPr>
        <p:spPr>
          <a:xfrm>
            <a:off x="3513125" y="1353312"/>
            <a:ext cx="566928" cy="566928"/>
          </a:xfrm>
          <a:prstGeom prst="rect">
            <a:avLst/>
          </a:prstGeom>
          <a:noFill/>
          <a:ln/>
        </p:spPr>
        <p:txBody>
          <a:bodyPr wrap="square" lIns="0" tIns="0" rIns="0" bIns="0" rtlCol="0" anchor="ctr"/>
          <a:lstStyle/>
          <a:p>
            <a:pPr algn="ctr" indent="0" marL="0">
              <a:buNone/>
            </a:pPr>
            <a:r>
              <a:rPr lang="en-US" sz="2000" dirty="0">
                <a:solidFill>
                  <a:srgbClr val="C9A84C"/>
                </a:solidFill>
                <a:latin typeface="Calibri" pitchFamily="34" charset="0"/>
                <a:ea typeface="Calibri" pitchFamily="34" charset="-122"/>
                <a:cs typeface="Calibri" pitchFamily="34" charset="-120"/>
              </a:rPr>
              <a:t>⛔</a:t>
            </a:r>
            <a:endParaRPr lang="en-US" sz="2000" dirty="0"/>
          </a:p>
        </p:txBody>
      </p:sp>
      <p:sp>
        <p:nvSpPr>
          <p:cNvPr id="38" name="Text 36"/>
          <p:cNvSpPr/>
          <p:nvPr/>
        </p:nvSpPr>
        <p:spPr>
          <a:xfrm>
            <a:off x="3152851" y="2011680"/>
            <a:ext cx="1287475" cy="292608"/>
          </a:xfrm>
          <a:prstGeom prst="rect">
            <a:avLst/>
          </a:prstGeom>
          <a:noFill/>
          <a:ln/>
        </p:spPr>
        <p:txBody>
          <a:bodyPr wrap="square" rtlCol="0" anchor="ctr"/>
          <a:lstStyle/>
          <a:p>
            <a:pPr algn="ctr" indent="0" marL="0">
              <a:buNone/>
            </a:pPr>
            <a:r>
              <a:rPr lang="en-US" sz="950" b="1" spc="50" kern="0" dirty="0">
                <a:solidFill>
                  <a:srgbClr val="1B2A4A"/>
                </a:solidFill>
                <a:latin typeface="Calibri" pitchFamily="34" charset="0"/>
                <a:ea typeface="Calibri" pitchFamily="34" charset="-122"/>
                <a:cs typeface="Calibri" pitchFamily="34" charset="-120"/>
              </a:rPr>
              <a:t>CONTAIN</a:t>
            </a:r>
            <a:endParaRPr lang="en-US" sz="950" dirty="0"/>
          </a:p>
        </p:txBody>
      </p:sp>
      <p:sp>
        <p:nvSpPr>
          <p:cNvPr id="39" name="Text 37"/>
          <p:cNvSpPr/>
          <p:nvPr/>
        </p:nvSpPr>
        <p:spPr>
          <a:xfrm>
            <a:off x="3171139" y="2377440"/>
            <a:ext cx="1250899" cy="1833372"/>
          </a:xfrm>
          <a:prstGeom prst="rect">
            <a:avLst/>
          </a:prstGeom>
          <a:noFill/>
          <a:ln/>
        </p:spPr>
        <p:txBody>
          <a:bodyPr wrap="square" rtlCol="0" anchor="ctr"/>
          <a:lstStyle/>
          <a:p>
            <a:pPr algn="ctr" indent="0" marL="0">
              <a:buNone/>
            </a:pPr>
            <a:r>
              <a:rPr lang="en-US" sz="850" dirty="0">
                <a:solidFill>
                  <a:srgbClr val="2D3748"/>
                </a:solidFill>
                <a:latin typeface="Calibri" pitchFamily="34" charset="0"/>
                <a:ea typeface="Calibri" pitchFamily="34" charset="-122"/>
                <a:cs typeface="Calibri" pitchFamily="34" charset="-120"/>
              </a:rPr>
              <a:t>Do not forward, copy, or share the information further. Isolate the issue immediately.</a:t>
            </a:r>
            <a:endParaRPr lang="en-US" sz="850" dirty="0"/>
          </a:p>
        </p:txBody>
      </p:sp>
      <p:sp>
        <p:nvSpPr>
          <p:cNvPr id="40" name="Text 38"/>
          <p:cNvSpPr/>
          <p:nvPr/>
        </p:nvSpPr>
        <p:spPr>
          <a:xfrm>
            <a:off x="4513478" y="2599182"/>
            <a:ext cx="109728" cy="329184"/>
          </a:xfrm>
          <a:prstGeom prst="rect">
            <a:avLst/>
          </a:prstGeom>
          <a:noFill/>
          <a:ln/>
        </p:spPr>
        <p:txBody>
          <a:bodyPr wrap="square" rtlCol="0" anchor="ctr"/>
          <a:lstStyle/>
          <a:p>
            <a:pPr algn="ctr" indent="0" marL="0">
              <a:buNone/>
            </a:pPr>
            <a:r>
              <a:rPr lang="en-US" sz="1300" b="1" dirty="0">
                <a:solidFill>
                  <a:srgbClr val="C9A84C"/>
                </a:solidFill>
                <a:latin typeface="Calibri" pitchFamily="34" charset="0"/>
                <a:ea typeface="Calibri" pitchFamily="34" charset="-122"/>
                <a:cs typeface="Calibri" pitchFamily="34" charset="-120"/>
              </a:rPr>
              <a:t>→</a:t>
            </a:r>
            <a:endParaRPr lang="en-US" sz="1300" dirty="0"/>
          </a:p>
        </p:txBody>
      </p:sp>
      <p:sp>
        <p:nvSpPr>
          <p:cNvPr id="41" name="Shape 39"/>
          <p:cNvSpPr/>
          <p:nvPr/>
        </p:nvSpPr>
        <p:spPr>
          <a:xfrm>
            <a:off x="4623206" y="1207008"/>
            <a:ext cx="1397203" cy="3113532"/>
          </a:xfrm>
          <a:prstGeom prst="rect">
            <a:avLst/>
          </a:prstGeom>
          <a:solidFill>
            <a:srgbClr val="FFFFFF"/>
          </a:solidFill>
          <a:ln w="12700">
            <a:solidFill>
              <a:srgbClr val="E2E8F0"/>
            </a:solidFill>
            <a:prstDash val="solid"/>
          </a:ln>
          <a:effectLst>
            <a:outerShdw sx="100000" sy="100000" kx="0" ky="0" algn="bl" rotWithShape="0" blurRad="50800" dist="25400" dir="8100000">
              <a:srgbClr val="000000">
                <a:alpha val="9000"/>
              </a:srgbClr>
            </a:outerShdw>
          </a:effectLst>
        </p:spPr>
      </p:sp>
      <p:sp>
        <p:nvSpPr>
          <p:cNvPr id="42" name="Shape 40"/>
          <p:cNvSpPr/>
          <p:nvPr/>
        </p:nvSpPr>
        <p:spPr>
          <a:xfrm>
            <a:off x="5038344" y="1353312"/>
            <a:ext cx="566928" cy="566928"/>
          </a:xfrm>
          <a:prstGeom prst="ellipse">
            <a:avLst/>
          </a:prstGeom>
          <a:solidFill>
            <a:srgbClr val="1B2A4A"/>
          </a:solidFill>
          <a:ln w="12700">
            <a:solidFill>
              <a:srgbClr val="1B2A4A"/>
            </a:solidFill>
            <a:prstDash val="solid"/>
          </a:ln>
        </p:spPr>
      </p:sp>
      <p:sp>
        <p:nvSpPr>
          <p:cNvPr id="43" name="Text 41"/>
          <p:cNvSpPr/>
          <p:nvPr/>
        </p:nvSpPr>
        <p:spPr>
          <a:xfrm>
            <a:off x="5038344" y="1353312"/>
            <a:ext cx="566928" cy="566928"/>
          </a:xfrm>
          <a:prstGeom prst="rect">
            <a:avLst/>
          </a:prstGeom>
          <a:noFill/>
          <a:ln/>
        </p:spPr>
        <p:txBody>
          <a:bodyPr wrap="square" lIns="0" tIns="0" rIns="0" bIns="0" rtlCol="0" anchor="ctr"/>
          <a:lstStyle/>
          <a:p>
            <a:pPr algn="ctr" indent="0" marL="0">
              <a:buNone/>
            </a:pPr>
            <a:r>
              <a:rPr lang="en-US" sz="2000" dirty="0">
                <a:solidFill>
                  <a:srgbClr val="C9A84C"/>
                </a:solidFill>
                <a:latin typeface="Calibri" pitchFamily="34" charset="0"/>
                <a:ea typeface="Calibri" pitchFamily="34" charset="-122"/>
                <a:cs typeface="Calibri" pitchFamily="34" charset="-120"/>
              </a:rPr>
              <a:t>📞</a:t>
            </a:r>
            <a:endParaRPr lang="en-US" sz="2000" dirty="0"/>
          </a:p>
        </p:txBody>
      </p:sp>
      <p:sp>
        <p:nvSpPr>
          <p:cNvPr id="44" name="Text 42"/>
          <p:cNvSpPr/>
          <p:nvPr/>
        </p:nvSpPr>
        <p:spPr>
          <a:xfrm>
            <a:off x="4678070" y="2011680"/>
            <a:ext cx="1287475" cy="292608"/>
          </a:xfrm>
          <a:prstGeom prst="rect">
            <a:avLst/>
          </a:prstGeom>
          <a:noFill/>
          <a:ln/>
        </p:spPr>
        <p:txBody>
          <a:bodyPr wrap="square" rtlCol="0" anchor="ctr"/>
          <a:lstStyle/>
          <a:p>
            <a:pPr algn="ctr" indent="0" marL="0">
              <a:buNone/>
            </a:pPr>
            <a:r>
              <a:rPr lang="en-US" sz="950" b="1" spc="50" kern="0" dirty="0">
                <a:solidFill>
                  <a:srgbClr val="1B2A4A"/>
                </a:solidFill>
                <a:latin typeface="Calibri" pitchFamily="34" charset="0"/>
                <a:ea typeface="Calibri" pitchFamily="34" charset="-122"/>
                <a:cs typeface="Calibri" pitchFamily="34" charset="-120"/>
              </a:rPr>
              <a:t>REPORT</a:t>
            </a:r>
            <a:endParaRPr lang="en-US" sz="950" dirty="0"/>
          </a:p>
        </p:txBody>
      </p:sp>
      <p:sp>
        <p:nvSpPr>
          <p:cNvPr id="45" name="Text 43"/>
          <p:cNvSpPr/>
          <p:nvPr/>
        </p:nvSpPr>
        <p:spPr>
          <a:xfrm>
            <a:off x="4696358" y="2377440"/>
            <a:ext cx="1250899" cy="1833372"/>
          </a:xfrm>
          <a:prstGeom prst="rect">
            <a:avLst/>
          </a:prstGeom>
          <a:noFill/>
          <a:ln/>
        </p:spPr>
        <p:txBody>
          <a:bodyPr wrap="square" rtlCol="0" anchor="ctr"/>
          <a:lstStyle/>
          <a:p>
            <a:pPr algn="ctr" indent="0" marL="0">
              <a:buNone/>
            </a:pPr>
            <a:r>
              <a:rPr lang="en-US" sz="850" dirty="0">
                <a:solidFill>
                  <a:srgbClr val="2D3748"/>
                </a:solidFill>
                <a:latin typeface="Calibri" pitchFamily="34" charset="0"/>
                <a:ea typeface="Calibri" pitchFamily="34" charset="-122"/>
                <a:cs typeface="Calibri" pitchFamily="34" charset="-120"/>
              </a:rPr>
              <a:t>Immediately notify your manager AND your firm’s designated Privacy Officer or Compliance Helpline.</a:t>
            </a:r>
            <a:endParaRPr lang="en-US" sz="850" dirty="0"/>
          </a:p>
        </p:txBody>
      </p:sp>
      <p:sp>
        <p:nvSpPr>
          <p:cNvPr id="46" name="Text 44"/>
          <p:cNvSpPr/>
          <p:nvPr/>
        </p:nvSpPr>
        <p:spPr>
          <a:xfrm>
            <a:off x="6038698" y="2599182"/>
            <a:ext cx="109728" cy="329184"/>
          </a:xfrm>
          <a:prstGeom prst="rect">
            <a:avLst/>
          </a:prstGeom>
          <a:noFill/>
          <a:ln/>
        </p:spPr>
        <p:txBody>
          <a:bodyPr wrap="square" rtlCol="0" anchor="ctr"/>
          <a:lstStyle/>
          <a:p>
            <a:pPr algn="ctr" indent="0" marL="0">
              <a:buNone/>
            </a:pPr>
            <a:r>
              <a:rPr lang="en-US" sz="1300" b="1" dirty="0">
                <a:solidFill>
                  <a:srgbClr val="C9A84C"/>
                </a:solidFill>
                <a:latin typeface="Calibri" pitchFamily="34" charset="0"/>
                <a:ea typeface="Calibri" pitchFamily="34" charset="-122"/>
                <a:cs typeface="Calibri" pitchFamily="34" charset="-120"/>
              </a:rPr>
              <a:t>→</a:t>
            </a:r>
            <a:endParaRPr lang="en-US" sz="1300" dirty="0"/>
          </a:p>
        </p:txBody>
      </p:sp>
      <p:sp>
        <p:nvSpPr>
          <p:cNvPr id="47" name="Shape 45"/>
          <p:cNvSpPr/>
          <p:nvPr/>
        </p:nvSpPr>
        <p:spPr>
          <a:xfrm>
            <a:off x="6148426" y="1207008"/>
            <a:ext cx="1397203" cy="3113532"/>
          </a:xfrm>
          <a:prstGeom prst="rect">
            <a:avLst/>
          </a:prstGeom>
          <a:solidFill>
            <a:srgbClr val="FFFFFF"/>
          </a:solidFill>
          <a:ln w="12700">
            <a:solidFill>
              <a:srgbClr val="E2E8F0"/>
            </a:solidFill>
            <a:prstDash val="solid"/>
          </a:ln>
          <a:effectLst>
            <a:outerShdw sx="100000" sy="100000" kx="0" ky="0" algn="bl" rotWithShape="0" blurRad="50800" dist="25400" dir="8100000">
              <a:srgbClr val="000000">
                <a:alpha val="9000"/>
              </a:srgbClr>
            </a:outerShdw>
          </a:effectLst>
        </p:spPr>
      </p:sp>
      <p:sp>
        <p:nvSpPr>
          <p:cNvPr id="48" name="Shape 46"/>
          <p:cNvSpPr/>
          <p:nvPr/>
        </p:nvSpPr>
        <p:spPr>
          <a:xfrm>
            <a:off x="6563563" y="1353312"/>
            <a:ext cx="566928" cy="566928"/>
          </a:xfrm>
          <a:prstGeom prst="ellipse">
            <a:avLst/>
          </a:prstGeom>
          <a:solidFill>
            <a:srgbClr val="1B2A4A"/>
          </a:solidFill>
          <a:ln w="12700">
            <a:solidFill>
              <a:srgbClr val="1B2A4A"/>
            </a:solidFill>
            <a:prstDash val="solid"/>
          </a:ln>
        </p:spPr>
      </p:sp>
      <p:sp>
        <p:nvSpPr>
          <p:cNvPr id="49" name="Text 47"/>
          <p:cNvSpPr/>
          <p:nvPr/>
        </p:nvSpPr>
        <p:spPr>
          <a:xfrm>
            <a:off x="6563563" y="1353312"/>
            <a:ext cx="566928" cy="566928"/>
          </a:xfrm>
          <a:prstGeom prst="rect">
            <a:avLst/>
          </a:prstGeom>
          <a:noFill/>
          <a:ln/>
        </p:spPr>
        <p:txBody>
          <a:bodyPr wrap="square" lIns="0" tIns="0" rIns="0" bIns="0" rtlCol="0" anchor="ctr"/>
          <a:lstStyle/>
          <a:p>
            <a:pPr algn="ctr" indent="0" marL="0">
              <a:buNone/>
            </a:pPr>
            <a:r>
              <a:rPr lang="en-US" sz="2000" dirty="0">
                <a:solidFill>
                  <a:srgbClr val="C9A84C"/>
                </a:solidFill>
                <a:latin typeface="Calibri" pitchFamily="34" charset="0"/>
                <a:ea typeface="Calibri" pitchFamily="34" charset="-122"/>
                <a:cs typeface="Calibri" pitchFamily="34" charset="-120"/>
              </a:rPr>
              <a:t>📋</a:t>
            </a:r>
            <a:endParaRPr lang="en-US" sz="2000" dirty="0"/>
          </a:p>
        </p:txBody>
      </p:sp>
      <p:sp>
        <p:nvSpPr>
          <p:cNvPr id="50" name="Text 48"/>
          <p:cNvSpPr/>
          <p:nvPr/>
        </p:nvSpPr>
        <p:spPr>
          <a:xfrm>
            <a:off x="6203290" y="2011680"/>
            <a:ext cx="1287475" cy="292608"/>
          </a:xfrm>
          <a:prstGeom prst="rect">
            <a:avLst/>
          </a:prstGeom>
          <a:noFill/>
          <a:ln/>
        </p:spPr>
        <p:txBody>
          <a:bodyPr wrap="square" rtlCol="0" anchor="ctr"/>
          <a:lstStyle/>
          <a:p>
            <a:pPr algn="ctr" indent="0" marL="0">
              <a:buNone/>
            </a:pPr>
            <a:r>
              <a:rPr lang="en-US" sz="950" b="1" spc="50" kern="0" dirty="0">
                <a:solidFill>
                  <a:srgbClr val="1B2A4A"/>
                </a:solidFill>
                <a:latin typeface="Calibri" pitchFamily="34" charset="0"/>
                <a:ea typeface="Calibri" pitchFamily="34" charset="-122"/>
                <a:cs typeface="Calibri" pitchFamily="34" charset="-120"/>
              </a:rPr>
              <a:t>ASSESS</a:t>
            </a:r>
            <a:endParaRPr lang="en-US" sz="950" dirty="0"/>
          </a:p>
        </p:txBody>
      </p:sp>
      <p:sp>
        <p:nvSpPr>
          <p:cNvPr id="51" name="Text 49"/>
          <p:cNvSpPr/>
          <p:nvPr/>
        </p:nvSpPr>
        <p:spPr>
          <a:xfrm>
            <a:off x="6221578" y="2377440"/>
            <a:ext cx="1250899" cy="1833372"/>
          </a:xfrm>
          <a:prstGeom prst="rect">
            <a:avLst/>
          </a:prstGeom>
          <a:noFill/>
          <a:ln/>
        </p:spPr>
        <p:txBody>
          <a:bodyPr wrap="square" rtlCol="0" anchor="ctr"/>
          <a:lstStyle/>
          <a:p>
            <a:pPr algn="ctr" indent="0" marL="0">
              <a:buNone/>
            </a:pPr>
            <a:r>
              <a:rPr lang="en-US" sz="850" dirty="0">
                <a:solidFill>
                  <a:srgbClr val="2D3748"/>
                </a:solidFill>
                <a:latin typeface="Calibri" pitchFamily="34" charset="0"/>
                <a:ea typeface="Calibri" pitchFamily="34" charset="-122"/>
                <a:cs typeface="Calibri" pitchFamily="34" charset="-120"/>
              </a:rPr>
              <a:t>Work with Compliance to determine scope: what data, how many clients, what is the risk level?</a:t>
            </a:r>
            <a:endParaRPr lang="en-US" sz="850" dirty="0"/>
          </a:p>
        </p:txBody>
      </p:sp>
      <p:sp>
        <p:nvSpPr>
          <p:cNvPr id="52" name="Text 50"/>
          <p:cNvSpPr/>
          <p:nvPr/>
        </p:nvSpPr>
        <p:spPr>
          <a:xfrm>
            <a:off x="7563917" y="2599182"/>
            <a:ext cx="109728" cy="329184"/>
          </a:xfrm>
          <a:prstGeom prst="rect">
            <a:avLst/>
          </a:prstGeom>
          <a:noFill/>
          <a:ln/>
        </p:spPr>
        <p:txBody>
          <a:bodyPr wrap="square" rtlCol="0" anchor="ctr"/>
          <a:lstStyle/>
          <a:p>
            <a:pPr algn="ctr" indent="0" marL="0">
              <a:buNone/>
            </a:pPr>
            <a:r>
              <a:rPr lang="en-US" sz="1300" b="1" dirty="0">
                <a:solidFill>
                  <a:srgbClr val="C9A84C"/>
                </a:solidFill>
                <a:latin typeface="Calibri" pitchFamily="34" charset="0"/>
                <a:ea typeface="Calibri" pitchFamily="34" charset="-122"/>
                <a:cs typeface="Calibri" pitchFamily="34" charset="-120"/>
              </a:rPr>
              <a:t>→</a:t>
            </a:r>
            <a:endParaRPr lang="en-US" sz="1300" dirty="0"/>
          </a:p>
        </p:txBody>
      </p:sp>
      <p:sp>
        <p:nvSpPr>
          <p:cNvPr id="53" name="Shape 51"/>
          <p:cNvSpPr/>
          <p:nvPr/>
        </p:nvSpPr>
        <p:spPr>
          <a:xfrm>
            <a:off x="7673645" y="1207008"/>
            <a:ext cx="1397203" cy="3113532"/>
          </a:xfrm>
          <a:prstGeom prst="rect">
            <a:avLst/>
          </a:prstGeom>
          <a:solidFill>
            <a:srgbClr val="FFFFFF"/>
          </a:solidFill>
          <a:ln w="12700">
            <a:solidFill>
              <a:srgbClr val="E2E8F0"/>
            </a:solidFill>
            <a:prstDash val="solid"/>
          </a:ln>
          <a:effectLst>
            <a:outerShdw sx="100000" sy="100000" kx="0" ky="0" algn="bl" rotWithShape="0" blurRad="50800" dist="25400" dir="8100000">
              <a:srgbClr val="000000">
                <a:alpha val="9000"/>
              </a:srgbClr>
            </a:outerShdw>
          </a:effectLst>
        </p:spPr>
      </p:sp>
      <p:sp>
        <p:nvSpPr>
          <p:cNvPr id="54" name="Shape 52"/>
          <p:cNvSpPr/>
          <p:nvPr/>
        </p:nvSpPr>
        <p:spPr>
          <a:xfrm>
            <a:off x="8088782" y="1353312"/>
            <a:ext cx="566928" cy="566928"/>
          </a:xfrm>
          <a:prstGeom prst="ellipse">
            <a:avLst/>
          </a:prstGeom>
          <a:solidFill>
            <a:srgbClr val="1B2A4A"/>
          </a:solidFill>
          <a:ln w="12700">
            <a:solidFill>
              <a:srgbClr val="1B2A4A"/>
            </a:solidFill>
            <a:prstDash val="solid"/>
          </a:ln>
        </p:spPr>
      </p:sp>
      <p:sp>
        <p:nvSpPr>
          <p:cNvPr id="55" name="Text 53"/>
          <p:cNvSpPr/>
          <p:nvPr/>
        </p:nvSpPr>
        <p:spPr>
          <a:xfrm>
            <a:off x="8088782" y="1353312"/>
            <a:ext cx="566928" cy="566928"/>
          </a:xfrm>
          <a:prstGeom prst="rect">
            <a:avLst/>
          </a:prstGeom>
          <a:noFill/>
          <a:ln/>
        </p:spPr>
        <p:txBody>
          <a:bodyPr wrap="square" lIns="0" tIns="0" rIns="0" bIns="0" rtlCol="0" anchor="ctr"/>
          <a:lstStyle/>
          <a:p>
            <a:pPr algn="ctr" indent="0" marL="0">
              <a:buNone/>
            </a:pPr>
            <a:r>
              <a:rPr lang="en-US" sz="2000" dirty="0">
                <a:solidFill>
                  <a:srgbClr val="C9A84C"/>
                </a:solidFill>
                <a:latin typeface="Calibri" pitchFamily="34" charset="0"/>
                <a:ea typeface="Calibri" pitchFamily="34" charset="-122"/>
                <a:cs typeface="Calibri" pitchFamily="34" charset="-120"/>
              </a:rPr>
              <a:t>✔</a:t>
            </a:r>
            <a:endParaRPr lang="en-US" sz="2000" dirty="0"/>
          </a:p>
        </p:txBody>
      </p:sp>
      <p:sp>
        <p:nvSpPr>
          <p:cNvPr id="56" name="Text 54"/>
          <p:cNvSpPr/>
          <p:nvPr/>
        </p:nvSpPr>
        <p:spPr>
          <a:xfrm>
            <a:off x="7728509" y="2011680"/>
            <a:ext cx="1287475" cy="292608"/>
          </a:xfrm>
          <a:prstGeom prst="rect">
            <a:avLst/>
          </a:prstGeom>
          <a:noFill/>
          <a:ln/>
        </p:spPr>
        <p:txBody>
          <a:bodyPr wrap="square" rtlCol="0" anchor="ctr"/>
          <a:lstStyle/>
          <a:p>
            <a:pPr algn="ctr" indent="0" marL="0">
              <a:buNone/>
            </a:pPr>
            <a:r>
              <a:rPr lang="en-US" sz="950" b="1" spc="50" kern="0" dirty="0">
                <a:solidFill>
                  <a:srgbClr val="1B2A4A"/>
                </a:solidFill>
                <a:latin typeface="Calibri" pitchFamily="34" charset="0"/>
                <a:ea typeface="Calibri" pitchFamily="34" charset="-122"/>
                <a:cs typeface="Calibri" pitchFamily="34" charset="-120"/>
              </a:rPr>
              <a:t>REMEDIATE</a:t>
            </a:r>
            <a:endParaRPr lang="en-US" sz="950" dirty="0"/>
          </a:p>
        </p:txBody>
      </p:sp>
      <p:sp>
        <p:nvSpPr>
          <p:cNvPr id="57" name="Text 55"/>
          <p:cNvSpPr/>
          <p:nvPr/>
        </p:nvSpPr>
        <p:spPr>
          <a:xfrm>
            <a:off x="7746797" y="2377440"/>
            <a:ext cx="1250899" cy="1833372"/>
          </a:xfrm>
          <a:prstGeom prst="rect">
            <a:avLst/>
          </a:prstGeom>
          <a:noFill/>
          <a:ln/>
        </p:spPr>
        <p:txBody>
          <a:bodyPr wrap="square" rtlCol="0" anchor="ctr"/>
          <a:lstStyle/>
          <a:p>
            <a:pPr algn="ctr" indent="0" marL="0">
              <a:buNone/>
            </a:pPr>
            <a:r>
              <a:rPr lang="en-US" sz="850" dirty="0">
                <a:solidFill>
                  <a:srgbClr val="2D3748"/>
                </a:solidFill>
                <a:latin typeface="Calibri" pitchFamily="34" charset="0"/>
                <a:ea typeface="Calibri" pitchFamily="34" charset="-122"/>
                <a:cs typeface="Calibri" pitchFamily="34" charset="-120"/>
              </a:rPr>
              <a:t>Follow Compliance team guidance on required notifications, documentation, and corrective actions.</a:t>
            </a:r>
            <a:endParaRPr lang="en-US" sz="850" dirty="0"/>
          </a:p>
        </p:txBody>
      </p:sp>
      <p:sp>
        <p:nvSpPr>
          <p:cNvPr id="58" name="Text 56"/>
          <p:cNvSpPr/>
          <p:nvPr/>
        </p:nvSpPr>
        <p:spPr>
          <a:xfrm>
            <a:off x="1517904" y="4411980"/>
            <a:ext cx="7534656" cy="219456"/>
          </a:xfrm>
          <a:prstGeom prst="rect">
            <a:avLst/>
          </a:prstGeom>
          <a:noFill/>
          <a:ln/>
        </p:spPr>
        <p:txBody>
          <a:bodyPr wrap="square" rtlCol="0" anchor="ctr"/>
          <a:lstStyle/>
          <a:p>
            <a:pPr indent="0" marL="0">
              <a:buNone/>
            </a:pPr>
            <a:r>
              <a:rPr lang="en-US" sz="850" b="1" dirty="0">
                <a:solidFill>
                  <a:srgbClr val="C0392B"/>
                </a:solidFill>
                <a:latin typeface="Calibri" pitchFamily="34" charset="0"/>
                <a:ea typeface="Calibri" pitchFamily="34" charset="-122"/>
                <a:cs typeface="Calibri" pitchFamily="34" charset="-120"/>
              </a:rPr>
              <a:t>🔴  The most critical step: do not delay reporting. Every hour matters in limiting the impact of a data privacy incident.</a:t>
            </a:r>
            <a:endParaRPr lang="en-US" sz="850" dirty="0"/>
          </a:p>
        </p:txBody>
      </p:sp>
      <p:sp>
        <p:nvSpPr>
          <p:cNvPr id="59" name="Shape 57"/>
          <p:cNvSpPr/>
          <p:nvPr/>
        </p:nvSpPr>
        <p:spPr>
          <a:xfrm>
            <a:off x="7296912" y="4375404"/>
            <a:ext cx="1645920" cy="393192"/>
          </a:xfrm>
          <a:prstGeom prst="rect">
            <a:avLst/>
          </a:prstGeom>
          <a:solidFill>
            <a:srgbClr val="C9A84C"/>
          </a:solidFill>
          <a:ln w="12700">
            <a:solidFill>
              <a:srgbClr val="C9A84C"/>
            </a:solidFill>
            <a:prstDash val="solid"/>
          </a:ln>
        </p:spPr>
      </p:sp>
      <p:sp>
        <p:nvSpPr>
          <p:cNvPr id="60" name="Text 58"/>
          <p:cNvSpPr/>
          <p:nvPr/>
        </p:nvSpPr>
        <p:spPr>
          <a:xfrm>
            <a:off x="7296912" y="4375404"/>
            <a:ext cx="1645920" cy="393192"/>
          </a:xfrm>
          <a:prstGeom prst="rect">
            <a:avLst/>
          </a:prstGeom>
          <a:noFill/>
          <a:ln/>
        </p:spPr>
        <p:txBody>
          <a:bodyPr wrap="square" lIns="0" tIns="0" rIns="0" bIns="0" rtlCol="0" anchor="ctr"/>
          <a:lstStyle/>
          <a:p>
            <a:pPr algn="ctr" indent="0" marL="0">
              <a:buNone/>
            </a:pPr>
            <a:r>
              <a:rPr lang="en-US" sz="1000" b="1" dirty="0">
                <a:solidFill>
                  <a:srgbClr val="1B2A4A"/>
                </a:solidFill>
                <a:latin typeface="Calibri" pitchFamily="34" charset="0"/>
                <a:ea typeface="Calibri" pitchFamily="34" charset="-122"/>
                <a:cs typeface="Calibri" pitchFamily="34" charset="-120"/>
              </a:rPr>
              <a:t>CONTINUE  →</a:t>
            </a:r>
            <a:endParaRPr lang="en-US" sz="10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7F8FA"/>
        </a:solidFill>
      </p:bgPr>
    </p:bg>
    <p:spTree>
      <p:nvGrpSpPr>
        <p:cNvPr id="1" name=""/>
        <p:cNvGrpSpPr/>
        <p:nvPr/>
      </p:nvGrpSpPr>
      <p:grpSpPr>
        <a:xfrm>
          <a:off x="0" y="0"/>
          <a:ext cx="0" cy="0"/>
          <a:chOff x="0" y="0"/>
          <a:chExt cx="0" cy="0"/>
        </a:xfrm>
      </p:grpSpPr>
      <p:sp>
        <p:nvSpPr>
          <p:cNvPr id="2" name="Shape 0"/>
          <p:cNvSpPr/>
          <p:nvPr/>
        </p:nvSpPr>
        <p:spPr>
          <a:xfrm>
            <a:off x="0" y="0"/>
            <a:ext cx="1371600" cy="4887468"/>
          </a:xfrm>
          <a:prstGeom prst="rect">
            <a:avLst/>
          </a:prstGeom>
          <a:solidFill>
            <a:srgbClr val="1B2A4A"/>
          </a:solidFill>
          <a:ln w="12700">
            <a:solidFill>
              <a:srgbClr val="1B2A4A"/>
            </a:solidFill>
            <a:prstDash val="solid"/>
          </a:ln>
        </p:spPr>
      </p:sp>
      <p:sp>
        <p:nvSpPr>
          <p:cNvPr id="3" name="Text 1"/>
          <p:cNvSpPr/>
          <p:nvPr/>
        </p:nvSpPr>
        <p:spPr>
          <a:xfrm>
            <a:off x="73152" y="73152"/>
            <a:ext cx="1225296" cy="621792"/>
          </a:xfrm>
          <a:prstGeom prst="rect">
            <a:avLst/>
          </a:prstGeom>
          <a:noFill/>
          <a:ln/>
        </p:spPr>
        <p:txBody>
          <a:bodyPr wrap="square" rtlCol="0" anchor="ctr"/>
          <a:lstStyle/>
          <a:p>
            <a:pPr algn="ctr" indent="0" marL="0">
              <a:buNone/>
            </a:pPr>
            <a:r>
              <a:rPr lang="en-US" sz="650" b="1" spc="30" kern="0" dirty="0">
                <a:solidFill>
                  <a:srgbClr val="6B82A2"/>
                </a:solidFill>
                <a:latin typeface="Calibri" pitchFamily="34" charset="0"/>
                <a:ea typeface="Calibri" pitchFamily="34" charset="-122"/>
                <a:cs typeface="Calibri" pitchFamily="34" charset="-120"/>
              </a:rPr>
              <a:t>DATA PRIVACY</a:t>
            </a:r>
            <a:endParaRPr lang="en-US" sz="650" dirty="0"/>
          </a:p>
          <a:p>
            <a:pPr algn="ctr" indent="0" marL="0">
              <a:buNone/>
            </a:pPr>
            <a:r>
              <a:rPr lang="en-US" sz="650" b="1" spc="30" kern="0" dirty="0">
                <a:solidFill>
                  <a:srgbClr val="6B82A2"/>
                </a:solidFill>
                <a:latin typeface="Calibri" pitchFamily="34" charset="0"/>
                <a:ea typeface="Calibri" pitchFamily="34" charset="-122"/>
                <a:cs typeface="Calibri" pitchFamily="34" charset="-120"/>
              </a:rPr>
              <a:t>KNOW YOUR</a:t>
            </a:r>
            <a:endParaRPr lang="en-US" sz="650" dirty="0"/>
          </a:p>
          <a:p>
            <a:pPr algn="ctr" indent="0" marL="0">
              <a:buNone/>
            </a:pPr>
            <a:r>
              <a:rPr lang="en-US" sz="650" b="1" spc="30" kern="0" dirty="0">
                <a:solidFill>
                  <a:srgbClr val="6B82A2"/>
                </a:solidFill>
                <a:latin typeface="Calibri" pitchFamily="34" charset="0"/>
                <a:ea typeface="Calibri" pitchFamily="34" charset="-122"/>
                <a:cs typeface="Calibri" pitchFamily="34" charset="-120"/>
              </a:rPr>
              <a:t>OBLIGATIONS</a:t>
            </a:r>
            <a:endParaRPr lang="en-US" sz="650" dirty="0"/>
          </a:p>
        </p:txBody>
      </p:sp>
      <p:sp>
        <p:nvSpPr>
          <p:cNvPr id="4" name="Shape 2"/>
          <p:cNvSpPr/>
          <p:nvPr/>
        </p:nvSpPr>
        <p:spPr>
          <a:xfrm>
            <a:off x="109728" y="987552"/>
            <a:ext cx="310896" cy="310896"/>
          </a:xfrm>
          <a:prstGeom prst="ellipse">
            <a:avLst/>
          </a:prstGeom>
          <a:solidFill>
            <a:srgbClr val="C9A84C"/>
          </a:solidFill>
          <a:ln w="12700">
            <a:solidFill>
              <a:srgbClr val="C9A84C"/>
            </a:solidFill>
            <a:prstDash val="solid"/>
          </a:ln>
        </p:spPr>
      </p:sp>
      <p:sp>
        <p:nvSpPr>
          <p:cNvPr id="5" name="Text 3"/>
          <p:cNvSpPr/>
          <p:nvPr/>
        </p:nvSpPr>
        <p:spPr>
          <a:xfrm>
            <a:off x="109728" y="987552"/>
            <a:ext cx="310896" cy="310896"/>
          </a:xfrm>
          <a:prstGeom prst="rect">
            <a:avLst/>
          </a:prstGeom>
          <a:noFill/>
          <a:ln/>
        </p:spPr>
        <p:txBody>
          <a:bodyPr wrap="square" lIns="0" tIns="0" rIns="0" bIns="0" rtlCol="0" anchor="ctr"/>
          <a:lstStyle/>
          <a:p>
            <a:pPr algn="ctr" indent="0" marL="0">
              <a:buNone/>
            </a:pPr>
            <a:r>
              <a:rPr lang="en-US" sz="900" b="1" dirty="0">
                <a:solidFill>
                  <a:srgbClr val="1B2A4A"/>
                </a:solidFill>
                <a:latin typeface="Calibri" pitchFamily="34" charset="0"/>
                <a:ea typeface="Calibri" pitchFamily="34" charset="-122"/>
                <a:cs typeface="Calibri" pitchFamily="34" charset="-120"/>
              </a:rPr>
              <a:t>✓</a:t>
            </a:r>
            <a:endParaRPr lang="en-US" sz="900" dirty="0"/>
          </a:p>
        </p:txBody>
      </p:sp>
      <p:sp>
        <p:nvSpPr>
          <p:cNvPr id="6" name="Text 4"/>
          <p:cNvSpPr/>
          <p:nvPr/>
        </p:nvSpPr>
        <p:spPr>
          <a:xfrm>
            <a:off x="502920" y="914400"/>
            <a:ext cx="804672" cy="256032"/>
          </a:xfrm>
          <a:prstGeom prst="rect">
            <a:avLst/>
          </a:prstGeom>
          <a:noFill/>
          <a:ln/>
        </p:spPr>
        <p:txBody>
          <a:bodyPr wrap="square" rtlCol="0" anchor="ctr"/>
          <a:lstStyle/>
          <a:p>
            <a:pPr indent="0" marL="0">
              <a:buNone/>
            </a:pPr>
            <a:r>
              <a:rPr lang="en-US" sz="850" b="1" dirty="0">
                <a:solidFill>
                  <a:srgbClr val="C9A84C"/>
                </a:solidFill>
                <a:latin typeface="Calibri" pitchFamily="34" charset="0"/>
                <a:ea typeface="Calibri" pitchFamily="34" charset="-122"/>
                <a:cs typeface="Calibri" pitchFamily="34" charset="-120"/>
              </a:rPr>
              <a:t>Module 1</a:t>
            </a:r>
            <a:endParaRPr lang="en-US" sz="850" dirty="0"/>
          </a:p>
        </p:txBody>
      </p:sp>
      <p:sp>
        <p:nvSpPr>
          <p:cNvPr id="7" name="Text 5"/>
          <p:cNvSpPr/>
          <p:nvPr/>
        </p:nvSpPr>
        <p:spPr>
          <a:xfrm>
            <a:off x="502920" y="1188720"/>
            <a:ext cx="804672" cy="384048"/>
          </a:xfrm>
          <a:prstGeom prst="rect">
            <a:avLst/>
          </a:prstGeom>
          <a:noFill/>
          <a:ln/>
        </p:spPr>
        <p:txBody>
          <a:bodyPr wrap="square" rtlCol="0" anchor="ctr"/>
          <a:lstStyle/>
          <a:p>
            <a:pPr indent="0" marL="0">
              <a:buNone/>
            </a:pPr>
            <a:r>
              <a:rPr lang="en-US" sz="700" dirty="0">
                <a:solidFill>
                  <a:srgbClr val="9A8060"/>
                </a:solidFill>
                <a:latin typeface="Calibri" pitchFamily="34" charset="0"/>
                <a:ea typeface="Calibri" pitchFamily="34" charset="-122"/>
                <a:cs typeface="Calibri" pitchFamily="34" charset="-120"/>
              </a:rPr>
              <a:t>The Rules That Bind Us</a:t>
            </a:r>
            <a:endParaRPr lang="en-US" sz="700" dirty="0"/>
          </a:p>
        </p:txBody>
      </p:sp>
      <p:sp>
        <p:nvSpPr>
          <p:cNvPr id="8" name="Shape 6"/>
          <p:cNvSpPr/>
          <p:nvPr/>
        </p:nvSpPr>
        <p:spPr>
          <a:xfrm>
            <a:off x="109728" y="1947672"/>
            <a:ext cx="310896" cy="310896"/>
          </a:xfrm>
          <a:prstGeom prst="ellipse">
            <a:avLst/>
          </a:prstGeom>
          <a:solidFill>
            <a:srgbClr val="C9A84C"/>
          </a:solidFill>
          <a:ln w="12700">
            <a:solidFill>
              <a:srgbClr val="C9A84C"/>
            </a:solidFill>
            <a:prstDash val="solid"/>
          </a:ln>
        </p:spPr>
      </p:sp>
      <p:sp>
        <p:nvSpPr>
          <p:cNvPr id="9" name="Text 7"/>
          <p:cNvSpPr/>
          <p:nvPr/>
        </p:nvSpPr>
        <p:spPr>
          <a:xfrm>
            <a:off x="109728" y="1947672"/>
            <a:ext cx="310896" cy="310896"/>
          </a:xfrm>
          <a:prstGeom prst="rect">
            <a:avLst/>
          </a:prstGeom>
          <a:noFill/>
          <a:ln/>
        </p:spPr>
        <p:txBody>
          <a:bodyPr wrap="square" lIns="0" tIns="0" rIns="0" bIns="0" rtlCol="0" anchor="ctr"/>
          <a:lstStyle/>
          <a:p>
            <a:pPr algn="ctr" indent="0" marL="0">
              <a:buNone/>
            </a:pPr>
            <a:r>
              <a:rPr lang="en-US" sz="900" b="1" dirty="0">
                <a:solidFill>
                  <a:srgbClr val="1B2A4A"/>
                </a:solidFill>
                <a:latin typeface="Calibri" pitchFamily="34" charset="0"/>
                <a:ea typeface="Calibri" pitchFamily="34" charset="-122"/>
                <a:cs typeface="Calibri" pitchFamily="34" charset="-120"/>
              </a:rPr>
              <a:t>✓</a:t>
            </a:r>
            <a:endParaRPr lang="en-US" sz="900" dirty="0"/>
          </a:p>
        </p:txBody>
      </p:sp>
      <p:sp>
        <p:nvSpPr>
          <p:cNvPr id="10" name="Text 8"/>
          <p:cNvSpPr/>
          <p:nvPr/>
        </p:nvSpPr>
        <p:spPr>
          <a:xfrm>
            <a:off x="502920" y="1874520"/>
            <a:ext cx="804672" cy="256032"/>
          </a:xfrm>
          <a:prstGeom prst="rect">
            <a:avLst/>
          </a:prstGeom>
          <a:noFill/>
          <a:ln/>
        </p:spPr>
        <p:txBody>
          <a:bodyPr wrap="square" rtlCol="0" anchor="ctr"/>
          <a:lstStyle/>
          <a:p>
            <a:pPr indent="0" marL="0">
              <a:buNone/>
            </a:pPr>
            <a:r>
              <a:rPr lang="en-US" sz="850" b="1" dirty="0">
                <a:solidFill>
                  <a:srgbClr val="C9A84C"/>
                </a:solidFill>
                <a:latin typeface="Calibri" pitchFamily="34" charset="0"/>
                <a:ea typeface="Calibri" pitchFamily="34" charset="-122"/>
                <a:cs typeface="Calibri" pitchFamily="34" charset="-120"/>
              </a:rPr>
              <a:t>Module 2</a:t>
            </a:r>
            <a:endParaRPr lang="en-US" sz="850" dirty="0"/>
          </a:p>
        </p:txBody>
      </p:sp>
      <p:sp>
        <p:nvSpPr>
          <p:cNvPr id="11" name="Text 9"/>
          <p:cNvSpPr/>
          <p:nvPr/>
        </p:nvSpPr>
        <p:spPr>
          <a:xfrm>
            <a:off x="502920" y="2148840"/>
            <a:ext cx="804672" cy="384048"/>
          </a:xfrm>
          <a:prstGeom prst="rect">
            <a:avLst/>
          </a:prstGeom>
          <a:noFill/>
          <a:ln/>
        </p:spPr>
        <p:txBody>
          <a:bodyPr wrap="square" rtlCol="0" anchor="ctr"/>
          <a:lstStyle/>
          <a:p>
            <a:pPr indent="0" marL="0">
              <a:buNone/>
            </a:pPr>
            <a:r>
              <a:rPr lang="en-US" sz="700" dirty="0">
                <a:solidFill>
                  <a:srgbClr val="9A8060"/>
                </a:solidFill>
                <a:latin typeface="Calibri" pitchFamily="34" charset="0"/>
                <a:ea typeface="Calibri" pitchFamily="34" charset="-122"/>
                <a:cs typeface="Calibri" pitchFamily="34" charset="-120"/>
              </a:rPr>
              <a:t>Your Data, Your Duty</a:t>
            </a:r>
            <a:endParaRPr lang="en-US" sz="700" dirty="0"/>
          </a:p>
        </p:txBody>
      </p:sp>
      <p:sp>
        <p:nvSpPr>
          <p:cNvPr id="12" name="Shape 10"/>
          <p:cNvSpPr/>
          <p:nvPr/>
        </p:nvSpPr>
        <p:spPr>
          <a:xfrm>
            <a:off x="0" y="2724912"/>
            <a:ext cx="1371600" cy="868680"/>
          </a:xfrm>
          <a:prstGeom prst="rect">
            <a:avLst/>
          </a:prstGeom>
          <a:solidFill>
            <a:srgbClr val="243858"/>
          </a:solidFill>
          <a:ln w="12700">
            <a:solidFill>
              <a:srgbClr val="C9A84C"/>
            </a:solidFill>
            <a:prstDash val="solid"/>
          </a:ln>
        </p:spPr>
      </p:sp>
      <p:sp>
        <p:nvSpPr>
          <p:cNvPr id="13" name="Shape 11"/>
          <p:cNvSpPr/>
          <p:nvPr/>
        </p:nvSpPr>
        <p:spPr>
          <a:xfrm>
            <a:off x="0" y="2724912"/>
            <a:ext cx="54864" cy="868680"/>
          </a:xfrm>
          <a:prstGeom prst="rect">
            <a:avLst/>
          </a:prstGeom>
          <a:solidFill>
            <a:srgbClr val="C9A84C"/>
          </a:solidFill>
          <a:ln w="12700">
            <a:solidFill>
              <a:srgbClr val="C9A84C"/>
            </a:solidFill>
            <a:prstDash val="solid"/>
          </a:ln>
        </p:spPr>
      </p:sp>
      <p:sp>
        <p:nvSpPr>
          <p:cNvPr id="14" name="Shape 12"/>
          <p:cNvSpPr/>
          <p:nvPr/>
        </p:nvSpPr>
        <p:spPr>
          <a:xfrm>
            <a:off x="109728" y="2907792"/>
            <a:ext cx="310896" cy="310896"/>
          </a:xfrm>
          <a:prstGeom prst="ellipse">
            <a:avLst/>
          </a:prstGeom>
          <a:solidFill>
            <a:srgbClr val="C9A84C"/>
          </a:solidFill>
          <a:ln w="12700">
            <a:solidFill>
              <a:srgbClr val="C9A84C"/>
            </a:solidFill>
            <a:prstDash val="solid"/>
          </a:ln>
        </p:spPr>
      </p:sp>
      <p:sp>
        <p:nvSpPr>
          <p:cNvPr id="15" name="Text 13"/>
          <p:cNvSpPr/>
          <p:nvPr/>
        </p:nvSpPr>
        <p:spPr>
          <a:xfrm>
            <a:off x="109728" y="2907792"/>
            <a:ext cx="310896" cy="310896"/>
          </a:xfrm>
          <a:prstGeom prst="rect">
            <a:avLst/>
          </a:prstGeom>
          <a:noFill/>
          <a:ln/>
        </p:spPr>
        <p:txBody>
          <a:bodyPr wrap="square" lIns="0" tIns="0" rIns="0" bIns="0" rtlCol="0" anchor="ctr"/>
          <a:lstStyle/>
          <a:p>
            <a:pPr algn="ctr" indent="0" marL="0">
              <a:buNone/>
            </a:pPr>
            <a:r>
              <a:rPr lang="en-US" sz="900" b="1" dirty="0">
                <a:solidFill>
                  <a:srgbClr val="1B2A4A"/>
                </a:solidFill>
                <a:latin typeface="Calibri" pitchFamily="34" charset="0"/>
                <a:ea typeface="Calibri" pitchFamily="34" charset="-122"/>
                <a:cs typeface="Calibri" pitchFamily="34" charset="-120"/>
              </a:rPr>
              <a:t>▶</a:t>
            </a:r>
            <a:endParaRPr lang="en-US" sz="900" dirty="0"/>
          </a:p>
        </p:txBody>
      </p:sp>
      <p:sp>
        <p:nvSpPr>
          <p:cNvPr id="16" name="Text 14"/>
          <p:cNvSpPr/>
          <p:nvPr/>
        </p:nvSpPr>
        <p:spPr>
          <a:xfrm>
            <a:off x="502920" y="2834640"/>
            <a:ext cx="804672" cy="256032"/>
          </a:xfrm>
          <a:prstGeom prst="rect">
            <a:avLst/>
          </a:prstGeom>
          <a:noFill/>
          <a:ln/>
        </p:spPr>
        <p:txBody>
          <a:bodyPr wrap="square" rtlCol="0" anchor="ctr"/>
          <a:lstStyle/>
          <a:p>
            <a:pPr indent="0" marL="0">
              <a:buNone/>
            </a:pPr>
            <a:r>
              <a:rPr lang="en-US" sz="850" b="1" dirty="0">
                <a:solidFill>
                  <a:srgbClr val="FFFFFF"/>
                </a:solidFill>
                <a:latin typeface="Calibri" pitchFamily="34" charset="0"/>
                <a:ea typeface="Calibri" pitchFamily="34" charset="-122"/>
                <a:cs typeface="Calibri" pitchFamily="34" charset="-120"/>
              </a:rPr>
              <a:t>Module 3</a:t>
            </a:r>
            <a:endParaRPr lang="en-US" sz="850" dirty="0"/>
          </a:p>
        </p:txBody>
      </p:sp>
      <p:sp>
        <p:nvSpPr>
          <p:cNvPr id="17" name="Text 15"/>
          <p:cNvSpPr/>
          <p:nvPr/>
        </p:nvSpPr>
        <p:spPr>
          <a:xfrm>
            <a:off x="502920" y="3108960"/>
            <a:ext cx="804672" cy="384048"/>
          </a:xfrm>
          <a:prstGeom prst="rect">
            <a:avLst/>
          </a:prstGeom>
          <a:noFill/>
          <a:ln/>
        </p:spPr>
        <p:txBody>
          <a:bodyPr wrap="square" rtlCol="0" anchor="ctr"/>
          <a:lstStyle/>
          <a:p>
            <a:pPr indent="0" marL="0">
              <a:buNone/>
            </a:pPr>
            <a:r>
              <a:rPr lang="en-US" sz="700" dirty="0">
                <a:solidFill>
                  <a:srgbClr val="A8B8CC"/>
                </a:solidFill>
                <a:latin typeface="Calibri" pitchFamily="34" charset="0"/>
                <a:ea typeface="Calibri" pitchFamily="34" charset="-122"/>
                <a:cs typeface="Calibri" pitchFamily="34" charset="-120"/>
              </a:rPr>
              <a:t>When Things Go Wrong</a:t>
            </a:r>
            <a:endParaRPr lang="en-US" sz="700" dirty="0"/>
          </a:p>
        </p:txBody>
      </p:sp>
      <p:sp>
        <p:nvSpPr>
          <p:cNvPr id="18" name="Text 16"/>
          <p:cNvSpPr/>
          <p:nvPr/>
        </p:nvSpPr>
        <p:spPr>
          <a:xfrm>
            <a:off x="91440" y="3749040"/>
            <a:ext cx="1188720" cy="237744"/>
          </a:xfrm>
          <a:prstGeom prst="rect">
            <a:avLst/>
          </a:prstGeom>
          <a:noFill/>
          <a:ln/>
        </p:spPr>
        <p:txBody>
          <a:bodyPr wrap="square" rtlCol="0" anchor="ctr"/>
          <a:lstStyle/>
          <a:p>
            <a:pPr algn="ctr" indent="0" marL="0">
              <a:buNone/>
            </a:pPr>
            <a:r>
              <a:rPr lang="en-US" sz="750" b="1" spc="50" kern="0" dirty="0">
                <a:solidFill>
                  <a:srgbClr val="C9A84C"/>
                </a:solidFill>
                <a:latin typeface="Calibri" pitchFamily="34" charset="0"/>
                <a:ea typeface="Calibri" pitchFamily="34" charset="-122"/>
                <a:cs typeface="Calibri" pitchFamily="34" charset="-120"/>
              </a:rPr>
              <a:t>88% COMPLETE</a:t>
            </a:r>
            <a:endParaRPr lang="en-US" sz="750" dirty="0"/>
          </a:p>
        </p:txBody>
      </p:sp>
      <p:sp>
        <p:nvSpPr>
          <p:cNvPr id="19" name="Shape 17"/>
          <p:cNvSpPr/>
          <p:nvPr/>
        </p:nvSpPr>
        <p:spPr>
          <a:xfrm>
            <a:off x="137160" y="4023360"/>
            <a:ext cx="1097280" cy="91440"/>
          </a:xfrm>
          <a:prstGeom prst="rect">
            <a:avLst/>
          </a:prstGeom>
          <a:solidFill>
            <a:srgbClr val="0D1929"/>
          </a:solidFill>
          <a:ln w="12700">
            <a:solidFill>
              <a:srgbClr val="0D1929"/>
            </a:solidFill>
            <a:prstDash val="solid"/>
          </a:ln>
        </p:spPr>
      </p:sp>
      <p:sp>
        <p:nvSpPr>
          <p:cNvPr id="20" name="Shape 18"/>
          <p:cNvSpPr/>
          <p:nvPr/>
        </p:nvSpPr>
        <p:spPr>
          <a:xfrm>
            <a:off x="137160" y="4023360"/>
            <a:ext cx="965606" cy="91440"/>
          </a:xfrm>
          <a:prstGeom prst="rect">
            <a:avLst/>
          </a:prstGeom>
          <a:solidFill>
            <a:srgbClr val="C9A84C"/>
          </a:solidFill>
          <a:ln w="12700">
            <a:solidFill>
              <a:srgbClr val="C9A84C"/>
            </a:solidFill>
            <a:prstDash val="solid"/>
          </a:ln>
        </p:spPr>
      </p:sp>
      <p:sp>
        <p:nvSpPr>
          <p:cNvPr id="21" name="Shape 19"/>
          <p:cNvSpPr/>
          <p:nvPr/>
        </p:nvSpPr>
        <p:spPr>
          <a:xfrm>
            <a:off x="0" y="4887468"/>
            <a:ext cx="9144000" cy="256032"/>
          </a:xfrm>
          <a:prstGeom prst="rect">
            <a:avLst/>
          </a:prstGeom>
          <a:solidFill>
            <a:srgbClr val="111D30"/>
          </a:solidFill>
          <a:ln w="12700">
            <a:solidFill>
              <a:srgbClr val="111D30"/>
            </a:solidFill>
            <a:prstDash val="solid"/>
          </a:ln>
        </p:spPr>
      </p:sp>
      <p:sp>
        <p:nvSpPr>
          <p:cNvPr id="22" name="Shape 20"/>
          <p:cNvSpPr/>
          <p:nvPr/>
        </p:nvSpPr>
        <p:spPr>
          <a:xfrm>
            <a:off x="0" y="4887468"/>
            <a:ext cx="8046720" cy="256032"/>
          </a:xfrm>
          <a:prstGeom prst="rect">
            <a:avLst/>
          </a:prstGeom>
          <a:solidFill>
            <a:srgbClr val="C9A84C"/>
          </a:solidFill>
          <a:ln w="12700">
            <a:solidFill>
              <a:srgbClr val="C9A84C"/>
            </a:solidFill>
            <a:prstDash val="solid"/>
          </a:ln>
        </p:spPr>
      </p:sp>
      <p:sp>
        <p:nvSpPr>
          <p:cNvPr id="23" name="Text 21"/>
          <p:cNvSpPr/>
          <p:nvPr/>
        </p:nvSpPr>
        <p:spPr>
          <a:xfrm>
            <a:off x="0" y="4887468"/>
            <a:ext cx="9144000" cy="256032"/>
          </a:xfrm>
          <a:prstGeom prst="rect">
            <a:avLst/>
          </a:prstGeom>
          <a:noFill/>
          <a:ln/>
        </p:spPr>
        <p:txBody>
          <a:bodyPr wrap="square" rtlCol="0" anchor="ctr"/>
          <a:lstStyle/>
          <a:p>
            <a:pPr algn="ctr" indent="0" marL="0">
              <a:buNone/>
            </a:pPr>
            <a:r>
              <a:rPr lang="en-US" sz="850" dirty="0">
                <a:solidFill>
                  <a:srgbClr val="FFFFFF"/>
                </a:solidFill>
                <a:latin typeface="Calibri" pitchFamily="34" charset="0"/>
                <a:ea typeface="Calibri" pitchFamily="34" charset="-122"/>
                <a:cs typeface="Calibri" pitchFamily="34" charset="-120"/>
              </a:rPr>
              <a:t>88% Complete</a:t>
            </a:r>
            <a:endParaRPr lang="en-US" sz="850" dirty="0"/>
          </a:p>
        </p:txBody>
      </p:sp>
      <p:sp>
        <p:nvSpPr>
          <p:cNvPr id="24" name="Shape 22"/>
          <p:cNvSpPr/>
          <p:nvPr/>
        </p:nvSpPr>
        <p:spPr>
          <a:xfrm>
            <a:off x="1371600" y="0"/>
            <a:ext cx="54864" cy="4887468"/>
          </a:xfrm>
          <a:prstGeom prst="rect">
            <a:avLst/>
          </a:prstGeom>
          <a:solidFill>
            <a:srgbClr val="C9A84C"/>
          </a:solidFill>
          <a:ln w="12700">
            <a:solidFill>
              <a:srgbClr val="C9A84C"/>
            </a:solidFill>
            <a:prstDash val="solid"/>
          </a:ln>
        </p:spPr>
      </p:sp>
      <p:sp>
        <p:nvSpPr>
          <p:cNvPr id="25" name="Shape 23"/>
          <p:cNvSpPr/>
          <p:nvPr/>
        </p:nvSpPr>
        <p:spPr>
          <a:xfrm>
            <a:off x="1426464" y="0"/>
            <a:ext cx="7717536" cy="4887468"/>
          </a:xfrm>
          <a:prstGeom prst="rect">
            <a:avLst/>
          </a:prstGeom>
          <a:solidFill>
            <a:srgbClr val="FFFFFF"/>
          </a:solidFill>
          <a:ln w="12700">
            <a:solidFill>
              <a:srgbClr val="FFFFFF"/>
            </a:solidFill>
            <a:prstDash val="solid"/>
          </a:ln>
        </p:spPr>
      </p:sp>
      <p:sp>
        <p:nvSpPr>
          <p:cNvPr id="26" name="Text 24"/>
          <p:cNvSpPr/>
          <p:nvPr/>
        </p:nvSpPr>
        <p:spPr>
          <a:xfrm>
            <a:off x="1517904" y="91440"/>
            <a:ext cx="7534656" cy="219456"/>
          </a:xfrm>
          <a:prstGeom prst="rect">
            <a:avLst/>
          </a:prstGeom>
          <a:noFill/>
          <a:ln/>
        </p:spPr>
        <p:txBody>
          <a:bodyPr wrap="square" rtlCol="0" anchor="ctr"/>
          <a:lstStyle/>
          <a:p>
            <a:pPr indent="0" marL="0">
              <a:buNone/>
            </a:pPr>
            <a:r>
              <a:rPr lang="en-US" sz="800" b="1" spc="100" kern="0" dirty="0">
                <a:solidFill>
                  <a:srgbClr val="C9A84C"/>
                </a:solidFill>
                <a:latin typeface="Calibri" pitchFamily="34" charset="0"/>
                <a:ea typeface="Calibri" pitchFamily="34" charset="-122"/>
                <a:cs typeface="Calibri" pitchFamily="34" charset="-120"/>
              </a:rPr>
              <a:t>MODULE 3  ·  SCREEN 3.5  ·  SUMMARY</a:t>
            </a:r>
            <a:endParaRPr lang="en-US" sz="800" dirty="0"/>
          </a:p>
        </p:txBody>
      </p:sp>
      <p:sp>
        <p:nvSpPr>
          <p:cNvPr id="27" name="Text 25"/>
          <p:cNvSpPr/>
          <p:nvPr/>
        </p:nvSpPr>
        <p:spPr>
          <a:xfrm>
            <a:off x="1517904" y="347472"/>
            <a:ext cx="7534656" cy="457200"/>
          </a:xfrm>
          <a:prstGeom prst="rect">
            <a:avLst/>
          </a:prstGeom>
          <a:noFill/>
          <a:ln/>
        </p:spPr>
        <p:txBody>
          <a:bodyPr wrap="square" rtlCol="0" anchor="ctr"/>
          <a:lstStyle/>
          <a:p>
            <a:pPr indent="0" marL="0">
              <a:buNone/>
            </a:pPr>
            <a:r>
              <a:rPr lang="en-US" sz="2000" b="1" dirty="0">
                <a:solidFill>
                  <a:srgbClr val="1B2A4A"/>
                </a:solidFill>
                <a:latin typeface="Calibri" pitchFamily="34" charset="0"/>
                <a:ea typeface="Calibri" pitchFamily="34" charset="-122"/>
                <a:cs typeface="Calibri" pitchFamily="34" charset="-120"/>
              </a:rPr>
              <a:t>Module 3 Key Takeaways</a:t>
            </a:r>
            <a:endParaRPr lang="en-US" sz="2000" dirty="0"/>
          </a:p>
        </p:txBody>
      </p:sp>
      <p:sp>
        <p:nvSpPr>
          <p:cNvPr id="28" name="Shape 26"/>
          <p:cNvSpPr/>
          <p:nvPr/>
        </p:nvSpPr>
        <p:spPr>
          <a:xfrm>
            <a:off x="1591056" y="1170432"/>
            <a:ext cx="2420112" cy="1691640"/>
          </a:xfrm>
          <a:prstGeom prst="rect">
            <a:avLst/>
          </a:prstGeom>
          <a:solidFill>
            <a:srgbClr val="FFFFFF"/>
          </a:solidFill>
          <a:ln w="12700">
            <a:solidFill>
              <a:srgbClr val="E2E8F0"/>
            </a:solidFill>
            <a:prstDash val="solid"/>
          </a:ln>
          <a:effectLst>
            <a:outerShdw sx="100000" sy="100000" kx="0" ky="0" algn="bl" rotWithShape="0" blurRad="50800" dist="25400" dir="8100000">
              <a:srgbClr val="000000">
                <a:alpha val="9000"/>
              </a:srgbClr>
            </a:outerShdw>
          </a:effectLst>
        </p:spPr>
      </p:sp>
      <p:sp>
        <p:nvSpPr>
          <p:cNvPr id="29" name="Shape 27"/>
          <p:cNvSpPr/>
          <p:nvPr/>
        </p:nvSpPr>
        <p:spPr>
          <a:xfrm>
            <a:off x="1591056" y="1170432"/>
            <a:ext cx="2420112" cy="365760"/>
          </a:xfrm>
          <a:prstGeom prst="rect">
            <a:avLst/>
          </a:prstGeom>
          <a:solidFill>
            <a:srgbClr val="C0392B"/>
          </a:solidFill>
          <a:ln w="12700">
            <a:solidFill>
              <a:srgbClr val="C0392B"/>
            </a:solidFill>
            <a:prstDash val="solid"/>
          </a:ln>
        </p:spPr>
      </p:sp>
      <p:sp>
        <p:nvSpPr>
          <p:cNvPr id="30" name="Shape 28"/>
          <p:cNvSpPr/>
          <p:nvPr/>
        </p:nvSpPr>
        <p:spPr>
          <a:xfrm>
            <a:off x="1682496" y="1225296"/>
            <a:ext cx="256032" cy="256032"/>
          </a:xfrm>
          <a:prstGeom prst="ellipse">
            <a:avLst/>
          </a:prstGeom>
          <a:solidFill>
            <a:srgbClr val="C0392B"/>
          </a:solidFill>
          <a:ln w="12700">
            <a:solidFill>
              <a:srgbClr val="C0392B"/>
            </a:solidFill>
            <a:prstDash val="solid"/>
          </a:ln>
        </p:spPr>
      </p:sp>
      <p:sp>
        <p:nvSpPr>
          <p:cNvPr id="31" name="Text 29"/>
          <p:cNvSpPr/>
          <p:nvPr/>
        </p:nvSpPr>
        <p:spPr>
          <a:xfrm>
            <a:off x="1682496" y="1225296"/>
            <a:ext cx="256032" cy="256032"/>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a:t>
            </a:r>
            <a:endParaRPr lang="en-US" sz="1000" dirty="0"/>
          </a:p>
        </p:txBody>
      </p:sp>
      <p:sp>
        <p:nvSpPr>
          <p:cNvPr id="32" name="Text 30"/>
          <p:cNvSpPr/>
          <p:nvPr/>
        </p:nvSpPr>
        <p:spPr>
          <a:xfrm>
            <a:off x="2029968" y="1170432"/>
            <a:ext cx="1908048" cy="365760"/>
          </a:xfrm>
          <a:prstGeom prst="rect">
            <a:avLst/>
          </a:prstGeom>
          <a:noFill/>
          <a:ln/>
        </p:spPr>
        <p:txBody>
          <a:bodyPr wrap="square" rtlCol="0" anchor="ctr"/>
          <a:lstStyle/>
          <a:p>
            <a:pPr indent="0" marL="0">
              <a:buNone/>
            </a:pPr>
            <a:r>
              <a:rPr lang="en-US" sz="1050" b="1" dirty="0">
                <a:solidFill>
                  <a:srgbClr val="FFFFFF"/>
                </a:solidFill>
                <a:latin typeface="Calibri" pitchFamily="34" charset="0"/>
                <a:ea typeface="Calibri" pitchFamily="34" charset="-122"/>
                <a:cs typeface="Calibri" pitchFamily="34" charset="-120"/>
              </a:rPr>
              <a:t>Spot the Signs</a:t>
            </a:r>
            <a:endParaRPr lang="en-US" sz="1050" dirty="0"/>
          </a:p>
        </p:txBody>
      </p:sp>
      <p:sp>
        <p:nvSpPr>
          <p:cNvPr id="33" name="Text 31"/>
          <p:cNvSpPr/>
          <p:nvPr/>
        </p:nvSpPr>
        <p:spPr>
          <a:xfrm>
            <a:off x="1700784" y="1627632"/>
            <a:ext cx="2200656" cy="1133856"/>
          </a:xfrm>
          <a:prstGeom prst="rect">
            <a:avLst/>
          </a:prstGeom>
          <a:noFill/>
          <a:ln/>
        </p:spPr>
        <p:txBody>
          <a:bodyPr wrap="square" rtlCol="0" anchor="ctr"/>
          <a:lstStyle/>
          <a:p>
            <a:pPr indent="0" marL="0">
              <a:buNone/>
            </a:pPr>
            <a:r>
              <a:rPr lang="en-US" sz="950" dirty="0">
                <a:solidFill>
                  <a:srgbClr val="2D3748"/>
                </a:solidFill>
                <a:latin typeface="Calibri" pitchFamily="34" charset="0"/>
                <a:ea typeface="Calibri" pitchFamily="34" charset="-122"/>
                <a:cs typeface="Calibri" pitchFamily="34" charset="-120"/>
              </a:rPr>
              <a:t>Most privacy incidents are avoidable—but only if you recognize the warning signs early and take action instead of waiting.</a:t>
            </a:r>
            <a:endParaRPr lang="en-US" sz="950" dirty="0"/>
          </a:p>
        </p:txBody>
      </p:sp>
      <p:sp>
        <p:nvSpPr>
          <p:cNvPr id="34" name="Shape 32"/>
          <p:cNvSpPr/>
          <p:nvPr/>
        </p:nvSpPr>
        <p:spPr>
          <a:xfrm>
            <a:off x="4130040" y="1170432"/>
            <a:ext cx="2420112" cy="1691640"/>
          </a:xfrm>
          <a:prstGeom prst="rect">
            <a:avLst/>
          </a:prstGeom>
          <a:solidFill>
            <a:srgbClr val="FFFFFF"/>
          </a:solidFill>
          <a:ln w="12700">
            <a:solidFill>
              <a:srgbClr val="E2E8F0"/>
            </a:solidFill>
            <a:prstDash val="solid"/>
          </a:ln>
          <a:effectLst>
            <a:outerShdw sx="100000" sy="100000" kx="0" ky="0" algn="bl" rotWithShape="0" blurRad="50800" dist="25400" dir="8100000">
              <a:srgbClr val="000000">
                <a:alpha val="9000"/>
              </a:srgbClr>
            </a:outerShdw>
          </a:effectLst>
        </p:spPr>
      </p:sp>
      <p:sp>
        <p:nvSpPr>
          <p:cNvPr id="35" name="Shape 33"/>
          <p:cNvSpPr/>
          <p:nvPr/>
        </p:nvSpPr>
        <p:spPr>
          <a:xfrm>
            <a:off x="4130040" y="1170432"/>
            <a:ext cx="2420112" cy="365760"/>
          </a:xfrm>
          <a:prstGeom prst="rect">
            <a:avLst/>
          </a:prstGeom>
          <a:solidFill>
            <a:srgbClr val="1B2A4A"/>
          </a:solidFill>
          <a:ln w="12700">
            <a:solidFill>
              <a:srgbClr val="1B2A4A"/>
            </a:solidFill>
            <a:prstDash val="solid"/>
          </a:ln>
        </p:spPr>
      </p:sp>
      <p:sp>
        <p:nvSpPr>
          <p:cNvPr id="36" name="Shape 34"/>
          <p:cNvSpPr/>
          <p:nvPr/>
        </p:nvSpPr>
        <p:spPr>
          <a:xfrm>
            <a:off x="4221480" y="1225296"/>
            <a:ext cx="256032" cy="256032"/>
          </a:xfrm>
          <a:prstGeom prst="ellipse">
            <a:avLst/>
          </a:prstGeom>
          <a:solidFill>
            <a:srgbClr val="1B2A4A"/>
          </a:solidFill>
          <a:ln w="12700">
            <a:solidFill>
              <a:srgbClr val="1B2A4A"/>
            </a:solidFill>
            <a:prstDash val="solid"/>
          </a:ln>
        </p:spPr>
      </p:sp>
      <p:sp>
        <p:nvSpPr>
          <p:cNvPr id="37" name="Text 35"/>
          <p:cNvSpPr/>
          <p:nvPr/>
        </p:nvSpPr>
        <p:spPr>
          <a:xfrm>
            <a:off x="4221480" y="1225296"/>
            <a:ext cx="256032" cy="256032"/>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a:t>
            </a:r>
            <a:endParaRPr lang="en-US" sz="1000" dirty="0"/>
          </a:p>
        </p:txBody>
      </p:sp>
      <p:sp>
        <p:nvSpPr>
          <p:cNvPr id="38" name="Text 36"/>
          <p:cNvSpPr/>
          <p:nvPr/>
        </p:nvSpPr>
        <p:spPr>
          <a:xfrm>
            <a:off x="4568952" y="1170432"/>
            <a:ext cx="1908048" cy="365760"/>
          </a:xfrm>
          <a:prstGeom prst="rect">
            <a:avLst/>
          </a:prstGeom>
          <a:noFill/>
          <a:ln/>
        </p:spPr>
        <p:txBody>
          <a:bodyPr wrap="square" rtlCol="0" anchor="ctr"/>
          <a:lstStyle/>
          <a:p>
            <a:pPr indent="0" marL="0">
              <a:buNone/>
            </a:pPr>
            <a:r>
              <a:rPr lang="en-US" sz="1050" b="1" dirty="0">
                <a:solidFill>
                  <a:srgbClr val="FFFFFF"/>
                </a:solidFill>
                <a:latin typeface="Calibri" pitchFamily="34" charset="0"/>
                <a:ea typeface="Calibri" pitchFamily="34" charset="-122"/>
                <a:cs typeface="Calibri" pitchFamily="34" charset="-120"/>
              </a:rPr>
              <a:t>Verify Before Acting</a:t>
            </a:r>
            <a:endParaRPr lang="en-US" sz="1050" dirty="0"/>
          </a:p>
        </p:txBody>
      </p:sp>
      <p:sp>
        <p:nvSpPr>
          <p:cNvPr id="39" name="Text 37"/>
          <p:cNvSpPr/>
          <p:nvPr/>
        </p:nvSpPr>
        <p:spPr>
          <a:xfrm>
            <a:off x="4239768" y="1627632"/>
            <a:ext cx="2200656" cy="1133856"/>
          </a:xfrm>
          <a:prstGeom prst="rect">
            <a:avLst/>
          </a:prstGeom>
          <a:noFill/>
          <a:ln/>
        </p:spPr>
        <p:txBody>
          <a:bodyPr wrap="square" rtlCol="0" anchor="ctr"/>
          <a:lstStyle/>
          <a:p>
            <a:pPr indent="0" marL="0">
              <a:buNone/>
            </a:pPr>
            <a:r>
              <a:rPr lang="en-US" sz="950" dirty="0">
                <a:solidFill>
                  <a:srgbClr val="2D3748"/>
                </a:solidFill>
                <a:latin typeface="Calibri" pitchFamily="34" charset="0"/>
                <a:ea typeface="Calibri" pitchFamily="34" charset="-122"/>
                <a:cs typeface="Calibri" pitchFamily="34" charset="-120"/>
              </a:rPr>
              <a:t>When in doubt, verify through a known channel before forwarding NPI. Never act on unverified requests—no matter how urgent they seem.</a:t>
            </a:r>
            <a:endParaRPr lang="en-US" sz="950" dirty="0"/>
          </a:p>
        </p:txBody>
      </p:sp>
      <p:sp>
        <p:nvSpPr>
          <p:cNvPr id="40" name="Shape 38"/>
          <p:cNvSpPr/>
          <p:nvPr/>
        </p:nvSpPr>
        <p:spPr>
          <a:xfrm>
            <a:off x="6669024" y="1170432"/>
            <a:ext cx="2420112" cy="1691640"/>
          </a:xfrm>
          <a:prstGeom prst="rect">
            <a:avLst/>
          </a:prstGeom>
          <a:solidFill>
            <a:srgbClr val="FFFFFF"/>
          </a:solidFill>
          <a:ln w="12700">
            <a:solidFill>
              <a:srgbClr val="E2E8F0"/>
            </a:solidFill>
            <a:prstDash val="solid"/>
          </a:ln>
          <a:effectLst>
            <a:outerShdw sx="100000" sy="100000" kx="0" ky="0" algn="bl" rotWithShape="0" blurRad="50800" dist="25400" dir="8100000">
              <a:srgbClr val="000000">
                <a:alpha val="9000"/>
              </a:srgbClr>
            </a:outerShdw>
          </a:effectLst>
        </p:spPr>
      </p:sp>
      <p:sp>
        <p:nvSpPr>
          <p:cNvPr id="41" name="Shape 39"/>
          <p:cNvSpPr/>
          <p:nvPr/>
        </p:nvSpPr>
        <p:spPr>
          <a:xfrm>
            <a:off x="6669024" y="1170432"/>
            <a:ext cx="2420112" cy="365760"/>
          </a:xfrm>
          <a:prstGeom prst="rect">
            <a:avLst/>
          </a:prstGeom>
          <a:solidFill>
            <a:srgbClr val="0F766E"/>
          </a:solidFill>
          <a:ln w="12700">
            <a:solidFill>
              <a:srgbClr val="0F766E"/>
            </a:solidFill>
            <a:prstDash val="solid"/>
          </a:ln>
        </p:spPr>
      </p:sp>
      <p:sp>
        <p:nvSpPr>
          <p:cNvPr id="42" name="Shape 40"/>
          <p:cNvSpPr/>
          <p:nvPr/>
        </p:nvSpPr>
        <p:spPr>
          <a:xfrm>
            <a:off x="6760464" y="1225296"/>
            <a:ext cx="256032" cy="256032"/>
          </a:xfrm>
          <a:prstGeom prst="ellipse">
            <a:avLst/>
          </a:prstGeom>
          <a:solidFill>
            <a:srgbClr val="0F766E"/>
          </a:solidFill>
          <a:ln w="12700">
            <a:solidFill>
              <a:srgbClr val="0F766E"/>
            </a:solidFill>
            <a:prstDash val="solid"/>
          </a:ln>
        </p:spPr>
      </p:sp>
      <p:sp>
        <p:nvSpPr>
          <p:cNvPr id="43" name="Text 41"/>
          <p:cNvSpPr/>
          <p:nvPr/>
        </p:nvSpPr>
        <p:spPr>
          <a:xfrm>
            <a:off x="6760464" y="1225296"/>
            <a:ext cx="256032" cy="256032"/>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a:t>
            </a:r>
            <a:endParaRPr lang="en-US" sz="1000" dirty="0"/>
          </a:p>
        </p:txBody>
      </p:sp>
      <p:sp>
        <p:nvSpPr>
          <p:cNvPr id="44" name="Text 42"/>
          <p:cNvSpPr/>
          <p:nvPr/>
        </p:nvSpPr>
        <p:spPr>
          <a:xfrm>
            <a:off x="7107936" y="1170432"/>
            <a:ext cx="1908048" cy="365760"/>
          </a:xfrm>
          <a:prstGeom prst="rect">
            <a:avLst/>
          </a:prstGeom>
          <a:noFill/>
          <a:ln/>
        </p:spPr>
        <p:txBody>
          <a:bodyPr wrap="square" rtlCol="0" anchor="ctr"/>
          <a:lstStyle/>
          <a:p>
            <a:pPr indent="0" marL="0">
              <a:buNone/>
            </a:pPr>
            <a:r>
              <a:rPr lang="en-US" sz="1050" b="1" dirty="0">
                <a:solidFill>
                  <a:srgbClr val="FFFFFF"/>
                </a:solidFill>
                <a:latin typeface="Calibri" pitchFamily="34" charset="0"/>
                <a:ea typeface="Calibri" pitchFamily="34" charset="-122"/>
                <a:cs typeface="Calibri" pitchFamily="34" charset="-120"/>
              </a:rPr>
              <a:t>5-Step Response</a:t>
            </a:r>
            <a:endParaRPr lang="en-US" sz="1050" dirty="0"/>
          </a:p>
        </p:txBody>
      </p:sp>
      <p:sp>
        <p:nvSpPr>
          <p:cNvPr id="45" name="Text 43"/>
          <p:cNvSpPr/>
          <p:nvPr/>
        </p:nvSpPr>
        <p:spPr>
          <a:xfrm>
            <a:off x="6778752" y="1627632"/>
            <a:ext cx="2200656" cy="1133856"/>
          </a:xfrm>
          <a:prstGeom prst="rect">
            <a:avLst/>
          </a:prstGeom>
          <a:noFill/>
          <a:ln/>
        </p:spPr>
        <p:txBody>
          <a:bodyPr wrap="square" rtlCol="0" anchor="ctr"/>
          <a:lstStyle/>
          <a:p>
            <a:pPr indent="0" marL="0">
              <a:buNone/>
            </a:pPr>
            <a:r>
              <a:rPr lang="en-US" sz="950" dirty="0">
                <a:solidFill>
                  <a:srgbClr val="2D3748"/>
                </a:solidFill>
                <a:latin typeface="Calibri" pitchFamily="34" charset="0"/>
                <a:ea typeface="Calibri" pitchFamily="34" charset="-122"/>
                <a:cs typeface="Calibri" pitchFamily="34" charset="-120"/>
              </a:rPr>
              <a:t>Identify → Contain → Report → Assess → Remediate. Report immediately. Do not try to handle incidents on your own.</a:t>
            </a:r>
            <a:endParaRPr lang="en-US" sz="950" dirty="0"/>
          </a:p>
        </p:txBody>
      </p:sp>
      <p:sp>
        <p:nvSpPr>
          <p:cNvPr id="46" name="Shape 44"/>
          <p:cNvSpPr/>
          <p:nvPr/>
        </p:nvSpPr>
        <p:spPr>
          <a:xfrm>
            <a:off x="1517904" y="3044952"/>
            <a:ext cx="7534656" cy="749808"/>
          </a:xfrm>
          <a:prstGeom prst="rect">
            <a:avLst/>
          </a:prstGeom>
          <a:solidFill>
            <a:srgbClr val="1B2A4A"/>
          </a:solidFill>
          <a:ln w="12700">
            <a:solidFill>
              <a:srgbClr val="1B2A4A"/>
            </a:solidFill>
            <a:prstDash val="solid"/>
          </a:ln>
        </p:spPr>
      </p:sp>
      <p:sp>
        <p:nvSpPr>
          <p:cNvPr id="47" name="Text 45"/>
          <p:cNvSpPr/>
          <p:nvPr/>
        </p:nvSpPr>
        <p:spPr>
          <a:xfrm>
            <a:off x="1700784" y="3118104"/>
            <a:ext cx="4897526" cy="274320"/>
          </a:xfrm>
          <a:prstGeom prst="rect">
            <a:avLst/>
          </a:prstGeom>
          <a:noFill/>
          <a:ln/>
        </p:spPr>
        <p:txBody>
          <a:bodyPr wrap="square" rtlCol="0" anchor="ctr"/>
          <a:lstStyle/>
          <a:p>
            <a:pPr indent="0" marL="0">
              <a:buNone/>
            </a:pPr>
            <a:r>
              <a:rPr lang="en-US" sz="1100" b="1" dirty="0">
                <a:solidFill>
                  <a:srgbClr val="FFFFFF"/>
                </a:solidFill>
                <a:latin typeface="Calibri" pitchFamily="34" charset="0"/>
                <a:ea typeface="Calibri" pitchFamily="34" charset="-122"/>
                <a:cs typeface="Calibri" pitchFamily="34" charset="-120"/>
              </a:rPr>
              <a:t>⭐  You’ve completed all three modules.</a:t>
            </a:r>
            <a:endParaRPr lang="en-US" sz="1100" dirty="0"/>
          </a:p>
        </p:txBody>
      </p:sp>
      <p:sp>
        <p:nvSpPr>
          <p:cNvPr id="48" name="Text 46"/>
          <p:cNvSpPr/>
          <p:nvPr/>
        </p:nvSpPr>
        <p:spPr>
          <a:xfrm>
            <a:off x="1700784" y="3410712"/>
            <a:ext cx="4897526" cy="274320"/>
          </a:xfrm>
          <a:prstGeom prst="rect">
            <a:avLst/>
          </a:prstGeom>
          <a:noFill/>
          <a:ln/>
        </p:spPr>
        <p:txBody>
          <a:bodyPr wrap="square" rtlCol="0" anchor="ctr"/>
          <a:lstStyle/>
          <a:p>
            <a:pPr indent="0" marL="0">
              <a:buNone/>
            </a:pPr>
            <a:r>
              <a:rPr lang="en-US" sz="950" dirty="0">
                <a:solidFill>
                  <a:srgbClr val="A8B8CC"/>
                </a:solidFill>
                <a:latin typeface="Calibri" pitchFamily="34" charset="0"/>
                <a:ea typeface="Calibri" pitchFamily="34" charset="-122"/>
                <a:cs typeface="Calibri" pitchFamily="34" charset="-120"/>
              </a:rPr>
              <a:t>Up next: a 5-question knowledge check. You need 80% (4 of 5) to pass and complete this course.</a:t>
            </a:r>
            <a:endParaRPr lang="en-US" sz="950" dirty="0"/>
          </a:p>
        </p:txBody>
      </p:sp>
      <p:sp>
        <p:nvSpPr>
          <p:cNvPr id="49" name="Shape 47"/>
          <p:cNvSpPr/>
          <p:nvPr/>
        </p:nvSpPr>
        <p:spPr>
          <a:xfrm>
            <a:off x="7178040" y="3227832"/>
            <a:ext cx="1737360" cy="438912"/>
          </a:xfrm>
          <a:prstGeom prst="rect">
            <a:avLst/>
          </a:prstGeom>
          <a:solidFill>
            <a:srgbClr val="C9A84C"/>
          </a:solidFill>
          <a:ln w="12700">
            <a:solidFill>
              <a:srgbClr val="C9A84C"/>
            </a:solidFill>
            <a:prstDash val="solid"/>
          </a:ln>
        </p:spPr>
      </p:sp>
      <p:sp>
        <p:nvSpPr>
          <p:cNvPr id="50" name="Text 48"/>
          <p:cNvSpPr/>
          <p:nvPr/>
        </p:nvSpPr>
        <p:spPr>
          <a:xfrm>
            <a:off x="7178040" y="3227832"/>
            <a:ext cx="1737360" cy="438912"/>
          </a:xfrm>
          <a:prstGeom prst="rect">
            <a:avLst/>
          </a:prstGeom>
          <a:noFill/>
          <a:ln/>
        </p:spPr>
        <p:txBody>
          <a:bodyPr wrap="square" lIns="0" tIns="0" rIns="0" bIns="0" rtlCol="0" anchor="ctr"/>
          <a:lstStyle/>
          <a:p>
            <a:pPr algn="ctr" indent="0" marL="0">
              <a:buNone/>
            </a:pPr>
            <a:r>
              <a:rPr lang="en-US" sz="1050" b="1" dirty="0">
                <a:solidFill>
                  <a:srgbClr val="1B2A4A"/>
                </a:solidFill>
                <a:latin typeface="Calibri" pitchFamily="34" charset="0"/>
                <a:ea typeface="Calibri" pitchFamily="34" charset="-122"/>
                <a:cs typeface="Calibri" pitchFamily="34" charset="-120"/>
              </a:rPr>
              <a:t>START CHECK  →</a:t>
            </a:r>
            <a:endParaRPr lang="en-US" sz="105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512064"/>
          </a:xfrm>
          <a:prstGeom prst="rect">
            <a:avLst/>
          </a:prstGeom>
          <a:solidFill>
            <a:srgbClr val="1B2A4A"/>
          </a:solidFill>
          <a:ln w="12700">
            <a:solidFill>
              <a:srgbClr val="1B2A4A"/>
            </a:solidFill>
            <a:prstDash val="solid"/>
          </a:ln>
        </p:spPr>
      </p:sp>
      <p:sp>
        <p:nvSpPr>
          <p:cNvPr id="3" name="Text 1"/>
          <p:cNvSpPr/>
          <p:nvPr/>
        </p:nvSpPr>
        <p:spPr>
          <a:xfrm>
            <a:off x="274320" y="0"/>
            <a:ext cx="3657600" cy="512064"/>
          </a:xfrm>
          <a:prstGeom prst="rect">
            <a:avLst/>
          </a:prstGeom>
          <a:noFill/>
          <a:ln/>
        </p:spPr>
        <p:txBody>
          <a:bodyPr wrap="square" rtlCol="0" anchor="ctr"/>
          <a:lstStyle/>
          <a:p>
            <a:pPr indent="0" marL="0">
              <a:buNone/>
            </a:pPr>
            <a:r>
              <a:rPr lang="en-US" sz="1200" b="1" spc="200" kern="0" dirty="0">
                <a:solidFill>
                  <a:srgbClr val="FFFFFF"/>
                </a:solidFill>
                <a:latin typeface="Calibri" pitchFamily="34" charset="0"/>
                <a:ea typeface="Calibri" pitchFamily="34" charset="-122"/>
                <a:cs typeface="Calibri" pitchFamily="34" charset="-120"/>
              </a:rPr>
              <a:t>KNOWLEDGE CHECK</a:t>
            </a:r>
            <a:endParaRPr lang="en-US" sz="1200" dirty="0"/>
          </a:p>
        </p:txBody>
      </p:sp>
      <p:sp>
        <p:nvSpPr>
          <p:cNvPr id="4" name="Text 2"/>
          <p:cNvSpPr/>
          <p:nvPr/>
        </p:nvSpPr>
        <p:spPr>
          <a:xfrm>
            <a:off x="7132320" y="0"/>
            <a:ext cx="1828800" cy="512064"/>
          </a:xfrm>
          <a:prstGeom prst="rect">
            <a:avLst/>
          </a:prstGeom>
          <a:noFill/>
          <a:ln/>
        </p:spPr>
        <p:txBody>
          <a:bodyPr wrap="square" rtlCol="0" anchor="ctr"/>
          <a:lstStyle/>
          <a:p>
            <a:pPr algn="r" indent="0" marL="0">
              <a:buNone/>
            </a:pPr>
            <a:r>
              <a:rPr lang="en-US" sz="950" b="1" dirty="0">
                <a:solidFill>
                  <a:srgbClr val="C9A84C"/>
                </a:solidFill>
                <a:latin typeface="Calibri" pitchFamily="34" charset="0"/>
                <a:ea typeface="Calibri" pitchFamily="34" charset="-122"/>
                <a:cs typeface="Calibri" pitchFamily="34" charset="-120"/>
              </a:rPr>
              <a:t>QUESTION 2 OF 5</a:t>
            </a:r>
            <a:endParaRPr lang="en-US" sz="950" dirty="0"/>
          </a:p>
        </p:txBody>
      </p:sp>
      <p:sp>
        <p:nvSpPr>
          <p:cNvPr id="5" name="Shape 3"/>
          <p:cNvSpPr/>
          <p:nvPr/>
        </p:nvSpPr>
        <p:spPr>
          <a:xfrm>
            <a:off x="0" y="512064"/>
            <a:ext cx="9144000" cy="73152"/>
          </a:xfrm>
          <a:prstGeom prst="rect">
            <a:avLst/>
          </a:prstGeom>
          <a:solidFill>
            <a:srgbClr val="F7F8FA"/>
          </a:solidFill>
          <a:ln w="12700">
            <a:solidFill>
              <a:srgbClr val="F7F8FA"/>
            </a:solidFill>
            <a:prstDash val="solid"/>
          </a:ln>
        </p:spPr>
      </p:sp>
      <p:sp>
        <p:nvSpPr>
          <p:cNvPr id="6" name="Shape 4"/>
          <p:cNvSpPr/>
          <p:nvPr/>
        </p:nvSpPr>
        <p:spPr>
          <a:xfrm>
            <a:off x="0" y="512064"/>
            <a:ext cx="1828800" cy="73152"/>
          </a:xfrm>
          <a:prstGeom prst="rect">
            <a:avLst/>
          </a:prstGeom>
          <a:solidFill>
            <a:srgbClr val="C9A84C"/>
          </a:solidFill>
          <a:ln w="12700">
            <a:solidFill>
              <a:srgbClr val="C9A84C"/>
            </a:solidFill>
            <a:prstDash val="solid"/>
          </a:ln>
        </p:spPr>
      </p:sp>
      <p:sp>
        <p:nvSpPr>
          <p:cNvPr id="7" name="Shape 5"/>
          <p:cNvSpPr/>
          <p:nvPr/>
        </p:nvSpPr>
        <p:spPr>
          <a:xfrm>
            <a:off x="502920" y="694944"/>
            <a:ext cx="8138160" cy="822960"/>
          </a:xfrm>
          <a:prstGeom prst="rect">
            <a:avLst/>
          </a:prstGeom>
          <a:solidFill>
            <a:srgbClr val="F7F8FA"/>
          </a:solidFill>
          <a:ln w="12700">
            <a:solidFill>
              <a:srgbClr val="E2E8F0"/>
            </a:solidFill>
            <a:prstDash val="solid"/>
          </a:ln>
        </p:spPr>
      </p:sp>
      <p:sp>
        <p:nvSpPr>
          <p:cNvPr id="8" name="Text 6"/>
          <p:cNvSpPr/>
          <p:nvPr/>
        </p:nvSpPr>
        <p:spPr>
          <a:xfrm>
            <a:off x="658368" y="749808"/>
            <a:ext cx="7827264" cy="694944"/>
          </a:xfrm>
          <a:prstGeom prst="rect">
            <a:avLst/>
          </a:prstGeom>
          <a:noFill/>
          <a:ln/>
        </p:spPr>
        <p:txBody>
          <a:bodyPr wrap="square" rtlCol="0" anchor="ctr"/>
          <a:lstStyle/>
          <a:p>
            <a:pPr indent="0" marL="0">
              <a:buNone/>
            </a:pPr>
            <a:r>
              <a:rPr lang="en-US" sz="1500" b="1" dirty="0">
                <a:solidFill>
                  <a:srgbClr val="1B2A4A"/>
                </a:solidFill>
                <a:latin typeface="Calibri" pitchFamily="34" charset="0"/>
                <a:ea typeface="Calibri" pitchFamily="34" charset="-122"/>
                <a:cs typeface="Calibri" pitchFamily="34" charset="-120"/>
              </a:rPr>
              <a:t>Which of the following is an example of Nonpublic Personal Information (NPI) under Regulation S-P?</a:t>
            </a:r>
            <a:endParaRPr lang="en-US" sz="1500" dirty="0"/>
          </a:p>
        </p:txBody>
      </p:sp>
      <p:sp>
        <p:nvSpPr>
          <p:cNvPr id="9" name="Shape 7"/>
          <p:cNvSpPr/>
          <p:nvPr/>
        </p:nvSpPr>
        <p:spPr>
          <a:xfrm>
            <a:off x="502920" y="1645920"/>
            <a:ext cx="8138160" cy="521208"/>
          </a:xfrm>
          <a:prstGeom prst="rect">
            <a:avLst/>
          </a:prstGeom>
          <a:solidFill>
            <a:srgbClr val="FFFFFF"/>
          </a:solidFill>
          <a:ln w="12700">
            <a:solidFill>
              <a:srgbClr val="E2E8F0"/>
            </a:solidFill>
            <a:prstDash val="solid"/>
          </a:ln>
        </p:spPr>
      </p:sp>
      <p:sp>
        <p:nvSpPr>
          <p:cNvPr id="10" name="Shape 8"/>
          <p:cNvSpPr/>
          <p:nvPr/>
        </p:nvSpPr>
        <p:spPr>
          <a:xfrm>
            <a:off x="640080" y="1773936"/>
            <a:ext cx="274320" cy="274320"/>
          </a:xfrm>
          <a:prstGeom prst="ellipse">
            <a:avLst/>
          </a:prstGeom>
          <a:solidFill>
            <a:srgbClr val="FFFFFF"/>
          </a:solidFill>
          <a:ln w="19050">
            <a:solidFill>
              <a:srgbClr val="E2E8F0"/>
            </a:solidFill>
            <a:prstDash val="solid"/>
          </a:ln>
        </p:spPr>
      </p:sp>
      <p:sp>
        <p:nvSpPr>
          <p:cNvPr id="11" name="Text 9"/>
          <p:cNvSpPr/>
          <p:nvPr/>
        </p:nvSpPr>
        <p:spPr>
          <a:xfrm>
            <a:off x="1024128" y="1673352"/>
            <a:ext cx="7498080" cy="466344"/>
          </a:xfrm>
          <a:prstGeom prst="rect">
            <a:avLst/>
          </a:prstGeom>
          <a:noFill/>
          <a:ln/>
        </p:spPr>
        <p:txBody>
          <a:bodyPr wrap="square" rtlCol="0" anchor="ctr"/>
          <a:lstStyle/>
          <a:p>
            <a:pPr indent="0" marL="0">
              <a:buNone/>
            </a:pPr>
            <a:r>
              <a:rPr lang="en-US" sz="1150" dirty="0">
                <a:solidFill>
                  <a:srgbClr val="2D3748"/>
                </a:solidFill>
                <a:latin typeface="Calibri" pitchFamily="34" charset="0"/>
                <a:ea typeface="Calibri" pitchFamily="34" charset="-122"/>
                <a:cs typeface="Calibri" pitchFamily="34" charset="-120"/>
              </a:rPr>
              <a:t>A.  A customer’s name as it appears in a public phone directory</a:t>
            </a:r>
            <a:endParaRPr lang="en-US" sz="1150" dirty="0"/>
          </a:p>
        </p:txBody>
      </p:sp>
      <p:sp>
        <p:nvSpPr>
          <p:cNvPr id="12" name="Shape 10"/>
          <p:cNvSpPr/>
          <p:nvPr/>
        </p:nvSpPr>
        <p:spPr>
          <a:xfrm>
            <a:off x="502920" y="2267712"/>
            <a:ext cx="8138160" cy="521208"/>
          </a:xfrm>
          <a:prstGeom prst="rect">
            <a:avLst/>
          </a:prstGeom>
          <a:solidFill>
            <a:srgbClr val="E8F5ED"/>
          </a:solidFill>
          <a:ln w="25400">
            <a:solidFill>
              <a:srgbClr val="2D7D46"/>
            </a:solidFill>
            <a:prstDash val="solid"/>
          </a:ln>
        </p:spPr>
      </p:sp>
      <p:sp>
        <p:nvSpPr>
          <p:cNvPr id="13" name="Shape 11"/>
          <p:cNvSpPr/>
          <p:nvPr/>
        </p:nvSpPr>
        <p:spPr>
          <a:xfrm>
            <a:off x="640080" y="2395728"/>
            <a:ext cx="274320" cy="274320"/>
          </a:xfrm>
          <a:prstGeom prst="ellipse">
            <a:avLst/>
          </a:prstGeom>
          <a:solidFill>
            <a:srgbClr val="2D7D46"/>
          </a:solidFill>
          <a:ln w="12700">
            <a:solidFill>
              <a:srgbClr val="2D7D46"/>
            </a:solidFill>
            <a:prstDash val="solid"/>
          </a:ln>
        </p:spPr>
      </p:sp>
      <p:sp>
        <p:nvSpPr>
          <p:cNvPr id="14" name="Text 12"/>
          <p:cNvSpPr/>
          <p:nvPr/>
        </p:nvSpPr>
        <p:spPr>
          <a:xfrm>
            <a:off x="640080" y="2395728"/>
            <a:ext cx="274320" cy="27432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a:t>
            </a:r>
            <a:endParaRPr lang="en-US" sz="1000" dirty="0"/>
          </a:p>
        </p:txBody>
      </p:sp>
      <p:sp>
        <p:nvSpPr>
          <p:cNvPr id="15" name="Text 13"/>
          <p:cNvSpPr/>
          <p:nvPr/>
        </p:nvSpPr>
        <p:spPr>
          <a:xfrm>
            <a:off x="1024128" y="2295144"/>
            <a:ext cx="7498080" cy="466344"/>
          </a:xfrm>
          <a:prstGeom prst="rect">
            <a:avLst/>
          </a:prstGeom>
          <a:noFill/>
          <a:ln/>
        </p:spPr>
        <p:txBody>
          <a:bodyPr wrap="square" rtlCol="0" anchor="ctr"/>
          <a:lstStyle/>
          <a:p>
            <a:pPr indent="0" marL="0">
              <a:buNone/>
            </a:pPr>
            <a:r>
              <a:rPr lang="en-US" sz="1150" b="1" dirty="0">
                <a:solidFill>
                  <a:srgbClr val="2D7D46"/>
                </a:solidFill>
                <a:latin typeface="Calibri" pitchFamily="34" charset="0"/>
                <a:ea typeface="Calibri" pitchFamily="34" charset="-122"/>
                <a:cs typeface="Calibri" pitchFamily="34" charset="-120"/>
              </a:rPr>
              <a:t>B.  A customer’s account balance and full transaction history</a:t>
            </a:r>
            <a:endParaRPr lang="en-US" sz="1150" dirty="0"/>
          </a:p>
        </p:txBody>
      </p:sp>
      <p:sp>
        <p:nvSpPr>
          <p:cNvPr id="16" name="Shape 14"/>
          <p:cNvSpPr/>
          <p:nvPr/>
        </p:nvSpPr>
        <p:spPr>
          <a:xfrm>
            <a:off x="502920" y="2889504"/>
            <a:ext cx="8138160" cy="521208"/>
          </a:xfrm>
          <a:prstGeom prst="rect">
            <a:avLst/>
          </a:prstGeom>
          <a:solidFill>
            <a:srgbClr val="FFFFFF"/>
          </a:solidFill>
          <a:ln w="12700">
            <a:solidFill>
              <a:srgbClr val="E2E8F0"/>
            </a:solidFill>
            <a:prstDash val="solid"/>
          </a:ln>
        </p:spPr>
      </p:sp>
      <p:sp>
        <p:nvSpPr>
          <p:cNvPr id="17" name="Shape 15"/>
          <p:cNvSpPr/>
          <p:nvPr/>
        </p:nvSpPr>
        <p:spPr>
          <a:xfrm>
            <a:off x="640080" y="3017520"/>
            <a:ext cx="274320" cy="274320"/>
          </a:xfrm>
          <a:prstGeom prst="ellipse">
            <a:avLst/>
          </a:prstGeom>
          <a:solidFill>
            <a:srgbClr val="FFFFFF"/>
          </a:solidFill>
          <a:ln w="19050">
            <a:solidFill>
              <a:srgbClr val="E2E8F0"/>
            </a:solidFill>
            <a:prstDash val="solid"/>
          </a:ln>
        </p:spPr>
      </p:sp>
      <p:sp>
        <p:nvSpPr>
          <p:cNvPr id="18" name="Text 16"/>
          <p:cNvSpPr/>
          <p:nvPr/>
        </p:nvSpPr>
        <p:spPr>
          <a:xfrm>
            <a:off x="1024128" y="2916936"/>
            <a:ext cx="7498080" cy="466344"/>
          </a:xfrm>
          <a:prstGeom prst="rect">
            <a:avLst/>
          </a:prstGeom>
          <a:noFill/>
          <a:ln/>
        </p:spPr>
        <p:txBody>
          <a:bodyPr wrap="square" rtlCol="0" anchor="ctr"/>
          <a:lstStyle/>
          <a:p>
            <a:pPr indent="0" marL="0">
              <a:buNone/>
            </a:pPr>
            <a:r>
              <a:rPr lang="en-US" sz="1150" dirty="0">
                <a:solidFill>
                  <a:srgbClr val="2D3748"/>
                </a:solidFill>
                <a:latin typeface="Calibri" pitchFamily="34" charset="0"/>
                <a:ea typeface="Calibri" pitchFamily="34" charset="-122"/>
                <a:cs typeface="Calibri" pitchFamily="34" charset="-120"/>
              </a:rPr>
              <a:t>C.  The general interest rate environment reported in financial news</a:t>
            </a:r>
            <a:endParaRPr lang="en-US" sz="1150" dirty="0"/>
          </a:p>
        </p:txBody>
      </p:sp>
      <p:sp>
        <p:nvSpPr>
          <p:cNvPr id="19" name="Shape 17"/>
          <p:cNvSpPr/>
          <p:nvPr/>
        </p:nvSpPr>
        <p:spPr>
          <a:xfrm>
            <a:off x="502920" y="3511296"/>
            <a:ext cx="8138160" cy="521208"/>
          </a:xfrm>
          <a:prstGeom prst="rect">
            <a:avLst/>
          </a:prstGeom>
          <a:solidFill>
            <a:srgbClr val="FFFFFF"/>
          </a:solidFill>
          <a:ln w="12700">
            <a:solidFill>
              <a:srgbClr val="E2E8F0"/>
            </a:solidFill>
            <a:prstDash val="solid"/>
          </a:ln>
        </p:spPr>
      </p:sp>
      <p:sp>
        <p:nvSpPr>
          <p:cNvPr id="20" name="Shape 18"/>
          <p:cNvSpPr/>
          <p:nvPr/>
        </p:nvSpPr>
        <p:spPr>
          <a:xfrm>
            <a:off x="640080" y="3639312"/>
            <a:ext cx="274320" cy="274320"/>
          </a:xfrm>
          <a:prstGeom prst="ellipse">
            <a:avLst/>
          </a:prstGeom>
          <a:solidFill>
            <a:srgbClr val="FFFFFF"/>
          </a:solidFill>
          <a:ln w="19050">
            <a:solidFill>
              <a:srgbClr val="E2E8F0"/>
            </a:solidFill>
            <a:prstDash val="solid"/>
          </a:ln>
        </p:spPr>
      </p:sp>
      <p:sp>
        <p:nvSpPr>
          <p:cNvPr id="21" name="Text 19"/>
          <p:cNvSpPr/>
          <p:nvPr/>
        </p:nvSpPr>
        <p:spPr>
          <a:xfrm>
            <a:off x="1024128" y="3538728"/>
            <a:ext cx="7498080" cy="466344"/>
          </a:xfrm>
          <a:prstGeom prst="rect">
            <a:avLst/>
          </a:prstGeom>
          <a:noFill/>
          <a:ln/>
        </p:spPr>
        <p:txBody>
          <a:bodyPr wrap="square" rtlCol="0" anchor="ctr"/>
          <a:lstStyle/>
          <a:p>
            <a:pPr indent="0" marL="0">
              <a:buNone/>
            </a:pPr>
            <a:r>
              <a:rPr lang="en-US" sz="1150" dirty="0">
                <a:solidFill>
                  <a:srgbClr val="2D3748"/>
                </a:solidFill>
                <a:latin typeface="Calibri" pitchFamily="34" charset="0"/>
                <a:ea typeface="Calibri" pitchFamily="34" charset="-122"/>
                <a:cs typeface="Calibri" pitchFamily="34" charset="-120"/>
              </a:rPr>
              <a:t>D.  The firm’s published advisory fee schedule</a:t>
            </a:r>
            <a:endParaRPr lang="en-US" sz="1150" dirty="0"/>
          </a:p>
        </p:txBody>
      </p:sp>
      <p:sp>
        <p:nvSpPr>
          <p:cNvPr id="22" name="Shape 20"/>
          <p:cNvSpPr/>
          <p:nvPr/>
        </p:nvSpPr>
        <p:spPr>
          <a:xfrm>
            <a:off x="502920" y="4169664"/>
            <a:ext cx="8138160" cy="475488"/>
          </a:xfrm>
          <a:prstGeom prst="rect">
            <a:avLst/>
          </a:prstGeom>
          <a:solidFill>
            <a:srgbClr val="E8F5ED"/>
          </a:solidFill>
          <a:ln w="19050">
            <a:solidFill>
              <a:srgbClr val="2D7D46"/>
            </a:solidFill>
            <a:prstDash val="solid"/>
          </a:ln>
        </p:spPr>
      </p:sp>
      <p:sp>
        <p:nvSpPr>
          <p:cNvPr id="23" name="Shape 21"/>
          <p:cNvSpPr/>
          <p:nvPr/>
        </p:nvSpPr>
        <p:spPr>
          <a:xfrm>
            <a:off x="621792" y="4261104"/>
            <a:ext cx="274320" cy="274320"/>
          </a:xfrm>
          <a:prstGeom prst="ellipse">
            <a:avLst/>
          </a:prstGeom>
          <a:solidFill>
            <a:srgbClr val="2D7D46"/>
          </a:solidFill>
          <a:ln w="12700">
            <a:solidFill>
              <a:srgbClr val="2D7D46"/>
            </a:solidFill>
            <a:prstDash val="solid"/>
          </a:ln>
        </p:spPr>
      </p:sp>
      <p:sp>
        <p:nvSpPr>
          <p:cNvPr id="24" name="Text 22"/>
          <p:cNvSpPr/>
          <p:nvPr/>
        </p:nvSpPr>
        <p:spPr>
          <a:xfrm>
            <a:off x="621792" y="4261104"/>
            <a:ext cx="274320" cy="27432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a:t>
            </a:r>
            <a:endParaRPr lang="en-US" sz="1000" dirty="0"/>
          </a:p>
        </p:txBody>
      </p:sp>
      <p:sp>
        <p:nvSpPr>
          <p:cNvPr id="25" name="Text 23"/>
          <p:cNvSpPr/>
          <p:nvPr/>
        </p:nvSpPr>
        <p:spPr>
          <a:xfrm>
            <a:off x="1005840" y="4206240"/>
            <a:ext cx="7516368" cy="402336"/>
          </a:xfrm>
          <a:prstGeom prst="rect">
            <a:avLst/>
          </a:prstGeom>
          <a:noFill/>
          <a:ln/>
        </p:spPr>
        <p:txBody>
          <a:bodyPr wrap="square" rtlCol="0" anchor="ctr"/>
          <a:lstStyle/>
          <a:p>
            <a:pPr indent="0" marL="0">
              <a:buNone/>
            </a:pPr>
            <a:r>
              <a:rPr lang="en-US" sz="950" b="1" dirty="0">
                <a:solidFill>
                  <a:srgbClr val="2D7D46"/>
                </a:solidFill>
                <a:latin typeface="Calibri" pitchFamily="34" charset="0"/>
                <a:ea typeface="Calibri" pitchFamily="34" charset="-122"/>
                <a:cs typeface="Calibri" pitchFamily="34" charset="-120"/>
              </a:rPr>
              <a:t>Correct! Account balances and transaction history are NPI—generated through a customer’s transactions with the firm.</a:t>
            </a:r>
            <a:endParaRPr lang="en-US" sz="950" dirty="0"/>
          </a:p>
        </p:txBody>
      </p:sp>
      <p:sp>
        <p:nvSpPr>
          <p:cNvPr id="26" name="Shape 24"/>
          <p:cNvSpPr/>
          <p:nvPr/>
        </p:nvSpPr>
        <p:spPr>
          <a:xfrm>
            <a:off x="7205472" y="4187952"/>
            <a:ext cx="1737360" cy="438912"/>
          </a:xfrm>
          <a:prstGeom prst="rect">
            <a:avLst/>
          </a:prstGeom>
          <a:solidFill>
            <a:srgbClr val="C9A84C"/>
          </a:solidFill>
          <a:ln w="12700">
            <a:solidFill>
              <a:srgbClr val="C9A84C"/>
            </a:solidFill>
            <a:prstDash val="solid"/>
          </a:ln>
        </p:spPr>
      </p:sp>
      <p:sp>
        <p:nvSpPr>
          <p:cNvPr id="27" name="Text 25"/>
          <p:cNvSpPr/>
          <p:nvPr/>
        </p:nvSpPr>
        <p:spPr>
          <a:xfrm>
            <a:off x="7205472" y="4187952"/>
            <a:ext cx="1737360" cy="438912"/>
          </a:xfrm>
          <a:prstGeom prst="rect">
            <a:avLst/>
          </a:prstGeom>
          <a:noFill/>
          <a:ln/>
        </p:spPr>
        <p:txBody>
          <a:bodyPr wrap="square" lIns="0" tIns="0" rIns="0" bIns="0" rtlCol="0" anchor="ctr"/>
          <a:lstStyle/>
          <a:p>
            <a:pPr algn="ctr" indent="0" marL="0">
              <a:buNone/>
            </a:pPr>
            <a:r>
              <a:rPr lang="en-US" sz="950" b="1" dirty="0">
                <a:solidFill>
                  <a:srgbClr val="1B2A4A"/>
                </a:solidFill>
                <a:latin typeface="Calibri" pitchFamily="34" charset="0"/>
                <a:ea typeface="Calibri" pitchFamily="34" charset="-122"/>
                <a:cs typeface="Calibri" pitchFamily="34" charset="-120"/>
              </a:rPr>
              <a:t>NEXT QUESTION  →</a:t>
            </a:r>
            <a:endParaRPr lang="en-US" sz="95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1B2A4A"/>
        </a:solidFill>
      </p:bgPr>
    </p:bg>
    <p:spTree>
      <p:nvGrpSpPr>
        <p:cNvPr id="1" name=""/>
        <p:cNvGrpSpPr/>
        <p:nvPr/>
      </p:nvGrpSpPr>
      <p:grpSpPr>
        <a:xfrm>
          <a:off x="0" y="0"/>
          <a:ext cx="0" cy="0"/>
          <a:chOff x="0" y="0"/>
          <a:chExt cx="0" cy="0"/>
        </a:xfrm>
      </p:grpSpPr>
      <p:sp>
        <p:nvSpPr>
          <p:cNvPr id="2" name="Shape 0"/>
          <p:cNvSpPr/>
          <p:nvPr/>
        </p:nvSpPr>
        <p:spPr>
          <a:xfrm>
            <a:off x="5669280" y="-1645920"/>
            <a:ext cx="5669280" cy="5669280"/>
          </a:xfrm>
          <a:prstGeom prst="ellipse">
            <a:avLst/>
          </a:prstGeom>
          <a:solidFill>
            <a:srgbClr val="243858"/>
          </a:solidFill>
          <a:ln w="12700">
            <a:solidFill>
              <a:srgbClr val="243858"/>
            </a:solidFill>
            <a:prstDash val="solid"/>
          </a:ln>
        </p:spPr>
      </p:sp>
      <p:sp>
        <p:nvSpPr>
          <p:cNvPr id="3" name="Shape 1"/>
          <p:cNvSpPr/>
          <p:nvPr/>
        </p:nvSpPr>
        <p:spPr>
          <a:xfrm>
            <a:off x="6583680" y="-731520"/>
            <a:ext cx="3657600" cy="3657600"/>
          </a:xfrm>
          <a:prstGeom prst="ellipse">
            <a:avLst/>
          </a:prstGeom>
          <a:solidFill>
            <a:srgbClr val="111D30"/>
          </a:solidFill>
          <a:ln w="12700">
            <a:solidFill>
              <a:srgbClr val="111D30"/>
            </a:solidFill>
            <a:prstDash val="solid"/>
          </a:ln>
        </p:spPr>
      </p:sp>
      <p:sp>
        <p:nvSpPr>
          <p:cNvPr id="4" name="Shape 2"/>
          <p:cNvSpPr/>
          <p:nvPr/>
        </p:nvSpPr>
        <p:spPr>
          <a:xfrm>
            <a:off x="-1463040" y="2560320"/>
            <a:ext cx="3840480" cy="3840480"/>
          </a:xfrm>
          <a:prstGeom prst="ellipse">
            <a:avLst/>
          </a:prstGeom>
          <a:solidFill>
            <a:srgbClr val="172236"/>
          </a:solidFill>
          <a:ln w="12700">
            <a:solidFill>
              <a:srgbClr val="172236"/>
            </a:solidFill>
            <a:prstDash val="solid"/>
          </a:ln>
        </p:spPr>
      </p:sp>
      <p:sp>
        <p:nvSpPr>
          <p:cNvPr id="5" name="Shape 3"/>
          <p:cNvSpPr/>
          <p:nvPr/>
        </p:nvSpPr>
        <p:spPr>
          <a:xfrm>
            <a:off x="365760" y="365760"/>
            <a:ext cx="1417320" cy="1417320"/>
          </a:xfrm>
          <a:prstGeom prst="ellipse">
            <a:avLst/>
          </a:prstGeom>
          <a:solidFill>
            <a:srgbClr val="C9A84C"/>
          </a:solidFill>
          <a:ln w="12700">
            <a:solidFill>
              <a:srgbClr val="C9A84C"/>
            </a:solidFill>
            <a:prstDash val="solid"/>
          </a:ln>
        </p:spPr>
      </p:sp>
      <p:sp>
        <p:nvSpPr>
          <p:cNvPr id="6" name="Text 4"/>
          <p:cNvSpPr/>
          <p:nvPr/>
        </p:nvSpPr>
        <p:spPr>
          <a:xfrm>
            <a:off x="365760" y="384048"/>
            <a:ext cx="1417320" cy="914400"/>
          </a:xfrm>
          <a:prstGeom prst="rect">
            <a:avLst/>
          </a:prstGeom>
          <a:noFill/>
          <a:ln/>
        </p:spPr>
        <p:txBody>
          <a:bodyPr wrap="square" rtlCol="0" anchor="ctr"/>
          <a:lstStyle/>
          <a:p>
            <a:pPr algn="ctr" indent="0" marL="0">
              <a:buNone/>
            </a:pPr>
            <a:r>
              <a:rPr lang="en-US" sz="3000" b="1" dirty="0">
                <a:solidFill>
                  <a:srgbClr val="1B2A4A"/>
                </a:solidFill>
                <a:latin typeface="Calibri" pitchFamily="34" charset="0"/>
                <a:ea typeface="Calibri" pitchFamily="34" charset="-122"/>
                <a:cs typeface="Calibri" pitchFamily="34" charset="-120"/>
              </a:rPr>
              <a:t>5/5</a:t>
            </a:r>
            <a:endParaRPr lang="en-US" sz="3000" dirty="0"/>
          </a:p>
        </p:txBody>
      </p:sp>
      <p:sp>
        <p:nvSpPr>
          <p:cNvPr id="7" name="Text 5"/>
          <p:cNvSpPr/>
          <p:nvPr/>
        </p:nvSpPr>
        <p:spPr>
          <a:xfrm>
            <a:off x="365760" y="1234440"/>
            <a:ext cx="1417320" cy="411480"/>
          </a:xfrm>
          <a:prstGeom prst="rect">
            <a:avLst/>
          </a:prstGeom>
          <a:noFill/>
          <a:ln/>
        </p:spPr>
        <p:txBody>
          <a:bodyPr wrap="square" rtlCol="0" anchor="ctr"/>
          <a:lstStyle/>
          <a:p>
            <a:pPr algn="ctr" indent="0" marL="0">
              <a:buNone/>
            </a:pPr>
            <a:r>
              <a:rPr lang="en-US" sz="900" b="1" spc="150" kern="0" dirty="0">
                <a:solidFill>
                  <a:srgbClr val="1B2A4A"/>
                </a:solidFill>
                <a:latin typeface="Calibri" pitchFamily="34" charset="0"/>
                <a:ea typeface="Calibri" pitchFamily="34" charset="-122"/>
                <a:cs typeface="Calibri" pitchFamily="34" charset="-120"/>
              </a:rPr>
              <a:t>PASSED</a:t>
            </a:r>
            <a:endParaRPr lang="en-US" sz="900" dirty="0"/>
          </a:p>
        </p:txBody>
      </p:sp>
      <p:sp>
        <p:nvSpPr>
          <p:cNvPr id="8" name="Text 6"/>
          <p:cNvSpPr/>
          <p:nvPr/>
        </p:nvSpPr>
        <p:spPr>
          <a:xfrm>
            <a:off x="1993392" y="384048"/>
            <a:ext cx="6766560" cy="658368"/>
          </a:xfrm>
          <a:prstGeom prst="rect">
            <a:avLst/>
          </a:prstGeom>
          <a:noFill/>
          <a:ln/>
        </p:spPr>
        <p:txBody>
          <a:bodyPr wrap="square" rtlCol="0" anchor="ctr"/>
          <a:lstStyle/>
          <a:p>
            <a:pPr indent="0" marL="0">
              <a:buNone/>
            </a:pPr>
            <a:r>
              <a:rPr lang="en-US" sz="3400" b="1" dirty="0">
                <a:solidFill>
                  <a:srgbClr val="FFFFFF"/>
                </a:solidFill>
                <a:latin typeface="Calibri" pitchFamily="34" charset="0"/>
                <a:ea typeface="Calibri" pitchFamily="34" charset="-122"/>
                <a:cs typeface="Calibri" pitchFamily="34" charset="-120"/>
              </a:rPr>
              <a:t>Course Complete!</a:t>
            </a:r>
            <a:endParaRPr lang="en-US" sz="3400" dirty="0"/>
          </a:p>
        </p:txBody>
      </p:sp>
      <p:sp>
        <p:nvSpPr>
          <p:cNvPr id="9" name="Text 7"/>
          <p:cNvSpPr/>
          <p:nvPr/>
        </p:nvSpPr>
        <p:spPr>
          <a:xfrm>
            <a:off x="1993392" y="1078992"/>
            <a:ext cx="6766560" cy="438912"/>
          </a:xfrm>
          <a:prstGeom prst="rect">
            <a:avLst/>
          </a:prstGeom>
          <a:noFill/>
          <a:ln/>
        </p:spPr>
        <p:txBody>
          <a:bodyPr wrap="square" rtlCol="0" anchor="ctr"/>
          <a:lstStyle/>
          <a:p>
            <a:pPr indent="0" marL="0">
              <a:buNone/>
            </a:pPr>
            <a:r>
              <a:rPr lang="en-US" sz="1150" dirty="0">
                <a:solidFill>
                  <a:srgbClr val="8BA0B8"/>
                </a:solidFill>
                <a:latin typeface="Calibri" pitchFamily="34" charset="0"/>
                <a:ea typeface="Calibri" pitchFamily="34" charset="-122"/>
                <a:cs typeface="Calibri" pitchFamily="34" charset="-120"/>
              </a:rPr>
              <a:t>You’ve successfully completed Data Privacy in the Financial Industry: Know Your Obligations.</a:t>
            </a:r>
            <a:endParaRPr lang="en-US" sz="1150" dirty="0"/>
          </a:p>
        </p:txBody>
      </p:sp>
      <p:sp>
        <p:nvSpPr>
          <p:cNvPr id="10" name="Shape 8"/>
          <p:cNvSpPr/>
          <p:nvPr/>
        </p:nvSpPr>
        <p:spPr>
          <a:xfrm>
            <a:off x="384048" y="1664208"/>
            <a:ext cx="8412480" cy="36576"/>
          </a:xfrm>
          <a:prstGeom prst="rect">
            <a:avLst/>
          </a:prstGeom>
          <a:solidFill>
            <a:srgbClr val="C9A84C"/>
          </a:solidFill>
          <a:ln w="12700">
            <a:solidFill>
              <a:srgbClr val="C9A84C"/>
            </a:solidFill>
            <a:prstDash val="solid"/>
          </a:ln>
        </p:spPr>
      </p:sp>
      <p:sp>
        <p:nvSpPr>
          <p:cNvPr id="11" name="Shape 9"/>
          <p:cNvSpPr/>
          <p:nvPr/>
        </p:nvSpPr>
        <p:spPr>
          <a:xfrm>
            <a:off x="384048" y="1810512"/>
            <a:ext cx="2743200" cy="3035808"/>
          </a:xfrm>
          <a:prstGeom prst="rect">
            <a:avLst/>
          </a:prstGeom>
          <a:solidFill>
            <a:srgbClr val="0D1929"/>
          </a:solidFill>
          <a:ln w="12700">
            <a:solidFill>
              <a:srgbClr val="C9A84C"/>
            </a:solidFill>
            <a:prstDash val="solid"/>
          </a:ln>
        </p:spPr>
      </p:sp>
      <p:sp>
        <p:nvSpPr>
          <p:cNvPr id="12" name="Shape 10"/>
          <p:cNvSpPr/>
          <p:nvPr/>
        </p:nvSpPr>
        <p:spPr>
          <a:xfrm>
            <a:off x="384048" y="1810512"/>
            <a:ext cx="2743200" cy="420624"/>
          </a:xfrm>
          <a:prstGeom prst="rect">
            <a:avLst/>
          </a:prstGeom>
          <a:solidFill>
            <a:srgbClr val="C9A84C"/>
          </a:solidFill>
          <a:ln w="12700">
            <a:solidFill>
              <a:srgbClr val="C9A84C"/>
            </a:solidFill>
            <a:prstDash val="solid"/>
          </a:ln>
        </p:spPr>
      </p:sp>
      <p:sp>
        <p:nvSpPr>
          <p:cNvPr id="13" name="Text 11"/>
          <p:cNvSpPr/>
          <p:nvPr/>
        </p:nvSpPr>
        <p:spPr>
          <a:xfrm>
            <a:off x="521208" y="1810512"/>
            <a:ext cx="2468880" cy="420624"/>
          </a:xfrm>
          <a:prstGeom prst="rect">
            <a:avLst/>
          </a:prstGeom>
          <a:noFill/>
          <a:ln/>
        </p:spPr>
        <p:txBody>
          <a:bodyPr wrap="square" rtlCol="0" anchor="ctr"/>
          <a:lstStyle/>
          <a:p>
            <a:pPr indent="0" marL="0">
              <a:buNone/>
            </a:pPr>
            <a:r>
              <a:rPr lang="en-US" sz="1100" b="1" dirty="0">
                <a:solidFill>
                  <a:srgbClr val="1B2A4A"/>
                </a:solidFill>
                <a:latin typeface="Calibri" pitchFamily="34" charset="0"/>
                <a:ea typeface="Calibri" pitchFamily="34" charset="-122"/>
                <a:cs typeface="Calibri" pitchFamily="34" charset="-120"/>
              </a:rPr>
              <a:t>What You Covered</a:t>
            </a:r>
            <a:endParaRPr lang="en-US" sz="1100" dirty="0"/>
          </a:p>
        </p:txBody>
      </p:sp>
      <p:sp>
        <p:nvSpPr>
          <p:cNvPr id="14" name="Text 12"/>
          <p:cNvSpPr/>
          <p:nvPr/>
        </p:nvSpPr>
        <p:spPr>
          <a:xfrm>
            <a:off x="548640" y="2322576"/>
            <a:ext cx="2423160" cy="411480"/>
          </a:xfrm>
          <a:prstGeom prst="rect">
            <a:avLst/>
          </a:prstGeom>
          <a:noFill/>
          <a:ln/>
        </p:spPr>
        <p:txBody>
          <a:bodyPr wrap="square" rtlCol="0" anchor="ctr"/>
          <a:lstStyle/>
          <a:p>
            <a:pPr indent="0" marL="0">
              <a:buNone/>
            </a:pPr>
            <a:r>
              <a:rPr lang="en-US" sz="1000" dirty="0">
                <a:solidFill>
                  <a:srgbClr val="FFFFFF"/>
                </a:solidFill>
                <a:latin typeface="Calibri" pitchFamily="34" charset="0"/>
                <a:ea typeface="Calibri" pitchFamily="34" charset="-122"/>
                <a:cs typeface="Calibri" pitchFamily="34" charset="-120"/>
              </a:rPr>
              <a:t>•  Regulation S-P obligations</a:t>
            </a:r>
            <a:endParaRPr lang="en-US" sz="1000" dirty="0"/>
          </a:p>
        </p:txBody>
      </p:sp>
      <p:sp>
        <p:nvSpPr>
          <p:cNvPr id="15" name="Text 13"/>
          <p:cNvSpPr/>
          <p:nvPr/>
        </p:nvSpPr>
        <p:spPr>
          <a:xfrm>
            <a:off x="548640" y="2779776"/>
            <a:ext cx="2423160" cy="411480"/>
          </a:xfrm>
          <a:prstGeom prst="rect">
            <a:avLst/>
          </a:prstGeom>
          <a:noFill/>
          <a:ln/>
        </p:spPr>
        <p:txBody>
          <a:bodyPr wrap="square" rtlCol="0" anchor="ctr"/>
          <a:lstStyle/>
          <a:p>
            <a:pPr indent="0" marL="0">
              <a:buNone/>
            </a:pPr>
            <a:r>
              <a:rPr lang="en-US" sz="1000" dirty="0">
                <a:solidFill>
                  <a:srgbClr val="FFFFFF"/>
                </a:solidFill>
                <a:latin typeface="Calibri" pitchFamily="34" charset="0"/>
                <a:ea typeface="Calibri" pitchFamily="34" charset="-122"/>
                <a:cs typeface="Calibri" pitchFamily="34" charset="-120"/>
              </a:rPr>
              <a:t>•  FINRA Rule 4370</a:t>
            </a:r>
            <a:endParaRPr lang="en-US" sz="1000" dirty="0"/>
          </a:p>
        </p:txBody>
      </p:sp>
      <p:sp>
        <p:nvSpPr>
          <p:cNvPr id="16" name="Text 14"/>
          <p:cNvSpPr/>
          <p:nvPr/>
        </p:nvSpPr>
        <p:spPr>
          <a:xfrm>
            <a:off x="548640" y="3236976"/>
            <a:ext cx="2423160" cy="411480"/>
          </a:xfrm>
          <a:prstGeom prst="rect">
            <a:avLst/>
          </a:prstGeom>
          <a:noFill/>
          <a:ln/>
        </p:spPr>
        <p:txBody>
          <a:bodyPr wrap="square" rtlCol="0" anchor="ctr"/>
          <a:lstStyle/>
          <a:p>
            <a:pPr indent="0" marL="0">
              <a:buNone/>
            </a:pPr>
            <a:r>
              <a:rPr lang="en-US" sz="1000" dirty="0">
                <a:solidFill>
                  <a:srgbClr val="FFFFFF"/>
                </a:solidFill>
                <a:latin typeface="Calibri" pitchFamily="34" charset="0"/>
                <a:ea typeface="Calibri" pitchFamily="34" charset="-122"/>
                <a:cs typeface="Calibri" pitchFamily="34" charset="-120"/>
              </a:rPr>
              <a:t>•  Identifying NPI in practice</a:t>
            </a:r>
            <a:endParaRPr lang="en-US" sz="1000" dirty="0"/>
          </a:p>
        </p:txBody>
      </p:sp>
      <p:sp>
        <p:nvSpPr>
          <p:cNvPr id="17" name="Text 15"/>
          <p:cNvSpPr/>
          <p:nvPr/>
        </p:nvSpPr>
        <p:spPr>
          <a:xfrm>
            <a:off x="548640" y="3694176"/>
            <a:ext cx="2423160" cy="411480"/>
          </a:xfrm>
          <a:prstGeom prst="rect">
            <a:avLst/>
          </a:prstGeom>
          <a:noFill/>
          <a:ln/>
        </p:spPr>
        <p:txBody>
          <a:bodyPr wrap="square" rtlCol="0" anchor="ctr"/>
          <a:lstStyle/>
          <a:p>
            <a:pPr indent="0" marL="0">
              <a:buNone/>
            </a:pPr>
            <a:r>
              <a:rPr lang="en-US" sz="1000" dirty="0">
                <a:solidFill>
                  <a:srgbClr val="FFFFFF"/>
                </a:solidFill>
                <a:latin typeface="Calibri" pitchFamily="34" charset="0"/>
                <a:ea typeface="Calibri" pitchFamily="34" charset="-122"/>
                <a:cs typeface="Calibri" pitchFamily="34" charset="-120"/>
              </a:rPr>
              <a:t>•  Daily data handling responsibilities</a:t>
            </a:r>
            <a:endParaRPr lang="en-US" sz="1000" dirty="0"/>
          </a:p>
        </p:txBody>
      </p:sp>
      <p:sp>
        <p:nvSpPr>
          <p:cNvPr id="18" name="Text 16"/>
          <p:cNvSpPr/>
          <p:nvPr/>
        </p:nvSpPr>
        <p:spPr>
          <a:xfrm>
            <a:off x="548640" y="4151376"/>
            <a:ext cx="2423160" cy="411480"/>
          </a:xfrm>
          <a:prstGeom prst="rect">
            <a:avLst/>
          </a:prstGeom>
          <a:noFill/>
          <a:ln/>
        </p:spPr>
        <p:txBody>
          <a:bodyPr wrap="square" rtlCol="0" anchor="ctr"/>
          <a:lstStyle/>
          <a:p>
            <a:pPr indent="0" marL="0">
              <a:buNone/>
            </a:pPr>
            <a:r>
              <a:rPr lang="en-US" sz="1000" dirty="0">
                <a:solidFill>
                  <a:srgbClr val="FFFFFF"/>
                </a:solidFill>
                <a:latin typeface="Calibri" pitchFamily="34" charset="0"/>
                <a:ea typeface="Calibri" pitchFamily="34" charset="-122"/>
                <a:cs typeface="Calibri" pitchFamily="34" charset="-120"/>
              </a:rPr>
              <a:t>•  Incident response: 5 steps</a:t>
            </a:r>
            <a:endParaRPr lang="en-US" sz="1000" dirty="0"/>
          </a:p>
        </p:txBody>
      </p:sp>
      <p:sp>
        <p:nvSpPr>
          <p:cNvPr id="19" name="Shape 17"/>
          <p:cNvSpPr/>
          <p:nvPr/>
        </p:nvSpPr>
        <p:spPr>
          <a:xfrm>
            <a:off x="3291840" y="1810512"/>
            <a:ext cx="2743200" cy="3035808"/>
          </a:xfrm>
          <a:prstGeom prst="rect">
            <a:avLst/>
          </a:prstGeom>
          <a:solidFill>
            <a:srgbClr val="0D1929"/>
          </a:solidFill>
          <a:ln w="12700">
            <a:solidFill>
              <a:srgbClr val="C9A84C"/>
            </a:solidFill>
            <a:prstDash val="solid"/>
          </a:ln>
        </p:spPr>
      </p:sp>
      <p:sp>
        <p:nvSpPr>
          <p:cNvPr id="20" name="Shape 18"/>
          <p:cNvSpPr/>
          <p:nvPr/>
        </p:nvSpPr>
        <p:spPr>
          <a:xfrm>
            <a:off x="3291840" y="1810512"/>
            <a:ext cx="2743200" cy="420624"/>
          </a:xfrm>
          <a:prstGeom prst="rect">
            <a:avLst/>
          </a:prstGeom>
          <a:solidFill>
            <a:srgbClr val="C9A84C"/>
          </a:solidFill>
          <a:ln w="12700">
            <a:solidFill>
              <a:srgbClr val="C9A84C"/>
            </a:solidFill>
            <a:prstDash val="solid"/>
          </a:ln>
        </p:spPr>
      </p:sp>
      <p:sp>
        <p:nvSpPr>
          <p:cNvPr id="21" name="Text 19"/>
          <p:cNvSpPr/>
          <p:nvPr/>
        </p:nvSpPr>
        <p:spPr>
          <a:xfrm>
            <a:off x="3429000" y="1810512"/>
            <a:ext cx="2468880" cy="420624"/>
          </a:xfrm>
          <a:prstGeom prst="rect">
            <a:avLst/>
          </a:prstGeom>
          <a:noFill/>
          <a:ln/>
        </p:spPr>
        <p:txBody>
          <a:bodyPr wrap="square" rtlCol="0" anchor="ctr"/>
          <a:lstStyle/>
          <a:p>
            <a:pPr indent="0" marL="0">
              <a:buNone/>
            </a:pPr>
            <a:r>
              <a:rPr lang="en-US" sz="1100" b="1" dirty="0">
                <a:solidFill>
                  <a:srgbClr val="1B2A4A"/>
                </a:solidFill>
                <a:latin typeface="Calibri" pitchFamily="34" charset="0"/>
                <a:ea typeface="Calibri" pitchFamily="34" charset="-122"/>
                <a:cs typeface="Calibri" pitchFamily="34" charset="-120"/>
              </a:rPr>
              <a:t>Your Result</a:t>
            </a:r>
            <a:endParaRPr lang="en-US" sz="1100" dirty="0"/>
          </a:p>
        </p:txBody>
      </p:sp>
      <p:sp>
        <p:nvSpPr>
          <p:cNvPr id="22" name="Text 20"/>
          <p:cNvSpPr/>
          <p:nvPr/>
        </p:nvSpPr>
        <p:spPr>
          <a:xfrm>
            <a:off x="3456432" y="2322576"/>
            <a:ext cx="2423160" cy="411480"/>
          </a:xfrm>
          <a:prstGeom prst="rect">
            <a:avLst/>
          </a:prstGeom>
          <a:noFill/>
          <a:ln/>
        </p:spPr>
        <p:txBody>
          <a:bodyPr wrap="square" rtlCol="0" anchor="ctr"/>
          <a:lstStyle/>
          <a:p>
            <a:pPr indent="0" marL="0">
              <a:buNone/>
            </a:pPr>
            <a:r>
              <a:rPr lang="en-US" sz="1000" dirty="0">
                <a:solidFill>
                  <a:srgbClr val="FFFFFF"/>
                </a:solidFill>
                <a:latin typeface="Calibri" pitchFamily="34" charset="0"/>
                <a:ea typeface="Calibri" pitchFamily="34" charset="-122"/>
                <a:cs typeface="Calibri" pitchFamily="34" charset="-120"/>
              </a:rPr>
              <a:t>•  Score: 5/5 (100%)</a:t>
            </a:r>
            <a:endParaRPr lang="en-US" sz="1000" dirty="0"/>
          </a:p>
        </p:txBody>
      </p:sp>
      <p:sp>
        <p:nvSpPr>
          <p:cNvPr id="23" name="Text 21"/>
          <p:cNvSpPr/>
          <p:nvPr/>
        </p:nvSpPr>
        <p:spPr>
          <a:xfrm>
            <a:off x="3456432" y="2779776"/>
            <a:ext cx="2423160" cy="411480"/>
          </a:xfrm>
          <a:prstGeom prst="rect">
            <a:avLst/>
          </a:prstGeom>
          <a:noFill/>
          <a:ln/>
        </p:spPr>
        <p:txBody>
          <a:bodyPr wrap="square" rtlCol="0" anchor="ctr"/>
          <a:lstStyle/>
          <a:p>
            <a:pPr indent="0" marL="0">
              <a:buNone/>
            </a:pPr>
            <a:r>
              <a:rPr lang="en-US" sz="1000" dirty="0">
                <a:solidFill>
                  <a:srgbClr val="FFFFFF"/>
                </a:solidFill>
                <a:latin typeface="Calibri" pitchFamily="34" charset="0"/>
                <a:ea typeface="Calibri" pitchFamily="34" charset="-122"/>
                <a:cs typeface="Calibri" pitchFamily="34" charset="-120"/>
              </a:rPr>
              <a:t>•  Status: PASSED</a:t>
            </a:r>
            <a:endParaRPr lang="en-US" sz="1000" dirty="0"/>
          </a:p>
        </p:txBody>
      </p:sp>
      <p:sp>
        <p:nvSpPr>
          <p:cNvPr id="24" name="Text 22"/>
          <p:cNvSpPr/>
          <p:nvPr/>
        </p:nvSpPr>
        <p:spPr>
          <a:xfrm>
            <a:off x="3456432" y="3236976"/>
            <a:ext cx="2423160" cy="411480"/>
          </a:xfrm>
          <a:prstGeom prst="rect">
            <a:avLst/>
          </a:prstGeom>
          <a:noFill/>
          <a:ln/>
        </p:spPr>
        <p:txBody>
          <a:bodyPr wrap="square" rtlCol="0" anchor="ctr"/>
          <a:lstStyle/>
          <a:p>
            <a:pPr indent="0" marL="0">
              <a:buNone/>
            </a:pPr>
            <a:r>
              <a:rPr lang="en-US" sz="1000" dirty="0">
                <a:solidFill>
                  <a:srgbClr val="FFFFFF"/>
                </a:solidFill>
                <a:latin typeface="Calibri" pitchFamily="34" charset="0"/>
                <a:ea typeface="Calibri" pitchFamily="34" charset="-122"/>
                <a:cs typeface="Calibri" pitchFamily="34" charset="-120"/>
              </a:rPr>
              <a:t>•  Completion: Recorded in LMS</a:t>
            </a:r>
            <a:endParaRPr lang="en-US" sz="1000" dirty="0"/>
          </a:p>
        </p:txBody>
      </p:sp>
      <p:sp>
        <p:nvSpPr>
          <p:cNvPr id="25" name="Text 23"/>
          <p:cNvSpPr/>
          <p:nvPr/>
        </p:nvSpPr>
        <p:spPr>
          <a:xfrm>
            <a:off x="3456432" y="3694176"/>
            <a:ext cx="2423160" cy="411480"/>
          </a:xfrm>
          <a:prstGeom prst="rect">
            <a:avLst/>
          </a:prstGeom>
          <a:noFill/>
          <a:ln/>
        </p:spPr>
        <p:txBody>
          <a:bodyPr wrap="square" rtlCol="0" anchor="ctr"/>
          <a:lstStyle/>
          <a:p>
            <a:pPr indent="0" marL="0">
              <a:buNone/>
            </a:pPr>
            <a:r>
              <a:rPr lang="en-US" sz="1000" dirty="0">
                <a:solidFill>
                  <a:srgbClr val="FFFFFF"/>
                </a:solidFill>
                <a:latin typeface="Calibri" pitchFamily="34" charset="0"/>
                <a:ea typeface="Calibri" pitchFamily="34" charset="-122"/>
                <a:cs typeface="Calibri" pitchFamily="34" charset="-120"/>
              </a:rPr>
              <a:t>•  Certificate: Available below</a:t>
            </a:r>
            <a:endParaRPr lang="en-US" sz="1000" dirty="0"/>
          </a:p>
        </p:txBody>
      </p:sp>
      <p:sp>
        <p:nvSpPr>
          <p:cNvPr id="26" name="Text 24"/>
          <p:cNvSpPr/>
          <p:nvPr/>
        </p:nvSpPr>
        <p:spPr>
          <a:xfrm>
            <a:off x="3456432" y="4151376"/>
            <a:ext cx="2423160" cy="411480"/>
          </a:xfrm>
          <a:prstGeom prst="rect">
            <a:avLst/>
          </a:prstGeom>
          <a:noFill/>
          <a:ln/>
        </p:spPr>
        <p:txBody>
          <a:bodyPr wrap="square" rtlCol="0" anchor="ctr"/>
          <a:lstStyle/>
          <a:p>
            <a:pPr indent="0" marL="0">
              <a:buNone/>
            </a:pPr>
            <a:r>
              <a:rPr lang="en-US" sz="1000" dirty="0">
                <a:solidFill>
                  <a:srgbClr val="FFFFFF"/>
                </a:solidFill>
                <a:latin typeface="Calibri" pitchFamily="34" charset="0"/>
                <a:ea typeface="Calibri" pitchFamily="34" charset="-122"/>
                <a:cs typeface="Calibri" pitchFamily="34" charset="-120"/>
              </a:rPr>
              <a:t>•  Next refresher: March 2027</a:t>
            </a:r>
            <a:endParaRPr lang="en-US" sz="1000" dirty="0"/>
          </a:p>
        </p:txBody>
      </p:sp>
      <p:sp>
        <p:nvSpPr>
          <p:cNvPr id="27" name="Shape 25"/>
          <p:cNvSpPr/>
          <p:nvPr/>
        </p:nvSpPr>
        <p:spPr>
          <a:xfrm>
            <a:off x="6199632" y="1810512"/>
            <a:ext cx="2743200" cy="3035808"/>
          </a:xfrm>
          <a:prstGeom prst="rect">
            <a:avLst/>
          </a:prstGeom>
          <a:solidFill>
            <a:srgbClr val="0D1929"/>
          </a:solidFill>
          <a:ln w="12700">
            <a:solidFill>
              <a:srgbClr val="C9A84C"/>
            </a:solidFill>
            <a:prstDash val="solid"/>
          </a:ln>
        </p:spPr>
      </p:sp>
      <p:sp>
        <p:nvSpPr>
          <p:cNvPr id="28" name="Shape 26"/>
          <p:cNvSpPr/>
          <p:nvPr/>
        </p:nvSpPr>
        <p:spPr>
          <a:xfrm>
            <a:off x="6199632" y="1810512"/>
            <a:ext cx="2743200" cy="420624"/>
          </a:xfrm>
          <a:prstGeom prst="rect">
            <a:avLst/>
          </a:prstGeom>
          <a:solidFill>
            <a:srgbClr val="C9A84C"/>
          </a:solidFill>
          <a:ln w="12700">
            <a:solidFill>
              <a:srgbClr val="C9A84C"/>
            </a:solidFill>
            <a:prstDash val="solid"/>
          </a:ln>
        </p:spPr>
      </p:sp>
      <p:sp>
        <p:nvSpPr>
          <p:cNvPr id="29" name="Text 27"/>
          <p:cNvSpPr/>
          <p:nvPr/>
        </p:nvSpPr>
        <p:spPr>
          <a:xfrm>
            <a:off x="6336792" y="1810512"/>
            <a:ext cx="2468880" cy="420624"/>
          </a:xfrm>
          <a:prstGeom prst="rect">
            <a:avLst/>
          </a:prstGeom>
          <a:noFill/>
          <a:ln/>
        </p:spPr>
        <p:txBody>
          <a:bodyPr wrap="square" rtlCol="0" anchor="ctr"/>
          <a:lstStyle/>
          <a:p>
            <a:pPr indent="0" marL="0">
              <a:buNone/>
            </a:pPr>
            <a:r>
              <a:rPr lang="en-US" sz="1100" b="1" dirty="0">
                <a:solidFill>
                  <a:srgbClr val="1B2A4A"/>
                </a:solidFill>
                <a:latin typeface="Calibri" pitchFamily="34" charset="0"/>
                <a:ea typeface="Calibri" pitchFamily="34" charset="-122"/>
                <a:cs typeface="Calibri" pitchFamily="34" charset="-120"/>
              </a:rPr>
              <a:t>Questions?</a:t>
            </a:r>
            <a:endParaRPr lang="en-US" sz="1100" dirty="0"/>
          </a:p>
        </p:txBody>
      </p:sp>
      <p:sp>
        <p:nvSpPr>
          <p:cNvPr id="30" name="Text 28"/>
          <p:cNvSpPr/>
          <p:nvPr/>
        </p:nvSpPr>
        <p:spPr>
          <a:xfrm>
            <a:off x="6364224" y="2322576"/>
            <a:ext cx="2423160" cy="411480"/>
          </a:xfrm>
          <a:prstGeom prst="rect">
            <a:avLst/>
          </a:prstGeom>
          <a:noFill/>
          <a:ln/>
        </p:spPr>
        <p:txBody>
          <a:bodyPr wrap="square" rtlCol="0" anchor="ctr"/>
          <a:lstStyle/>
          <a:p>
            <a:pPr indent="0" marL="0">
              <a:buNone/>
            </a:pPr>
            <a:r>
              <a:rPr lang="en-US" sz="1000" dirty="0">
                <a:solidFill>
                  <a:srgbClr val="FFFFFF"/>
                </a:solidFill>
                <a:latin typeface="Calibri" pitchFamily="34" charset="0"/>
                <a:ea typeface="Calibri" pitchFamily="34" charset="-122"/>
                <a:cs typeface="Calibri" pitchFamily="34" charset="-120"/>
              </a:rPr>
              <a:t>•  Compliance Helpline: ext. 4444</a:t>
            </a:r>
            <a:endParaRPr lang="en-US" sz="1000" dirty="0"/>
          </a:p>
        </p:txBody>
      </p:sp>
      <p:sp>
        <p:nvSpPr>
          <p:cNvPr id="31" name="Text 29"/>
          <p:cNvSpPr/>
          <p:nvPr/>
        </p:nvSpPr>
        <p:spPr>
          <a:xfrm>
            <a:off x="6364224" y="2779776"/>
            <a:ext cx="2423160" cy="411480"/>
          </a:xfrm>
          <a:prstGeom prst="rect">
            <a:avLst/>
          </a:prstGeom>
          <a:noFill/>
          <a:ln/>
        </p:spPr>
        <p:txBody>
          <a:bodyPr wrap="square" rtlCol="0" anchor="ctr"/>
          <a:lstStyle/>
          <a:p>
            <a:pPr indent="0" marL="0">
              <a:buNone/>
            </a:pPr>
            <a:r>
              <a:rPr lang="en-US" sz="1000" dirty="0">
                <a:solidFill>
                  <a:srgbClr val="FFFFFF"/>
                </a:solidFill>
                <a:latin typeface="Calibri" pitchFamily="34" charset="0"/>
                <a:ea typeface="Calibri" pitchFamily="34" charset="-122"/>
                <a:cs typeface="Calibri" pitchFamily="34" charset="-120"/>
              </a:rPr>
              <a:t>•  Privacy Officer: [firm contact]</a:t>
            </a:r>
            <a:endParaRPr lang="en-US" sz="1000" dirty="0"/>
          </a:p>
        </p:txBody>
      </p:sp>
      <p:sp>
        <p:nvSpPr>
          <p:cNvPr id="32" name="Text 30"/>
          <p:cNvSpPr/>
          <p:nvPr/>
        </p:nvSpPr>
        <p:spPr>
          <a:xfrm>
            <a:off x="6364224" y="3236976"/>
            <a:ext cx="2423160" cy="411480"/>
          </a:xfrm>
          <a:prstGeom prst="rect">
            <a:avLst/>
          </a:prstGeom>
          <a:noFill/>
          <a:ln/>
        </p:spPr>
        <p:txBody>
          <a:bodyPr wrap="square" rtlCol="0" anchor="ctr"/>
          <a:lstStyle/>
          <a:p>
            <a:pPr indent="0" marL="0">
              <a:buNone/>
            </a:pPr>
            <a:r>
              <a:rPr lang="en-US" sz="1000" dirty="0">
                <a:solidFill>
                  <a:srgbClr val="FFFFFF"/>
                </a:solidFill>
                <a:latin typeface="Calibri" pitchFamily="34" charset="0"/>
                <a:ea typeface="Calibri" pitchFamily="34" charset="-122"/>
                <a:cs typeface="Calibri" pitchFamily="34" charset="-120"/>
              </a:rPr>
              <a:t>•  Incident to report? Call now</a:t>
            </a:r>
            <a:endParaRPr lang="en-US" sz="1000" dirty="0"/>
          </a:p>
        </p:txBody>
      </p:sp>
      <p:sp>
        <p:nvSpPr>
          <p:cNvPr id="33" name="Text 31"/>
          <p:cNvSpPr/>
          <p:nvPr/>
        </p:nvSpPr>
        <p:spPr>
          <a:xfrm>
            <a:off x="6364224" y="3694176"/>
            <a:ext cx="2423160" cy="411480"/>
          </a:xfrm>
          <a:prstGeom prst="rect">
            <a:avLst/>
          </a:prstGeom>
          <a:noFill/>
          <a:ln/>
        </p:spPr>
        <p:txBody>
          <a:bodyPr wrap="square" rtlCol="0" anchor="ctr"/>
          <a:lstStyle/>
          <a:p>
            <a:pPr indent="0" marL="0">
              <a:buNone/>
            </a:pPr>
            <a:r>
              <a:rPr lang="en-US" sz="1000" dirty="0">
                <a:solidFill>
                  <a:srgbClr val="FFFFFF"/>
                </a:solidFill>
                <a:latin typeface="Calibri" pitchFamily="34" charset="0"/>
                <a:ea typeface="Calibri" pitchFamily="34" charset="-122"/>
                <a:cs typeface="Calibri" pitchFamily="34" charset="-120"/>
              </a:rPr>
              <a:t>•  Resources: firm intranet</a:t>
            </a:r>
            <a:endParaRPr lang="en-US" sz="1000" dirty="0"/>
          </a:p>
        </p:txBody>
      </p:sp>
      <p:sp>
        <p:nvSpPr>
          <p:cNvPr id="34" name="Text 32"/>
          <p:cNvSpPr/>
          <p:nvPr/>
        </p:nvSpPr>
        <p:spPr>
          <a:xfrm>
            <a:off x="6364224" y="4151376"/>
            <a:ext cx="2423160" cy="411480"/>
          </a:xfrm>
          <a:prstGeom prst="rect">
            <a:avLst/>
          </a:prstGeom>
          <a:noFill/>
          <a:ln/>
        </p:spPr>
        <p:txBody>
          <a:bodyPr wrap="square" rtlCol="0" anchor="ctr"/>
          <a:lstStyle/>
          <a:p>
            <a:pPr indent="0" marL="0">
              <a:buNone/>
            </a:pPr>
            <a:r>
              <a:rPr lang="en-US" sz="1000" dirty="0">
                <a:solidFill>
                  <a:srgbClr val="FFFFFF"/>
                </a:solidFill>
                <a:latin typeface="Calibri" pitchFamily="34" charset="0"/>
                <a:ea typeface="Calibri" pitchFamily="34" charset="-122"/>
                <a:cs typeface="Calibri" pitchFamily="34" charset="-120"/>
              </a:rPr>
              <a:t>•  Policy: compliance portal</a:t>
            </a:r>
            <a:endParaRPr lang="en-US" sz="1000" dirty="0"/>
          </a:p>
        </p:txBody>
      </p:sp>
      <p:sp>
        <p:nvSpPr>
          <p:cNvPr id="35" name="Shape 33"/>
          <p:cNvSpPr/>
          <p:nvPr/>
        </p:nvSpPr>
        <p:spPr>
          <a:xfrm>
            <a:off x="7040880" y="4613148"/>
            <a:ext cx="1920240" cy="402336"/>
          </a:xfrm>
          <a:prstGeom prst="rect">
            <a:avLst/>
          </a:prstGeom>
          <a:solidFill>
            <a:srgbClr val="C9A84C"/>
          </a:solidFill>
          <a:ln w="12700">
            <a:solidFill>
              <a:srgbClr val="C9A84C"/>
            </a:solidFill>
            <a:prstDash val="solid"/>
          </a:ln>
        </p:spPr>
      </p:sp>
      <p:sp>
        <p:nvSpPr>
          <p:cNvPr id="36" name="Text 34"/>
          <p:cNvSpPr/>
          <p:nvPr/>
        </p:nvSpPr>
        <p:spPr>
          <a:xfrm>
            <a:off x="7040880" y="4613148"/>
            <a:ext cx="1920240" cy="402336"/>
          </a:xfrm>
          <a:prstGeom prst="rect">
            <a:avLst/>
          </a:prstGeom>
          <a:noFill/>
          <a:ln/>
        </p:spPr>
        <p:txBody>
          <a:bodyPr wrap="square" lIns="0" tIns="0" rIns="0" bIns="0" rtlCol="0" anchor="ctr"/>
          <a:lstStyle/>
          <a:p>
            <a:pPr algn="ctr" indent="0" marL="0">
              <a:buNone/>
            </a:pPr>
            <a:r>
              <a:rPr lang="en-US" sz="850" b="1" dirty="0">
                <a:solidFill>
                  <a:srgbClr val="1B2A4A"/>
                </a:solidFill>
                <a:latin typeface="Calibri" pitchFamily="34" charset="0"/>
                <a:ea typeface="Calibri" pitchFamily="34" charset="-122"/>
                <a:cs typeface="Calibri" pitchFamily="34" charset="-120"/>
              </a:rPr>
              <a:t>DOWNLOAD CERTIFICATE</a:t>
            </a:r>
            <a:endParaRPr lang="en-US" sz="8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7F8FA"/>
        </a:solidFill>
      </p:bgPr>
    </p:bg>
    <p:spTree>
      <p:nvGrpSpPr>
        <p:cNvPr id="1" name=""/>
        <p:cNvGrpSpPr/>
        <p:nvPr/>
      </p:nvGrpSpPr>
      <p:grpSpPr>
        <a:xfrm>
          <a:off x="0" y="0"/>
          <a:ext cx="0" cy="0"/>
          <a:chOff x="0" y="0"/>
          <a:chExt cx="0" cy="0"/>
        </a:xfrm>
      </p:grpSpPr>
      <p:sp>
        <p:nvSpPr>
          <p:cNvPr id="2" name="Shape 0"/>
          <p:cNvSpPr/>
          <p:nvPr/>
        </p:nvSpPr>
        <p:spPr>
          <a:xfrm>
            <a:off x="0" y="0"/>
            <a:ext cx="1371600" cy="4887468"/>
          </a:xfrm>
          <a:prstGeom prst="rect">
            <a:avLst/>
          </a:prstGeom>
          <a:solidFill>
            <a:srgbClr val="1B2A4A"/>
          </a:solidFill>
          <a:ln w="12700">
            <a:solidFill>
              <a:srgbClr val="1B2A4A"/>
            </a:solidFill>
            <a:prstDash val="solid"/>
          </a:ln>
        </p:spPr>
      </p:sp>
      <p:sp>
        <p:nvSpPr>
          <p:cNvPr id="3" name="Text 1"/>
          <p:cNvSpPr/>
          <p:nvPr/>
        </p:nvSpPr>
        <p:spPr>
          <a:xfrm>
            <a:off x="73152" y="73152"/>
            <a:ext cx="1225296" cy="621792"/>
          </a:xfrm>
          <a:prstGeom prst="rect">
            <a:avLst/>
          </a:prstGeom>
          <a:noFill/>
          <a:ln/>
        </p:spPr>
        <p:txBody>
          <a:bodyPr wrap="square" rtlCol="0" anchor="ctr"/>
          <a:lstStyle/>
          <a:p>
            <a:pPr algn="ctr" indent="0" marL="0">
              <a:buNone/>
            </a:pPr>
            <a:r>
              <a:rPr lang="en-US" sz="650" b="1" spc="30" kern="0" dirty="0">
                <a:solidFill>
                  <a:srgbClr val="6B82A2"/>
                </a:solidFill>
                <a:latin typeface="Calibri" pitchFamily="34" charset="0"/>
                <a:ea typeface="Calibri" pitchFamily="34" charset="-122"/>
                <a:cs typeface="Calibri" pitchFamily="34" charset="-120"/>
              </a:rPr>
              <a:t>DATA PRIVACY</a:t>
            </a:r>
            <a:endParaRPr lang="en-US" sz="650" dirty="0"/>
          </a:p>
          <a:p>
            <a:pPr algn="ctr" indent="0" marL="0">
              <a:buNone/>
            </a:pPr>
            <a:r>
              <a:rPr lang="en-US" sz="650" b="1" spc="30" kern="0" dirty="0">
                <a:solidFill>
                  <a:srgbClr val="6B82A2"/>
                </a:solidFill>
                <a:latin typeface="Calibri" pitchFamily="34" charset="0"/>
                <a:ea typeface="Calibri" pitchFamily="34" charset="-122"/>
                <a:cs typeface="Calibri" pitchFamily="34" charset="-120"/>
              </a:rPr>
              <a:t>KNOW YOUR</a:t>
            </a:r>
            <a:endParaRPr lang="en-US" sz="650" dirty="0"/>
          </a:p>
          <a:p>
            <a:pPr algn="ctr" indent="0" marL="0">
              <a:buNone/>
            </a:pPr>
            <a:r>
              <a:rPr lang="en-US" sz="650" b="1" spc="30" kern="0" dirty="0">
                <a:solidFill>
                  <a:srgbClr val="6B82A2"/>
                </a:solidFill>
                <a:latin typeface="Calibri" pitchFamily="34" charset="0"/>
                <a:ea typeface="Calibri" pitchFamily="34" charset="-122"/>
                <a:cs typeface="Calibri" pitchFamily="34" charset="-120"/>
              </a:rPr>
              <a:t>OBLIGATIONS</a:t>
            </a:r>
            <a:endParaRPr lang="en-US" sz="650" dirty="0"/>
          </a:p>
        </p:txBody>
      </p:sp>
      <p:sp>
        <p:nvSpPr>
          <p:cNvPr id="4" name="Shape 2"/>
          <p:cNvSpPr/>
          <p:nvPr/>
        </p:nvSpPr>
        <p:spPr>
          <a:xfrm>
            <a:off x="109728" y="987552"/>
            <a:ext cx="310896" cy="310896"/>
          </a:xfrm>
          <a:prstGeom prst="ellipse">
            <a:avLst/>
          </a:prstGeom>
          <a:solidFill>
            <a:srgbClr val="334D6E"/>
          </a:solidFill>
          <a:ln w="12700">
            <a:solidFill>
              <a:srgbClr val="334D6E"/>
            </a:solidFill>
            <a:prstDash val="solid"/>
          </a:ln>
        </p:spPr>
      </p:sp>
      <p:sp>
        <p:nvSpPr>
          <p:cNvPr id="5" name="Text 3"/>
          <p:cNvSpPr/>
          <p:nvPr/>
        </p:nvSpPr>
        <p:spPr>
          <a:xfrm>
            <a:off x="109728" y="987552"/>
            <a:ext cx="310896" cy="310896"/>
          </a:xfrm>
          <a:prstGeom prst="rect">
            <a:avLst/>
          </a:prstGeom>
          <a:noFill/>
          <a:ln/>
        </p:spPr>
        <p:txBody>
          <a:bodyPr wrap="square" lIns="0" tIns="0" rIns="0" bIns="0" rtlCol="0" anchor="ctr"/>
          <a:lstStyle/>
          <a:p>
            <a:pPr algn="ctr" indent="0" marL="0">
              <a:buNone/>
            </a:pPr>
            <a:r>
              <a:rPr lang="en-US" sz="900" b="1" dirty="0">
                <a:solidFill>
                  <a:srgbClr val="6B82A2"/>
                </a:solidFill>
                <a:latin typeface="Calibri" pitchFamily="34" charset="0"/>
                <a:ea typeface="Calibri" pitchFamily="34" charset="-122"/>
                <a:cs typeface="Calibri" pitchFamily="34" charset="-120"/>
              </a:rPr>
              <a:t>1</a:t>
            </a:r>
            <a:endParaRPr lang="en-US" sz="900" dirty="0"/>
          </a:p>
        </p:txBody>
      </p:sp>
      <p:sp>
        <p:nvSpPr>
          <p:cNvPr id="6" name="Text 4"/>
          <p:cNvSpPr/>
          <p:nvPr/>
        </p:nvSpPr>
        <p:spPr>
          <a:xfrm>
            <a:off x="502920" y="914400"/>
            <a:ext cx="804672" cy="256032"/>
          </a:xfrm>
          <a:prstGeom prst="rect">
            <a:avLst/>
          </a:prstGeom>
          <a:noFill/>
          <a:ln/>
        </p:spPr>
        <p:txBody>
          <a:bodyPr wrap="square" rtlCol="0" anchor="ctr"/>
          <a:lstStyle/>
          <a:p>
            <a:pPr indent="0" marL="0">
              <a:buNone/>
            </a:pPr>
            <a:r>
              <a:rPr lang="en-US" sz="850" b="1" dirty="0">
                <a:solidFill>
                  <a:srgbClr val="4A6080"/>
                </a:solidFill>
                <a:latin typeface="Calibri" pitchFamily="34" charset="0"/>
                <a:ea typeface="Calibri" pitchFamily="34" charset="-122"/>
                <a:cs typeface="Calibri" pitchFamily="34" charset="-120"/>
              </a:rPr>
              <a:t>Module 1</a:t>
            </a:r>
            <a:endParaRPr lang="en-US" sz="850" dirty="0"/>
          </a:p>
        </p:txBody>
      </p:sp>
      <p:sp>
        <p:nvSpPr>
          <p:cNvPr id="7" name="Text 5"/>
          <p:cNvSpPr/>
          <p:nvPr/>
        </p:nvSpPr>
        <p:spPr>
          <a:xfrm>
            <a:off x="502920" y="1188720"/>
            <a:ext cx="804672" cy="384048"/>
          </a:xfrm>
          <a:prstGeom prst="rect">
            <a:avLst/>
          </a:prstGeom>
          <a:noFill/>
          <a:ln/>
        </p:spPr>
        <p:txBody>
          <a:bodyPr wrap="square" rtlCol="0" anchor="ctr"/>
          <a:lstStyle/>
          <a:p>
            <a:pPr indent="0" marL="0">
              <a:buNone/>
            </a:pPr>
            <a:r>
              <a:rPr lang="en-US" sz="700" dirty="0">
                <a:solidFill>
                  <a:srgbClr val="394E63"/>
                </a:solidFill>
                <a:latin typeface="Calibri" pitchFamily="34" charset="0"/>
                <a:ea typeface="Calibri" pitchFamily="34" charset="-122"/>
                <a:cs typeface="Calibri" pitchFamily="34" charset="-120"/>
              </a:rPr>
              <a:t>The Rules That Bind Us</a:t>
            </a:r>
            <a:endParaRPr lang="en-US" sz="700" dirty="0"/>
          </a:p>
        </p:txBody>
      </p:sp>
      <p:sp>
        <p:nvSpPr>
          <p:cNvPr id="8" name="Shape 6"/>
          <p:cNvSpPr/>
          <p:nvPr/>
        </p:nvSpPr>
        <p:spPr>
          <a:xfrm>
            <a:off x="109728" y="1947672"/>
            <a:ext cx="310896" cy="310896"/>
          </a:xfrm>
          <a:prstGeom prst="ellipse">
            <a:avLst/>
          </a:prstGeom>
          <a:solidFill>
            <a:srgbClr val="334D6E"/>
          </a:solidFill>
          <a:ln w="12700">
            <a:solidFill>
              <a:srgbClr val="334D6E"/>
            </a:solidFill>
            <a:prstDash val="solid"/>
          </a:ln>
        </p:spPr>
      </p:sp>
      <p:sp>
        <p:nvSpPr>
          <p:cNvPr id="9" name="Text 7"/>
          <p:cNvSpPr/>
          <p:nvPr/>
        </p:nvSpPr>
        <p:spPr>
          <a:xfrm>
            <a:off x="109728" y="1947672"/>
            <a:ext cx="310896" cy="310896"/>
          </a:xfrm>
          <a:prstGeom prst="rect">
            <a:avLst/>
          </a:prstGeom>
          <a:noFill/>
          <a:ln/>
        </p:spPr>
        <p:txBody>
          <a:bodyPr wrap="square" lIns="0" tIns="0" rIns="0" bIns="0" rtlCol="0" anchor="ctr"/>
          <a:lstStyle/>
          <a:p>
            <a:pPr algn="ctr" indent="0" marL="0">
              <a:buNone/>
            </a:pPr>
            <a:r>
              <a:rPr lang="en-US" sz="900" b="1" dirty="0">
                <a:solidFill>
                  <a:srgbClr val="6B82A2"/>
                </a:solidFill>
                <a:latin typeface="Calibri" pitchFamily="34" charset="0"/>
                <a:ea typeface="Calibri" pitchFamily="34" charset="-122"/>
                <a:cs typeface="Calibri" pitchFamily="34" charset="-120"/>
              </a:rPr>
              <a:t>2</a:t>
            </a:r>
            <a:endParaRPr lang="en-US" sz="900" dirty="0"/>
          </a:p>
        </p:txBody>
      </p:sp>
      <p:sp>
        <p:nvSpPr>
          <p:cNvPr id="10" name="Text 8"/>
          <p:cNvSpPr/>
          <p:nvPr/>
        </p:nvSpPr>
        <p:spPr>
          <a:xfrm>
            <a:off x="502920" y="1874520"/>
            <a:ext cx="804672" cy="256032"/>
          </a:xfrm>
          <a:prstGeom prst="rect">
            <a:avLst/>
          </a:prstGeom>
          <a:noFill/>
          <a:ln/>
        </p:spPr>
        <p:txBody>
          <a:bodyPr wrap="square" rtlCol="0" anchor="ctr"/>
          <a:lstStyle/>
          <a:p>
            <a:pPr indent="0" marL="0">
              <a:buNone/>
            </a:pPr>
            <a:r>
              <a:rPr lang="en-US" sz="850" b="1" dirty="0">
                <a:solidFill>
                  <a:srgbClr val="4A6080"/>
                </a:solidFill>
                <a:latin typeface="Calibri" pitchFamily="34" charset="0"/>
                <a:ea typeface="Calibri" pitchFamily="34" charset="-122"/>
                <a:cs typeface="Calibri" pitchFamily="34" charset="-120"/>
              </a:rPr>
              <a:t>Module 2</a:t>
            </a:r>
            <a:endParaRPr lang="en-US" sz="850" dirty="0"/>
          </a:p>
        </p:txBody>
      </p:sp>
      <p:sp>
        <p:nvSpPr>
          <p:cNvPr id="11" name="Text 9"/>
          <p:cNvSpPr/>
          <p:nvPr/>
        </p:nvSpPr>
        <p:spPr>
          <a:xfrm>
            <a:off x="502920" y="2148840"/>
            <a:ext cx="804672" cy="384048"/>
          </a:xfrm>
          <a:prstGeom prst="rect">
            <a:avLst/>
          </a:prstGeom>
          <a:noFill/>
          <a:ln/>
        </p:spPr>
        <p:txBody>
          <a:bodyPr wrap="square" rtlCol="0" anchor="ctr"/>
          <a:lstStyle/>
          <a:p>
            <a:pPr indent="0" marL="0">
              <a:buNone/>
            </a:pPr>
            <a:r>
              <a:rPr lang="en-US" sz="700" dirty="0">
                <a:solidFill>
                  <a:srgbClr val="394E63"/>
                </a:solidFill>
                <a:latin typeface="Calibri" pitchFamily="34" charset="0"/>
                <a:ea typeface="Calibri" pitchFamily="34" charset="-122"/>
                <a:cs typeface="Calibri" pitchFamily="34" charset="-120"/>
              </a:rPr>
              <a:t>Your Data, Your Duty</a:t>
            </a:r>
            <a:endParaRPr lang="en-US" sz="700" dirty="0"/>
          </a:p>
        </p:txBody>
      </p:sp>
      <p:sp>
        <p:nvSpPr>
          <p:cNvPr id="12" name="Shape 10"/>
          <p:cNvSpPr/>
          <p:nvPr/>
        </p:nvSpPr>
        <p:spPr>
          <a:xfrm>
            <a:off x="109728" y="2907792"/>
            <a:ext cx="310896" cy="310896"/>
          </a:xfrm>
          <a:prstGeom prst="ellipse">
            <a:avLst/>
          </a:prstGeom>
          <a:solidFill>
            <a:srgbClr val="334D6E"/>
          </a:solidFill>
          <a:ln w="12700">
            <a:solidFill>
              <a:srgbClr val="334D6E"/>
            </a:solidFill>
            <a:prstDash val="solid"/>
          </a:ln>
        </p:spPr>
      </p:sp>
      <p:sp>
        <p:nvSpPr>
          <p:cNvPr id="13" name="Text 11"/>
          <p:cNvSpPr/>
          <p:nvPr/>
        </p:nvSpPr>
        <p:spPr>
          <a:xfrm>
            <a:off x="109728" y="2907792"/>
            <a:ext cx="310896" cy="310896"/>
          </a:xfrm>
          <a:prstGeom prst="rect">
            <a:avLst/>
          </a:prstGeom>
          <a:noFill/>
          <a:ln/>
        </p:spPr>
        <p:txBody>
          <a:bodyPr wrap="square" lIns="0" tIns="0" rIns="0" bIns="0" rtlCol="0" anchor="ctr"/>
          <a:lstStyle/>
          <a:p>
            <a:pPr algn="ctr" indent="0" marL="0">
              <a:buNone/>
            </a:pPr>
            <a:r>
              <a:rPr lang="en-US" sz="900" b="1" dirty="0">
                <a:solidFill>
                  <a:srgbClr val="6B82A2"/>
                </a:solidFill>
                <a:latin typeface="Calibri" pitchFamily="34" charset="0"/>
                <a:ea typeface="Calibri" pitchFamily="34" charset="-122"/>
                <a:cs typeface="Calibri" pitchFamily="34" charset="-120"/>
              </a:rPr>
              <a:t>3</a:t>
            </a:r>
            <a:endParaRPr lang="en-US" sz="900" dirty="0"/>
          </a:p>
        </p:txBody>
      </p:sp>
      <p:sp>
        <p:nvSpPr>
          <p:cNvPr id="14" name="Text 12"/>
          <p:cNvSpPr/>
          <p:nvPr/>
        </p:nvSpPr>
        <p:spPr>
          <a:xfrm>
            <a:off x="502920" y="2834640"/>
            <a:ext cx="804672" cy="256032"/>
          </a:xfrm>
          <a:prstGeom prst="rect">
            <a:avLst/>
          </a:prstGeom>
          <a:noFill/>
          <a:ln/>
        </p:spPr>
        <p:txBody>
          <a:bodyPr wrap="square" rtlCol="0" anchor="ctr"/>
          <a:lstStyle/>
          <a:p>
            <a:pPr indent="0" marL="0">
              <a:buNone/>
            </a:pPr>
            <a:r>
              <a:rPr lang="en-US" sz="850" b="1" dirty="0">
                <a:solidFill>
                  <a:srgbClr val="4A6080"/>
                </a:solidFill>
                <a:latin typeface="Calibri" pitchFamily="34" charset="0"/>
                <a:ea typeface="Calibri" pitchFamily="34" charset="-122"/>
                <a:cs typeface="Calibri" pitchFamily="34" charset="-120"/>
              </a:rPr>
              <a:t>Module 3</a:t>
            </a:r>
            <a:endParaRPr lang="en-US" sz="850" dirty="0"/>
          </a:p>
        </p:txBody>
      </p:sp>
      <p:sp>
        <p:nvSpPr>
          <p:cNvPr id="15" name="Text 13"/>
          <p:cNvSpPr/>
          <p:nvPr/>
        </p:nvSpPr>
        <p:spPr>
          <a:xfrm>
            <a:off x="502920" y="3108960"/>
            <a:ext cx="804672" cy="384048"/>
          </a:xfrm>
          <a:prstGeom prst="rect">
            <a:avLst/>
          </a:prstGeom>
          <a:noFill/>
          <a:ln/>
        </p:spPr>
        <p:txBody>
          <a:bodyPr wrap="square" rtlCol="0" anchor="ctr"/>
          <a:lstStyle/>
          <a:p>
            <a:pPr indent="0" marL="0">
              <a:buNone/>
            </a:pPr>
            <a:r>
              <a:rPr lang="en-US" sz="700" dirty="0">
                <a:solidFill>
                  <a:srgbClr val="394E63"/>
                </a:solidFill>
                <a:latin typeface="Calibri" pitchFamily="34" charset="0"/>
                <a:ea typeface="Calibri" pitchFamily="34" charset="-122"/>
                <a:cs typeface="Calibri" pitchFamily="34" charset="-120"/>
              </a:rPr>
              <a:t>When Things Go Wrong</a:t>
            </a:r>
            <a:endParaRPr lang="en-US" sz="700" dirty="0"/>
          </a:p>
        </p:txBody>
      </p:sp>
      <p:sp>
        <p:nvSpPr>
          <p:cNvPr id="16" name="Text 14"/>
          <p:cNvSpPr/>
          <p:nvPr/>
        </p:nvSpPr>
        <p:spPr>
          <a:xfrm>
            <a:off x="91440" y="3749040"/>
            <a:ext cx="1188720" cy="237744"/>
          </a:xfrm>
          <a:prstGeom prst="rect">
            <a:avLst/>
          </a:prstGeom>
          <a:noFill/>
          <a:ln/>
        </p:spPr>
        <p:txBody>
          <a:bodyPr wrap="square" rtlCol="0" anchor="ctr"/>
          <a:lstStyle/>
          <a:p>
            <a:pPr algn="ctr" indent="0" marL="0">
              <a:buNone/>
            </a:pPr>
            <a:r>
              <a:rPr lang="en-US" sz="750" b="1" spc="50" kern="0" dirty="0">
                <a:solidFill>
                  <a:srgbClr val="C9A84C"/>
                </a:solidFill>
                <a:latin typeface="Calibri" pitchFamily="34" charset="0"/>
                <a:ea typeface="Calibri" pitchFamily="34" charset="-122"/>
                <a:cs typeface="Calibri" pitchFamily="34" charset="-120"/>
              </a:rPr>
              <a:t>0% COMPLETE</a:t>
            </a:r>
            <a:endParaRPr lang="en-US" sz="750" dirty="0"/>
          </a:p>
        </p:txBody>
      </p:sp>
      <p:sp>
        <p:nvSpPr>
          <p:cNvPr id="17" name="Shape 15"/>
          <p:cNvSpPr/>
          <p:nvPr/>
        </p:nvSpPr>
        <p:spPr>
          <a:xfrm>
            <a:off x="137160" y="4023360"/>
            <a:ext cx="1097280" cy="91440"/>
          </a:xfrm>
          <a:prstGeom prst="rect">
            <a:avLst/>
          </a:prstGeom>
          <a:solidFill>
            <a:srgbClr val="0D1929"/>
          </a:solidFill>
          <a:ln w="12700">
            <a:solidFill>
              <a:srgbClr val="0D1929"/>
            </a:solidFill>
            <a:prstDash val="solid"/>
          </a:ln>
        </p:spPr>
      </p:sp>
      <p:sp>
        <p:nvSpPr>
          <p:cNvPr id="18" name="Shape 16"/>
          <p:cNvSpPr/>
          <p:nvPr/>
        </p:nvSpPr>
        <p:spPr>
          <a:xfrm>
            <a:off x="137160" y="4023360"/>
            <a:ext cx="0" cy="91440"/>
          </a:xfrm>
          <a:prstGeom prst="rect">
            <a:avLst/>
          </a:prstGeom>
          <a:solidFill>
            <a:srgbClr val="C9A84C"/>
          </a:solidFill>
          <a:ln w="12700">
            <a:solidFill>
              <a:srgbClr val="C9A84C"/>
            </a:solidFill>
            <a:prstDash val="solid"/>
          </a:ln>
        </p:spPr>
      </p:sp>
      <p:sp>
        <p:nvSpPr>
          <p:cNvPr id="19" name="Shape 17"/>
          <p:cNvSpPr/>
          <p:nvPr/>
        </p:nvSpPr>
        <p:spPr>
          <a:xfrm>
            <a:off x="0" y="4887468"/>
            <a:ext cx="9144000" cy="256032"/>
          </a:xfrm>
          <a:prstGeom prst="rect">
            <a:avLst/>
          </a:prstGeom>
          <a:solidFill>
            <a:srgbClr val="111D30"/>
          </a:solidFill>
          <a:ln w="12700">
            <a:solidFill>
              <a:srgbClr val="111D30"/>
            </a:solidFill>
            <a:prstDash val="solid"/>
          </a:ln>
        </p:spPr>
      </p:sp>
      <p:sp>
        <p:nvSpPr>
          <p:cNvPr id="20" name="Text 18"/>
          <p:cNvSpPr/>
          <p:nvPr/>
        </p:nvSpPr>
        <p:spPr>
          <a:xfrm>
            <a:off x="0" y="4887468"/>
            <a:ext cx="9144000" cy="256032"/>
          </a:xfrm>
          <a:prstGeom prst="rect">
            <a:avLst/>
          </a:prstGeom>
          <a:noFill/>
          <a:ln/>
        </p:spPr>
        <p:txBody>
          <a:bodyPr wrap="square" rtlCol="0" anchor="ctr"/>
          <a:lstStyle/>
          <a:p>
            <a:pPr algn="ctr" indent="0" marL="0">
              <a:buNone/>
            </a:pPr>
            <a:r>
              <a:rPr lang="en-US" sz="850" dirty="0">
                <a:solidFill>
                  <a:srgbClr val="FFFFFF"/>
                </a:solidFill>
                <a:latin typeface="Calibri" pitchFamily="34" charset="0"/>
                <a:ea typeface="Calibri" pitchFamily="34" charset="-122"/>
                <a:cs typeface="Calibri" pitchFamily="34" charset="-120"/>
              </a:rPr>
              <a:t>0% Complete</a:t>
            </a:r>
            <a:endParaRPr lang="en-US" sz="850" dirty="0"/>
          </a:p>
        </p:txBody>
      </p:sp>
      <p:sp>
        <p:nvSpPr>
          <p:cNvPr id="21" name="Shape 19"/>
          <p:cNvSpPr/>
          <p:nvPr/>
        </p:nvSpPr>
        <p:spPr>
          <a:xfrm>
            <a:off x="1371600" y="0"/>
            <a:ext cx="54864" cy="4887468"/>
          </a:xfrm>
          <a:prstGeom prst="rect">
            <a:avLst/>
          </a:prstGeom>
          <a:solidFill>
            <a:srgbClr val="C9A84C"/>
          </a:solidFill>
          <a:ln w="12700">
            <a:solidFill>
              <a:srgbClr val="C9A84C"/>
            </a:solidFill>
            <a:prstDash val="solid"/>
          </a:ln>
        </p:spPr>
      </p:sp>
      <p:sp>
        <p:nvSpPr>
          <p:cNvPr id="22" name="Shape 20"/>
          <p:cNvSpPr/>
          <p:nvPr/>
        </p:nvSpPr>
        <p:spPr>
          <a:xfrm>
            <a:off x="1426464" y="0"/>
            <a:ext cx="7717536" cy="4887468"/>
          </a:xfrm>
          <a:prstGeom prst="rect">
            <a:avLst/>
          </a:prstGeom>
          <a:solidFill>
            <a:srgbClr val="FFFFFF"/>
          </a:solidFill>
          <a:ln w="12700">
            <a:solidFill>
              <a:srgbClr val="FFFFFF"/>
            </a:solidFill>
            <a:prstDash val="solid"/>
          </a:ln>
        </p:spPr>
      </p:sp>
      <p:sp>
        <p:nvSpPr>
          <p:cNvPr id="23" name="Text 21"/>
          <p:cNvSpPr/>
          <p:nvPr/>
        </p:nvSpPr>
        <p:spPr>
          <a:xfrm>
            <a:off x="1517904" y="91440"/>
            <a:ext cx="7534656" cy="219456"/>
          </a:xfrm>
          <a:prstGeom prst="rect">
            <a:avLst/>
          </a:prstGeom>
          <a:noFill/>
          <a:ln/>
        </p:spPr>
        <p:txBody>
          <a:bodyPr wrap="square" rtlCol="0" anchor="ctr"/>
          <a:lstStyle/>
          <a:p>
            <a:pPr indent="0" marL="0">
              <a:buNone/>
            </a:pPr>
            <a:r>
              <a:rPr lang="en-US" sz="800" b="1" spc="100" kern="0" dirty="0">
                <a:solidFill>
                  <a:srgbClr val="C9A84C"/>
                </a:solidFill>
                <a:latin typeface="Calibri" pitchFamily="34" charset="0"/>
                <a:ea typeface="Calibri" pitchFamily="34" charset="-122"/>
                <a:cs typeface="Calibri" pitchFamily="34" charset="-120"/>
              </a:rPr>
              <a:t>COURSE OVERVIEW</a:t>
            </a:r>
            <a:endParaRPr lang="en-US" sz="800" dirty="0"/>
          </a:p>
        </p:txBody>
      </p:sp>
      <p:sp>
        <p:nvSpPr>
          <p:cNvPr id="24" name="Text 22"/>
          <p:cNvSpPr/>
          <p:nvPr/>
        </p:nvSpPr>
        <p:spPr>
          <a:xfrm>
            <a:off x="1517904" y="347472"/>
            <a:ext cx="7534656" cy="457200"/>
          </a:xfrm>
          <a:prstGeom prst="rect">
            <a:avLst/>
          </a:prstGeom>
          <a:noFill/>
          <a:ln/>
        </p:spPr>
        <p:txBody>
          <a:bodyPr wrap="square" rtlCol="0" anchor="ctr"/>
          <a:lstStyle/>
          <a:p>
            <a:pPr indent="0" marL="0">
              <a:buNone/>
            </a:pPr>
            <a:r>
              <a:rPr lang="en-US" sz="2000" b="1" dirty="0">
                <a:solidFill>
                  <a:srgbClr val="1B2A4A"/>
                </a:solidFill>
                <a:latin typeface="Calibri" pitchFamily="34" charset="0"/>
                <a:ea typeface="Calibri" pitchFamily="34" charset="-122"/>
                <a:cs typeface="Calibri" pitchFamily="34" charset="-120"/>
              </a:rPr>
              <a:t>Course Objectives</a:t>
            </a:r>
            <a:endParaRPr lang="en-US" sz="2000" dirty="0"/>
          </a:p>
        </p:txBody>
      </p:sp>
      <p:sp>
        <p:nvSpPr>
          <p:cNvPr id="25" name="Text 23"/>
          <p:cNvSpPr/>
          <p:nvPr/>
        </p:nvSpPr>
        <p:spPr>
          <a:xfrm>
            <a:off x="1517904" y="850392"/>
            <a:ext cx="7534656" cy="274320"/>
          </a:xfrm>
          <a:prstGeom prst="rect">
            <a:avLst/>
          </a:prstGeom>
          <a:noFill/>
          <a:ln/>
        </p:spPr>
        <p:txBody>
          <a:bodyPr wrap="square" rtlCol="0" anchor="ctr"/>
          <a:lstStyle/>
          <a:p>
            <a:pPr indent="0" marL="0">
              <a:buNone/>
            </a:pPr>
            <a:r>
              <a:rPr lang="en-US" sz="1050" dirty="0">
                <a:solidFill>
                  <a:srgbClr val="64748B"/>
                </a:solidFill>
                <a:latin typeface="Calibri" pitchFamily="34" charset="0"/>
                <a:ea typeface="Calibri" pitchFamily="34" charset="-122"/>
                <a:cs typeface="Calibri" pitchFamily="34" charset="-120"/>
              </a:rPr>
              <a:t>By the end of this course, you will be able to:</a:t>
            </a:r>
            <a:endParaRPr lang="en-US" sz="1050" dirty="0"/>
          </a:p>
        </p:txBody>
      </p:sp>
      <p:sp>
        <p:nvSpPr>
          <p:cNvPr id="26" name="Shape 24"/>
          <p:cNvSpPr/>
          <p:nvPr/>
        </p:nvSpPr>
        <p:spPr>
          <a:xfrm>
            <a:off x="1517904" y="1207008"/>
            <a:ext cx="7534656" cy="804672"/>
          </a:xfrm>
          <a:prstGeom prst="rect">
            <a:avLst/>
          </a:prstGeom>
          <a:solidFill>
            <a:srgbClr val="FFFFFF"/>
          </a:solidFill>
          <a:ln w="12700">
            <a:solidFill>
              <a:srgbClr val="E2E8F0"/>
            </a:solidFill>
            <a:prstDash val="solid"/>
          </a:ln>
          <a:effectLst>
            <a:outerShdw sx="100000" sy="100000" kx="0" ky="0" algn="bl" rotWithShape="0" blurRad="50800" dist="25400" dir="8100000">
              <a:srgbClr val="000000">
                <a:alpha val="9000"/>
              </a:srgbClr>
            </a:outerShdw>
          </a:effectLst>
        </p:spPr>
      </p:sp>
      <p:sp>
        <p:nvSpPr>
          <p:cNvPr id="27" name="Shape 25"/>
          <p:cNvSpPr/>
          <p:nvPr/>
        </p:nvSpPr>
        <p:spPr>
          <a:xfrm>
            <a:off x="1517904" y="1207008"/>
            <a:ext cx="54864" cy="804672"/>
          </a:xfrm>
          <a:prstGeom prst="rect">
            <a:avLst/>
          </a:prstGeom>
          <a:solidFill>
            <a:srgbClr val="C9A84C"/>
          </a:solidFill>
          <a:ln w="12700">
            <a:solidFill>
              <a:srgbClr val="C9A84C"/>
            </a:solidFill>
            <a:prstDash val="solid"/>
          </a:ln>
        </p:spPr>
      </p:sp>
      <p:sp>
        <p:nvSpPr>
          <p:cNvPr id="28" name="Shape 26"/>
          <p:cNvSpPr/>
          <p:nvPr/>
        </p:nvSpPr>
        <p:spPr>
          <a:xfrm>
            <a:off x="1627632" y="1380744"/>
            <a:ext cx="457200" cy="457200"/>
          </a:xfrm>
          <a:prstGeom prst="ellipse">
            <a:avLst/>
          </a:prstGeom>
          <a:solidFill>
            <a:srgbClr val="1B2A4A"/>
          </a:solidFill>
          <a:ln w="12700">
            <a:solidFill>
              <a:srgbClr val="1B2A4A"/>
            </a:solidFill>
            <a:prstDash val="solid"/>
          </a:ln>
        </p:spPr>
      </p:sp>
      <p:sp>
        <p:nvSpPr>
          <p:cNvPr id="29" name="Text 27"/>
          <p:cNvSpPr/>
          <p:nvPr/>
        </p:nvSpPr>
        <p:spPr>
          <a:xfrm>
            <a:off x="1627632" y="1380744"/>
            <a:ext cx="457200" cy="457200"/>
          </a:xfrm>
          <a:prstGeom prst="rect">
            <a:avLst/>
          </a:prstGeom>
          <a:noFill/>
          <a:ln/>
        </p:spPr>
        <p:txBody>
          <a:bodyPr wrap="square" lIns="0" tIns="0" rIns="0" bIns="0" rtlCol="0" anchor="ctr"/>
          <a:lstStyle/>
          <a:p>
            <a:pPr algn="ctr" indent="0" marL="0">
              <a:buNone/>
            </a:pPr>
            <a:r>
              <a:rPr lang="en-US" sz="1600" b="1" dirty="0">
                <a:solidFill>
                  <a:srgbClr val="C9A84C"/>
                </a:solidFill>
                <a:latin typeface="Calibri" pitchFamily="34" charset="0"/>
                <a:ea typeface="Calibri" pitchFamily="34" charset="-122"/>
                <a:cs typeface="Calibri" pitchFamily="34" charset="-120"/>
              </a:rPr>
              <a:t>1</a:t>
            </a:r>
            <a:endParaRPr lang="en-US" sz="1600" dirty="0"/>
          </a:p>
        </p:txBody>
      </p:sp>
      <p:sp>
        <p:nvSpPr>
          <p:cNvPr id="30" name="Shape 28"/>
          <p:cNvSpPr/>
          <p:nvPr/>
        </p:nvSpPr>
        <p:spPr>
          <a:xfrm>
            <a:off x="2231136" y="1298448"/>
            <a:ext cx="1417320" cy="228600"/>
          </a:xfrm>
          <a:prstGeom prst="rect">
            <a:avLst/>
          </a:prstGeom>
          <a:solidFill>
            <a:srgbClr val="1E4D7B"/>
          </a:solidFill>
          <a:ln w="12700">
            <a:solidFill>
              <a:srgbClr val="1E4D7B"/>
            </a:solidFill>
            <a:prstDash val="solid"/>
          </a:ln>
        </p:spPr>
      </p:sp>
      <p:sp>
        <p:nvSpPr>
          <p:cNvPr id="31" name="Text 29"/>
          <p:cNvSpPr/>
          <p:nvPr/>
        </p:nvSpPr>
        <p:spPr>
          <a:xfrm>
            <a:off x="2231136" y="1298448"/>
            <a:ext cx="1417320" cy="228600"/>
          </a:xfrm>
          <a:prstGeom prst="rect">
            <a:avLst/>
          </a:prstGeom>
          <a:noFill/>
          <a:ln/>
        </p:spPr>
        <p:txBody>
          <a:bodyPr wrap="square" lIns="0" tIns="0" rIns="0" bIns="0" rtlCol="0" anchor="ctr"/>
          <a:lstStyle/>
          <a:p>
            <a:pPr algn="ctr" indent="0" marL="0">
              <a:buNone/>
            </a:pPr>
            <a:r>
              <a:rPr lang="en-US" sz="750" b="1" spc="50" kern="0" dirty="0">
                <a:solidFill>
                  <a:srgbClr val="FFFFFF"/>
                </a:solidFill>
                <a:latin typeface="Calibri" pitchFamily="34" charset="0"/>
                <a:ea typeface="Calibri" pitchFamily="34" charset="-122"/>
                <a:cs typeface="Calibri" pitchFamily="34" charset="-120"/>
              </a:rPr>
              <a:t>L3  ·  APPLICATION</a:t>
            </a:r>
            <a:endParaRPr lang="en-US" sz="750" dirty="0"/>
          </a:p>
        </p:txBody>
      </p:sp>
      <p:sp>
        <p:nvSpPr>
          <p:cNvPr id="32" name="Text 30"/>
          <p:cNvSpPr/>
          <p:nvPr/>
        </p:nvSpPr>
        <p:spPr>
          <a:xfrm>
            <a:off x="2231136" y="1591056"/>
            <a:ext cx="1417320" cy="274320"/>
          </a:xfrm>
          <a:prstGeom prst="rect">
            <a:avLst/>
          </a:prstGeom>
          <a:noFill/>
          <a:ln/>
        </p:spPr>
        <p:txBody>
          <a:bodyPr wrap="square" rtlCol="0" anchor="ctr"/>
          <a:lstStyle/>
          <a:p>
            <a:pPr indent="0" marL="0">
              <a:buNone/>
            </a:pPr>
            <a:r>
              <a:rPr lang="en-US" sz="950" b="1" dirty="0">
                <a:solidFill>
                  <a:srgbClr val="1B2A4A"/>
                </a:solidFill>
                <a:latin typeface="Calibri" pitchFamily="34" charset="0"/>
                <a:ea typeface="Calibri" pitchFamily="34" charset="-122"/>
                <a:cs typeface="Calibri" pitchFamily="34" charset="-120"/>
              </a:rPr>
              <a:t>Module 1</a:t>
            </a:r>
            <a:endParaRPr lang="en-US" sz="950" dirty="0"/>
          </a:p>
        </p:txBody>
      </p:sp>
      <p:sp>
        <p:nvSpPr>
          <p:cNvPr id="33" name="Text 31"/>
          <p:cNvSpPr/>
          <p:nvPr/>
        </p:nvSpPr>
        <p:spPr>
          <a:xfrm>
            <a:off x="3767328" y="1280160"/>
            <a:ext cx="5193792" cy="640080"/>
          </a:xfrm>
          <a:prstGeom prst="rect">
            <a:avLst/>
          </a:prstGeom>
          <a:noFill/>
          <a:ln/>
        </p:spPr>
        <p:txBody>
          <a:bodyPr wrap="square" rtlCol="0" anchor="ctr"/>
          <a:lstStyle/>
          <a:p>
            <a:pPr indent="0" marL="0">
              <a:buNone/>
            </a:pPr>
            <a:r>
              <a:rPr lang="en-US" sz="1150" dirty="0">
                <a:solidFill>
                  <a:srgbClr val="2D3748"/>
                </a:solidFill>
                <a:latin typeface="Calibri" pitchFamily="34" charset="0"/>
                <a:ea typeface="Calibri" pitchFamily="34" charset="-122"/>
                <a:cs typeface="Calibri" pitchFamily="34" charset="-120"/>
              </a:rPr>
              <a:t>Apply the requirements of Regulation S-P and FINRA Rule 4370 to identify which compliance obligations govern your firm and your individual role.</a:t>
            </a:r>
            <a:endParaRPr lang="en-US" sz="1150" dirty="0"/>
          </a:p>
        </p:txBody>
      </p:sp>
      <p:sp>
        <p:nvSpPr>
          <p:cNvPr id="34" name="Shape 32"/>
          <p:cNvSpPr/>
          <p:nvPr/>
        </p:nvSpPr>
        <p:spPr>
          <a:xfrm>
            <a:off x="1517904" y="2139696"/>
            <a:ext cx="7534656" cy="804672"/>
          </a:xfrm>
          <a:prstGeom prst="rect">
            <a:avLst/>
          </a:prstGeom>
          <a:solidFill>
            <a:srgbClr val="FFFFFF"/>
          </a:solidFill>
          <a:ln w="12700">
            <a:solidFill>
              <a:srgbClr val="E2E8F0"/>
            </a:solidFill>
            <a:prstDash val="solid"/>
          </a:ln>
          <a:effectLst>
            <a:outerShdw sx="100000" sy="100000" kx="0" ky="0" algn="bl" rotWithShape="0" blurRad="50800" dist="25400" dir="8100000">
              <a:srgbClr val="000000">
                <a:alpha val="9000"/>
              </a:srgbClr>
            </a:outerShdw>
          </a:effectLst>
        </p:spPr>
      </p:sp>
      <p:sp>
        <p:nvSpPr>
          <p:cNvPr id="35" name="Shape 33"/>
          <p:cNvSpPr/>
          <p:nvPr/>
        </p:nvSpPr>
        <p:spPr>
          <a:xfrm>
            <a:off x="1517904" y="2139696"/>
            <a:ext cx="54864" cy="804672"/>
          </a:xfrm>
          <a:prstGeom prst="rect">
            <a:avLst/>
          </a:prstGeom>
          <a:solidFill>
            <a:srgbClr val="C9A84C"/>
          </a:solidFill>
          <a:ln w="12700">
            <a:solidFill>
              <a:srgbClr val="C9A84C"/>
            </a:solidFill>
            <a:prstDash val="solid"/>
          </a:ln>
        </p:spPr>
      </p:sp>
      <p:sp>
        <p:nvSpPr>
          <p:cNvPr id="36" name="Shape 34"/>
          <p:cNvSpPr/>
          <p:nvPr/>
        </p:nvSpPr>
        <p:spPr>
          <a:xfrm>
            <a:off x="1627632" y="2313432"/>
            <a:ext cx="457200" cy="457200"/>
          </a:xfrm>
          <a:prstGeom prst="ellipse">
            <a:avLst/>
          </a:prstGeom>
          <a:solidFill>
            <a:srgbClr val="1B2A4A"/>
          </a:solidFill>
          <a:ln w="12700">
            <a:solidFill>
              <a:srgbClr val="1B2A4A"/>
            </a:solidFill>
            <a:prstDash val="solid"/>
          </a:ln>
        </p:spPr>
      </p:sp>
      <p:sp>
        <p:nvSpPr>
          <p:cNvPr id="37" name="Text 35"/>
          <p:cNvSpPr/>
          <p:nvPr/>
        </p:nvSpPr>
        <p:spPr>
          <a:xfrm>
            <a:off x="1627632" y="2313432"/>
            <a:ext cx="457200" cy="457200"/>
          </a:xfrm>
          <a:prstGeom prst="rect">
            <a:avLst/>
          </a:prstGeom>
          <a:noFill/>
          <a:ln/>
        </p:spPr>
        <p:txBody>
          <a:bodyPr wrap="square" lIns="0" tIns="0" rIns="0" bIns="0" rtlCol="0" anchor="ctr"/>
          <a:lstStyle/>
          <a:p>
            <a:pPr algn="ctr" indent="0" marL="0">
              <a:buNone/>
            </a:pPr>
            <a:r>
              <a:rPr lang="en-US" sz="1600" b="1" dirty="0">
                <a:solidFill>
                  <a:srgbClr val="C9A84C"/>
                </a:solidFill>
                <a:latin typeface="Calibri" pitchFamily="34" charset="0"/>
                <a:ea typeface="Calibri" pitchFamily="34" charset="-122"/>
                <a:cs typeface="Calibri" pitchFamily="34" charset="-120"/>
              </a:rPr>
              <a:t>2</a:t>
            </a:r>
            <a:endParaRPr lang="en-US" sz="1600" dirty="0"/>
          </a:p>
        </p:txBody>
      </p:sp>
      <p:sp>
        <p:nvSpPr>
          <p:cNvPr id="38" name="Shape 36"/>
          <p:cNvSpPr/>
          <p:nvPr/>
        </p:nvSpPr>
        <p:spPr>
          <a:xfrm>
            <a:off x="2231136" y="2231136"/>
            <a:ext cx="1417320" cy="228600"/>
          </a:xfrm>
          <a:prstGeom prst="rect">
            <a:avLst/>
          </a:prstGeom>
          <a:solidFill>
            <a:srgbClr val="0F766E"/>
          </a:solidFill>
          <a:ln w="12700">
            <a:solidFill>
              <a:srgbClr val="0F766E"/>
            </a:solidFill>
            <a:prstDash val="solid"/>
          </a:ln>
        </p:spPr>
      </p:sp>
      <p:sp>
        <p:nvSpPr>
          <p:cNvPr id="39" name="Text 37"/>
          <p:cNvSpPr/>
          <p:nvPr/>
        </p:nvSpPr>
        <p:spPr>
          <a:xfrm>
            <a:off x="2231136" y="2231136"/>
            <a:ext cx="1417320" cy="228600"/>
          </a:xfrm>
          <a:prstGeom prst="rect">
            <a:avLst/>
          </a:prstGeom>
          <a:noFill/>
          <a:ln/>
        </p:spPr>
        <p:txBody>
          <a:bodyPr wrap="square" lIns="0" tIns="0" rIns="0" bIns="0" rtlCol="0" anchor="ctr"/>
          <a:lstStyle/>
          <a:p>
            <a:pPr algn="ctr" indent="0" marL="0">
              <a:buNone/>
            </a:pPr>
            <a:r>
              <a:rPr lang="en-US" sz="750" b="1" spc="50" kern="0" dirty="0">
                <a:solidFill>
                  <a:srgbClr val="FFFFFF"/>
                </a:solidFill>
                <a:latin typeface="Calibri" pitchFamily="34" charset="0"/>
                <a:ea typeface="Calibri" pitchFamily="34" charset="-122"/>
                <a:cs typeface="Calibri" pitchFamily="34" charset="-120"/>
              </a:rPr>
              <a:t>L4  ·  ANALYSIS</a:t>
            </a:r>
            <a:endParaRPr lang="en-US" sz="750" dirty="0"/>
          </a:p>
        </p:txBody>
      </p:sp>
      <p:sp>
        <p:nvSpPr>
          <p:cNvPr id="40" name="Text 38"/>
          <p:cNvSpPr/>
          <p:nvPr/>
        </p:nvSpPr>
        <p:spPr>
          <a:xfrm>
            <a:off x="2231136" y="2523744"/>
            <a:ext cx="1417320" cy="274320"/>
          </a:xfrm>
          <a:prstGeom prst="rect">
            <a:avLst/>
          </a:prstGeom>
          <a:noFill/>
          <a:ln/>
        </p:spPr>
        <p:txBody>
          <a:bodyPr wrap="square" rtlCol="0" anchor="ctr"/>
          <a:lstStyle/>
          <a:p>
            <a:pPr indent="0" marL="0">
              <a:buNone/>
            </a:pPr>
            <a:r>
              <a:rPr lang="en-US" sz="950" b="1" dirty="0">
                <a:solidFill>
                  <a:srgbClr val="1B2A4A"/>
                </a:solidFill>
                <a:latin typeface="Calibri" pitchFamily="34" charset="0"/>
                <a:ea typeface="Calibri" pitchFamily="34" charset="-122"/>
                <a:cs typeface="Calibri" pitchFamily="34" charset="-120"/>
              </a:rPr>
              <a:t>Module 2</a:t>
            </a:r>
            <a:endParaRPr lang="en-US" sz="950" dirty="0"/>
          </a:p>
        </p:txBody>
      </p:sp>
      <p:sp>
        <p:nvSpPr>
          <p:cNvPr id="41" name="Text 39"/>
          <p:cNvSpPr/>
          <p:nvPr/>
        </p:nvSpPr>
        <p:spPr>
          <a:xfrm>
            <a:off x="3767328" y="2212848"/>
            <a:ext cx="5193792" cy="640080"/>
          </a:xfrm>
          <a:prstGeom prst="rect">
            <a:avLst/>
          </a:prstGeom>
          <a:noFill/>
          <a:ln/>
        </p:spPr>
        <p:txBody>
          <a:bodyPr wrap="square" rtlCol="0" anchor="ctr"/>
          <a:lstStyle/>
          <a:p>
            <a:pPr indent="0" marL="0">
              <a:buNone/>
            </a:pPr>
            <a:r>
              <a:rPr lang="en-US" sz="1150" dirty="0">
                <a:solidFill>
                  <a:srgbClr val="2D3748"/>
                </a:solidFill>
                <a:latin typeface="Calibri" pitchFamily="34" charset="0"/>
                <a:ea typeface="Calibri" pitchFamily="34" charset="-122"/>
                <a:cs typeface="Calibri" pitchFamily="34" charset="-120"/>
              </a:rPr>
              <a:t>Classify real-world data examples as Nonpublic Personal Information (NPI) or non-protected information, and select the appropriate safeguarding procedure for each category.</a:t>
            </a:r>
            <a:endParaRPr lang="en-US" sz="1150" dirty="0"/>
          </a:p>
        </p:txBody>
      </p:sp>
      <p:sp>
        <p:nvSpPr>
          <p:cNvPr id="42" name="Shape 40"/>
          <p:cNvSpPr/>
          <p:nvPr/>
        </p:nvSpPr>
        <p:spPr>
          <a:xfrm>
            <a:off x="1517904" y="3072384"/>
            <a:ext cx="7534656" cy="804672"/>
          </a:xfrm>
          <a:prstGeom prst="rect">
            <a:avLst/>
          </a:prstGeom>
          <a:solidFill>
            <a:srgbClr val="FFFFFF"/>
          </a:solidFill>
          <a:ln w="12700">
            <a:solidFill>
              <a:srgbClr val="E2E8F0"/>
            </a:solidFill>
            <a:prstDash val="solid"/>
          </a:ln>
          <a:effectLst>
            <a:outerShdw sx="100000" sy="100000" kx="0" ky="0" algn="bl" rotWithShape="0" blurRad="50800" dist="25400" dir="8100000">
              <a:srgbClr val="000000">
                <a:alpha val="9000"/>
              </a:srgbClr>
            </a:outerShdw>
          </a:effectLst>
        </p:spPr>
      </p:sp>
      <p:sp>
        <p:nvSpPr>
          <p:cNvPr id="43" name="Shape 41"/>
          <p:cNvSpPr/>
          <p:nvPr/>
        </p:nvSpPr>
        <p:spPr>
          <a:xfrm>
            <a:off x="1517904" y="3072384"/>
            <a:ext cx="54864" cy="804672"/>
          </a:xfrm>
          <a:prstGeom prst="rect">
            <a:avLst/>
          </a:prstGeom>
          <a:solidFill>
            <a:srgbClr val="C9A84C"/>
          </a:solidFill>
          <a:ln w="12700">
            <a:solidFill>
              <a:srgbClr val="C9A84C"/>
            </a:solidFill>
            <a:prstDash val="solid"/>
          </a:ln>
        </p:spPr>
      </p:sp>
      <p:sp>
        <p:nvSpPr>
          <p:cNvPr id="44" name="Shape 42"/>
          <p:cNvSpPr/>
          <p:nvPr/>
        </p:nvSpPr>
        <p:spPr>
          <a:xfrm>
            <a:off x="1627632" y="3246120"/>
            <a:ext cx="457200" cy="457200"/>
          </a:xfrm>
          <a:prstGeom prst="ellipse">
            <a:avLst/>
          </a:prstGeom>
          <a:solidFill>
            <a:srgbClr val="1B2A4A"/>
          </a:solidFill>
          <a:ln w="12700">
            <a:solidFill>
              <a:srgbClr val="1B2A4A"/>
            </a:solidFill>
            <a:prstDash val="solid"/>
          </a:ln>
        </p:spPr>
      </p:sp>
      <p:sp>
        <p:nvSpPr>
          <p:cNvPr id="45" name="Text 43"/>
          <p:cNvSpPr/>
          <p:nvPr/>
        </p:nvSpPr>
        <p:spPr>
          <a:xfrm>
            <a:off x="1627632" y="3246120"/>
            <a:ext cx="457200" cy="457200"/>
          </a:xfrm>
          <a:prstGeom prst="rect">
            <a:avLst/>
          </a:prstGeom>
          <a:noFill/>
          <a:ln/>
        </p:spPr>
        <p:txBody>
          <a:bodyPr wrap="square" lIns="0" tIns="0" rIns="0" bIns="0" rtlCol="0" anchor="ctr"/>
          <a:lstStyle/>
          <a:p>
            <a:pPr algn="ctr" indent="0" marL="0">
              <a:buNone/>
            </a:pPr>
            <a:r>
              <a:rPr lang="en-US" sz="1600" b="1" dirty="0">
                <a:solidFill>
                  <a:srgbClr val="C9A84C"/>
                </a:solidFill>
                <a:latin typeface="Calibri" pitchFamily="34" charset="0"/>
                <a:ea typeface="Calibri" pitchFamily="34" charset="-122"/>
                <a:cs typeface="Calibri" pitchFamily="34" charset="-120"/>
              </a:rPr>
              <a:t>3</a:t>
            </a:r>
            <a:endParaRPr lang="en-US" sz="1600" dirty="0"/>
          </a:p>
        </p:txBody>
      </p:sp>
      <p:sp>
        <p:nvSpPr>
          <p:cNvPr id="46" name="Shape 44"/>
          <p:cNvSpPr/>
          <p:nvPr/>
        </p:nvSpPr>
        <p:spPr>
          <a:xfrm>
            <a:off x="2231136" y="3163824"/>
            <a:ext cx="1417320" cy="228600"/>
          </a:xfrm>
          <a:prstGeom prst="rect">
            <a:avLst/>
          </a:prstGeom>
          <a:solidFill>
            <a:srgbClr val="5B2D8E"/>
          </a:solidFill>
          <a:ln w="12700">
            <a:solidFill>
              <a:srgbClr val="5B2D8E"/>
            </a:solidFill>
            <a:prstDash val="solid"/>
          </a:ln>
        </p:spPr>
      </p:sp>
      <p:sp>
        <p:nvSpPr>
          <p:cNvPr id="47" name="Text 45"/>
          <p:cNvSpPr/>
          <p:nvPr/>
        </p:nvSpPr>
        <p:spPr>
          <a:xfrm>
            <a:off x="2231136" y="3163824"/>
            <a:ext cx="1417320" cy="228600"/>
          </a:xfrm>
          <a:prstGeom prst="rect">
            <a:avLst/>
          </a:prstGeom>
          <a:noFill/>
          <a:ln/>
        </p:spPr>
        <p:txBody>
          <a:bodyPr wrap="square" lIns="0" tIns="0" rIns="0" bIns="0" rtlCol="0" anchor="ctr"/>
          <a:lstStyle/>
          <a:p>
            <a:pPr algn="ctr" indent="0" marL="0">
              <a:buNone/>
            </a:pPr>
            <a:r>
              <a:rPr lang="en-US" sz="750" b="1" spc="50" kern="0" dirty="0">
                <a:solidFill>
                  <a:srgbClr val="FFFFFF"/>
                </a:solidFill>
                <a:latin typeface="Calibri" pitchFamily="34" charset="0"/>
                <a:ea typeface="Calibri" pitchFamily="34" charset="-122"/>
                <a:cs typeface="Calibri" pitchFamily="34" charset="-120"/>
              </a:rPr>
              <a:t>L5  ·  EVALUATION</a:t>
            </a:r>
            <a:endParaRPr lang="en-US" sz="750" dirty="0"/>
          </a:p>
        </p:txBody>
      </p:sp>
      <p:sp>
        <p:nvSpPr>
          <p:cNvPr id="48" name="Text 46"/>
          <p:cNvSpPr/>
          <p:nvPr/>
        </p:nvSpPr>
        <p:spPr>
          <a:xfrm>
            <a:off x="2231136" y="3456432"/>
            <a:ext cx="1417320" cy="274320"/>
          </a:xfrm>
          <a:prstGeom prst="rect">
            <a:avLst/>
          </a:prstGeom>
          <a:noFill/>
          <a:ln/>
        </p:spPr>
        <p:txBody>
          <a:bodyPr wrap="square" rtlCol="0" anchor="ctr"/>
          <a:lstStyle/>
          <a:p>
            <a:pPr indent="0" marL="0">
              <a:buNone/>
            </a:pPr>
            <a:r>
              <a:rPr lang="en-US" sz="950" b="1" dirty="0">
                <a:solidFill>
                  <a:srgbClr val="1B2A4A"/>
                </a:solidFill>
                <a:latin typeface="Calibri" pitchFamily="34" charset="0"/>
                <a:ea typeface="Calibri" pitchFamily="34" charset="-122"/>
                <a:cs typeface="Calibri" pitchFamily="34" charset="-120"/>
              </a:rPr>
              <a:t>Module 3</a:t>
            </a:r>
            <a:endParaRPr lang="en-US" sz="950" dirty="0"/>
          </a:p>
        </p:txBody>
      </p:sp>
      <p:sp>
        <p:nvSpPr>
          <p:cNvPr id="49" name="Text 47"/>
          <p:cNvSpPr/>
          <p:nvPr/>
        </p:nvSpPr>
        <p:spPr>
          <a:xfrm>
            <a:off x="3767328" y="3145536"/>
            <a:ext cx="5193792" cy="640080"/>
          </a:xfrm>
          <a:prstGeom prst="rect">
            <a:avLst/>
          </a:prstGeom>
          <a:noFill/>
          <a:ln/>
        </p:spPr>
        <p:txBody>
          <a:bodyPr wrap="square" rtlCol="0" anchor="ctr"/>
          <a:lstStyle/>
          <a:p>
            <a:pPr indent="0" marL="0">
              <a:buNone/>
            </a:pPr>
            <a:r>
              <a:rPr lang="en-US" sz="1150" dirty="0">
                <a:solidFill>
                  <a:srgbClr val="2D3748"/>
                </a:solidFill>
                <a:latin typeface="Calibri" pitchFamily="34" charset="0"/>
                <a:ea typeface="Calibri" pitchFamily="34" charset="-122"/>
                <a:cs typeface="Calibri" pitchFamily="34" charset="-120"/>
              </a:rPr>
              <a:t>Given a scenario involving a suspicious data request, evaluate the appropriate response and execute the correct steps of the firm’s five-step incident response protocol.</a:t>
            </a:r>
            <a:endParaRPr lang="en-US" sz="1150" dirty="0"/>
          </a:p>
        </p:txBody>
      </p:sp>
      <p:sp>
        <p:nvSpPr>
          <p:cNvPr id="50" name="Shape 48"/>
          <p:cNvSpPr/>
          <p:nvPr/>
        </p:nvSpPr>
        <p:spPr>
          <a:xfrm>
            <a:off x="7296912" y="4375404"/>
            <a:ext cx="1645920" cy="393192"/>
          </a:xfrm>
          <a:prstGeom prst="rect">
            <a:avLst/>
          </a:prstGeom>
          <a:solidFill>
            <a:srgbClr val="C9A84C"/>
          </a:solidFill>
          <a:ln w="12700">
            <a:solidFill>
              <a:srgbClr val="C9A84C"/>
            </a:solidFill>
            <a:prstDash val="solid"/>
          </a:ln>
        </p:spPr>
      </p:sp>
      <p:sp>
        <p:nvSpPr>
          <p:cNvPr id="51" name="Text 49"/>
          <p:cNvSpPr/>
          <p:nvPr/>
        </p:nvSpPr>
        <p:spPr>
          <a:xfrm>
            <a:off x="7296912" y="4375404"/>
            <a:ext cx="1645920" cy="393192"/>
          </a:xfrm>
          <a:prstGeom prst="rect">
            <a:avLst/>
          </a:prstGeom>
          <a:noFill/>
          <a:ln/>
        </p:spPr>
        <p:txBody>
          <a:bodyPr wrap="square" lIns="0" tIns="0" rIns="0" bIns="0" rtlCol="0" anchor="ctr"/>
          <a:lstStyle/>
          <a:p>
            <a:pPr algn="ctr" indent="0" marL="0">
              <a:buNone/>
            </a:pPr>
            <a:r>
              <a:rPr lang="en-US" sz="1000" b="1" dirty="0">
                <a:solidFill>
                  <a:srgbClr val="1B2A4A"/>
                </a:solidFill>
                <a:latin typeface="Calibri" pitchFamily="34" charset="0"/>
                <a:ea typeface="Calibri" pitchFamily="34" charset="-122"/>
                <a:cs typeface="Calibri" pitchFamily="34" charset="-120"/>
              </a:rPr>
              <a:t>CONTINUE  →</a:t>
            </a:r>
            <a:endParaRPr lang="en-US" sz="1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1B2A4A"/>
        </a:solidFill>
      </p:bgPr>
    </p:bg>
    <p:spTree>
      <p:nvGrpSpPr>
        <p:cNvPr id="1" name=""/>
        <p:cNvGrpSpPr/>
        <p:nvPr/>
      </p:nvGrpSpPr>
      <p:grpSpPr>
        <a:xfrm>
          <a:off x="0" y="0"/>
          <a:ext cx="0" cy="0"/>
          <a:chOff x="0" y="0"/>
          <a:chExt cx="0" cy="0"/>
        </a:xfrm>
      </p:grpSpPr>
      <p:sp>
        <p:nvSpPr>
          <p:cNvPr id="2" name="Shape 0"/>
          <p:cNvSpPr/>
          <p:nvPr/>
        </p:nvSpPr>
        <p:spPr>
          <a:xfrm>
            <a:off x="0" y="0"/>
            <a:ext cx="4572000" cy="5143500"/>
          </a:xfrm>
          <a:prstGeom prst="rect">
            <a:avLst/>
          </a:prstGeom>
          <a:solidFill>
            <a:srgbClr val="111D30"/>
          </a:solidFill>
          <a:ln w="12700">
            <a:solidFill>
              <a:srgbClr val="111D30"/>
            </a:solidFill>
            <a:prstDash val="solid"/>
          </a:ln>
        </p:spPr>
      </p:sp>
      <p:sp>
        <p:nvSpPr>
          <p:cNvPr id="3" name="Shape 1"/>
          <p:cNvSpPr/>
          <p:nvPr/>
        </p:nvSpPr>
        <p:spPr>
          <a:xfrm>
            <a:off x="4526280" y="0"/>
            <a:ext cx="73152" cy="5143500"/>
          </a:xfrm>
          <a:prstGeom prst="rect">
            <a:avLst/>
          </a:prstGeom>
          <a:solidFill>
            <a:srgbClr val="C9A84C"/>
          </a:solidFill>
          <a:ln w="12700">
            <a:solidFill>
              <a:srgbClr val="C9A84C"/>
            </a:solidFill>
            <a:prstDash val="solid"/>
          </a:ln>
        </p:spPr>
      </p:sp>
      <p:sp>
        <p:nvSpPr>
          <p:cNvPr id="4" name="Shape 2"/>
          <p:cNvSpPr/>
          <p:nvPr/>
        </p:nvSpPr>
        <p:spPr>
          <a:xfrm>
            <a:off x="4599432" y="0"/>
            <a:ext cx="4544568" cy="5143500"/>
          </a:xfrm>
          <a:prstGeom prst="rect">
            <a:avLst/>
          </a:prstGeom>
          <a:solidFill>
            <a:srgbClr val="FFFFFF"/>
          </a:solidFill>
          <a:ln w="12700">
            <a:solidFill>
              <a:srgbClr val="FFFFFF"/>
            </a:solidFill>
            <a:prstDash val="solid"/>
          </a:ln>
        </p:spPr>
      </p:sp>
      <p:sp>
        <p:nvSpPr>
          <p:cNvPr id="5" name="Text 3"/>
          <p:cNvSpPr/>
          <p:nvPr/>
        </p:nvSpPr>
        <p:spPr>
          <a:xfrm>
            <a:off x="256032" y="384048"/>
            <a:ext cx="4206240" cy="274320"/>
          </a:xfrm>
          <a:prstGeom prst="rect">
            <a:avLst/>
          </a:prstGeom>
          <a:noFill/>
          <a:ln/>
        </p:spPr>
        <p:txBody>
          <a:bodyPr wrap="square" rtlCol="0" anchor="ctr"/>
          <a:lstStyle/>
          <a:p>
            <a:pPr indent="0" marL="0">
              <a:buNone/>
            </a:pPr>
            <a:r>
              <a:rPr lang="en-US" sz="1000" b="1" spc="500" kern="0" dirty="0">
                <a:solidFill>
                  <a:srgbClr val="C9A84C"/>
                </a:solidFill>
                <a:latin typeface="Calibri" pitchFamily="34" charset="0"/>
                <a:ea typeface="Calibri" pitchFamily="34" charset="-122"/>
                <a:cs typeface="Calibri" pitchFamily="34" charset="-120"/>
              </a:rPr>
              <a:t>MODULE</a:t>
            </a:r>
            <a:endParaRPr lang="en-US" sz="1000" dirty="0"/>
          </a:p>
        </p:txBody>
      </p:sp>
      <p:sp>
        <p:nvSpPr>
          <p:cNvPr id="6" name="Text 4"/>
          <p:cNvSpPr/>
          <p:nvPr/>
        </p:nvSpPr>
        <p:spPr>
          <a:xfrm>
            <a:off x="164592" y="713232"/>
            <a:ext cx="4297680" cy="1828800"/>
          </a:xfrm>
          <a:prstGeom prst="rect">
            <a:avLst/>
          </a:prstGeom>
          <a:noFill/>
          <a:ln/>
        </p:spPr>
        <p:txBody>
          <a:bodyPr wrap="square" rtlCol="0" anchor="ctr"/>
          <a:lstStyle/>
          <a:p>
            <a:pPr indent="0" marL="0">
              <a:buNone/>
            </a:pPr>
            <a:r>
              <a:rPr lang="en-US" sz="13000" b="1" dirty="0">
                <a:solidFill>
                  <a:srgbClr val="C9A84C"/>
                </a:solidFill>
                <a:latin typeface="Calibri" pitchFamily="34" charset="0"/>
                <a:ea typeface="Calibri" pitchFamily="34" charset="-122"/>
                <a:cs typeface="Calibri" pitchFamily="34" charset="-120"/>
              </a:rPr>
              <a:t>01</a:t>
            </a:r>
            <a:endParaRPr lang="en-US" sz="13000" dirty="0"/>
          </a:p>
        </p:txBody>
      </p:sp>
      <p:sp>
        <p:nvSpPr>
          <p:cNvPr id="7" name="Text 5"/>
          <p:cNvSpPr/>
          <p:nvPr/>
        </p:nvSpPr>
        <p:spPr>
          <a:xfrm>
            <a:off x="256032" y="2852928"/>
            <a:ext cx="4206240" cy="1261872"/>
          </a:xfrm>
          <a:prstGeom prst="rect">
            <a:avLst/>
          </a:prstGeom>
          <a:noFill/>
          <a:ln/>
        </p:spPr>
        <p:txBody>
          <a:bodyPr wrap="square" rtlCol="0" anchor="ctr"/>
          <a:lstStyle/>
          <a:p>
            <a:pPr indent="0" marL="0">
              <a:buNone/>
            </a:pPr>
            <a:r>
              <a:rPr lang="en-US" sz="2400" b="1" dirty="0">
                <a:solidFill>
                  <a:srgbClr val="FFFFFF"/>
                </a:solidFill>
                <a:latin typeface="Calibri" pitchFamily="34" charset="0"/>
                <a:ea typeface="Calibri" pitchFamily="34" charset="-122"/>
                <a:cs typeface="Calibri" pitchFamily="34" charset="-120"/>
              </a:rPr>
              <a:t>The Rules That</a:t>
            </a:r>
            <a:endParaRPr lang="en-US" sz="2400" dirty="0"/>
          </a:p>
          <a:p>
            <a:pPr indent="0" marL="0">
              <a:buNone/>
            </a:pPr>
            <a:r>
              <a:rPr lang="en-US" sz="2400" b="1" dirty="0">
                <a:solidFill>
                  <a:srgbClr val="FFFFFF"/>
                </a:solidFill>
                <a:latin typeface="Calibri" pitchFamily="34" charset="0"/>
                <a:ea typeface="Calibri" pitchFamily="34" charset="-122"/>
                <a:cs typeface="Calibri" pitchFamily="34" charset="-120"/>
              </a:rPr>
              <a:t>Bind Us</a:t>
            </a:r>
            <a:endParaRPr lang="en-US" sz="2400" dirty="0"/>
          </a:p>
        </p:txBody>
      </p:sp>
      <p:sp>
        <p:nvSpPr>
          <p:cNvPr id="8" name="Shape 6"/>
          <p:cNvSpPr/>
          <p:nvPr/>
        </p:nvSpPr>
        <p:spPr>
          <a:xfrm>
            <a:off x="4224528" y="4411980"/>
            <a:ext cx="54864" cy="54864"/>
          </a:xfrm>
          <a:prstGeom prst="ellipse">
            <a:avLst/>
          </a:prstGeom>
          <a:solidFill>
            <a:srgbClr val="C9A84C"/>
          </a:solidFill>
          <a:ln w="12700">
            <a:solidFill>
              <a:srgbClr val="C9A84C"/>
            </a:solidFill>
            <a:prstDash val="solid"/>
          </a:ln>
        </p:spPr>
      </p:sp>
      <p:sp>
        <p:nvSpPr>
          <p:cNvPr id="9" name="Shape 7"/>
          <p:cNvSpPr/>
          <p:nvPr/>
        </p:nvSpPr>
        <p:spPr>
          <a:xfrm>
            <a:off x="4224528" y="4119372"/>
            <a:ext cx="91440" cy="91440"/>
          </a:xfrm>
          <a:prstGeom prst="ellipse">
            <a:avLst/>
          </a:prstGeom>
          <a:solidFill>
            <a:srgbClr val="C9A84C"/>
          </a:solidFill>
          <a:ln w="12700">
            <a:solidFill>
              <a:srgbClr val="C9A84C"/>
            </a:solidFill>
            <a:prstDash val="solid"/>
          </a:ln>
        </p:spPr>
      </p:sp>
      <p:sp>
        <p:nvSpPr>
          <p:cNvPr id="10" name="Shape 8"/>
          <p:cNvSpPr/>
          <p:nvPr/>
        </p:nvSpPr>
        <p:spPr>
          <a:xfrm>
            <a:off x="4224528" y="3753612"/>
            <a:ext cx="128016" cy="128016"/>
          </a:xfrm>
          <a:prstGeom prst="ellipse">
            <a:avLst/>
          </a:prstGeom>
          <a:solidFill>
            <a:srgbClr val="C9A84C"/>
          </a:solidFill>
          <a:ln w="12700">
            <a:solidFill>
              <a:srgbClr val="C9A84C"/>
            </a:solidFill>
            <a:prstDash val="solid"/>
          </a:ln>
        </p:spPr>
      </p:sp>
      <p:sp>
        <p:nvSpPr>
          <p:cNvPr id="11" name="Text 9"/>
          <p:cNvSpPr/>
          <p:nvPr/>
        </p:nvSpPr>
        <p:spPr>
          <a:xfrm>
            <a:off x="4800600" y="329184"/>
            <a:ext cx="4187952" cy="237744"/>
          </a:xfrm>
          <a:prstGeom prst="rect">
            <a:avLst/>
          </a:prstGeom>
          <a:noFill/>
          <a:ln/>
        </p:spPr>
        <p:txBody>
          <a:bodyPr wrap="square" rtlCol="0" anchor="ctr"/>
          <a:lstStyle/>
          <a:p>
            <a:pPr indent="0" marL="0">
              <a:buNone/>
            </a:pPr>
            <a:r>
              <a:rPr lang="en-US" sz="850" b="1" spc="200" kern="0" dirty="0">
                <a:solidFill>
                  <a:srgbClr val="C9A84C"/>
                </a:solidFill>
                <a:latin typeface="Calibri" pitchFamily="34" charset="0"/>
                <a:ea typeface="Calibri" pitchFamily="34" charset="-122"/>
                <a:cs typeface="Calibri" pitchFamily="34" charset="-120"/>
              </a:rPr>
              <a:t>IN THIS MODULE</a:t>
            </a:r>
            <a:endParaRPr lang="en-US" sz="850" dirty="0"/>
          </a:p>
        </p:txBody>
      </p:sp>
      <p:sp>
        <p:nvSpPr>
          <p:cNvPr id="12" name="Text 10"/>
          <p:cNvSpPr/>
          <p:nvPr/>
        </p:nvSpPr>
        <p:spPr>
          <a:xfrm>
            <a:off x="4800600" y="640080"/>
            <a:ext cx="4187952" cy="685800"/>
          </a:xfrm>
          <a:prstGeom prst="rect">
            <a:avLst/>
          </a:prstGeom>
          <a:noFill/>
          <a:ln/>
        </p:spPr>
        <p:txBody>
          <a:bodyPr wrap="square" rtlCol="0" anchor="ctr"/>
          <a:lstStyle/>
          <a:p>
            <a:pPr indent="0" marL="0">
              <a:buNone/>
            </a:pPr>
            <a:r>
              <a:rPr lang="en-US" sz="1350" dirty="0">
                <a:solidFill>
                  <a:srgbClr val="2D3748"/>
                </a:solidFill>
                <a:latin typeface="Calibri" pitchFamily="34" charset="0"/>
                <a:ea typeface="Calibri" pitchFamily="34" charset="-122"/>
                <a:cs typeface="Calibri" pitchFamily="34" charset="-120"/>
              </a:rPr>
              <a:t>What rules govern how we protect client data—and what do they require of us?</a:t>
            </a:r>
            <a:endParaRPr lang="en-US" sz="1350" dirty="0"/>
          </a:p>
        </p:txBody>
      </p:sp>
      <p:sp>
        <p:nvSpPr>
          <p:cNvPr id="13" name="Shape 11"/>
          <p:cNvSpPr/>
          <p:nvPr/>
        </p:nvSpPr>
        <p:spPr>
          <a:xfrm>
            <a:off x="4800600" y="1463040"/>
            <a:ext cx="329184" cy="329184"/>
          </a:xfrm>
          <a:prstGeom prst="ellipse">
            <a:avLst/>
          </a:prstGeom>
          <a:solidFill>
            <a:srgbClr val="C9A84C"/>
          </a:solidFill>
          <a:ln w="12700">
            <a:solidFill>
              <a:srgbClr val="C9A84C"/>
            </a:solidFill>
            <a:prstDash val="solid"/>
          </a:ln>
        </p:spPr>
      </p:sp>
      <p:sp>
        <p:nvSpPr>
          <p:cNvPr id="14" name="Text 12"/>
          <p:cNvSpPr/>
          <p:nvPr/>
        </p:nvSpPr>
        <p:spPr>
          <a:xfrm>
            <a:off x="4800600" y="1463040"/>
            <a:ext cx="329184" cy="329184"/>
          </a:xfrm>
          <a:prstGeom prst="rect">
            <a:avLst/>
          </a:prstGeom>
          <a:noFill/>
          <a:ln/>
        </p:spPr>
        <p:txBody>
          <a:bodyPr wrap="square" lIns="0" tIns="0" rIns="0" bIns="0" rtlCol="0" anchor="ctr"/>
          <a:lstStyle/>
          <a:p>
            <a:pPr algn="ctr" indent="0" marL="0">
              <a:buNone/>
            </a:pPr>
            <a:r>
              <a:rPr lang="en-US" sz="1200" b="1" dirty="0">
                <a:solidFill>
                  <a:srgbClr val="1B2A4A"/>
                </a:solidFill>
                <a:latin typeface="Calibri" pitchFamily="34" charset="0"/>
                <a:ea typeface="Calibri" pitchFamily="34" charset="-122"/>
                <a:cs typeface="Calibri" pitchFamily="34" charset="-120"/>
              </a:rPr>
              <a:t>1</a:t>
            </a:r>
            <a:endParaRPr lang="en-US" sz="1200" dirty="0"/>
          </a:p>
        </p:txBody>
      </p:sp>
      <p:sp>
        <p:nvSpPr>
          <p:cNvPr id="15" name="Text 13"/>
          <p:cNvSpPr/>
          <p:nvPr/>
        </p:nvSpPr>
        <p:spPr>
          <a:xfrm>
            <a:off x="5221224" y="1463040"/>
            <a:ext cx="3749040" cy="237744"/>
          </a:xfrm>
          <a:prstGeom prst="rect">
            <a:avLst/>
          </a:prstGeom>
          <a:noFill/>
          <a:ln/>
        </p:spPr>
        <p:txBody>
          <a:bodyPr wrap="square" rtlCol="0" anchor="ctr"/>
          <a:lstStyle/>
          <a:p>
            <a:pPr indent="0" marL="0">
              <a:buNone/>
            </a:pPr>
            <a:r>
              <a:rPr lang="en-US" sz="1150" b="1" dirty="0">
                <a:solidFill>
                  <a:srgbClr val="1B2A4A"/>
                </a:solidFill>
                <a:latin typeface="Calibri" pitchFamily="34" charset="0"/>
                <a:ea typeface="Calibri" pitchFamily="34" charset="-122"/>
                <a:cs typeface="Calibri" pitchFamily="34" charset="-120"/>
              </a:rPr>
              <a:t>Regulation S-P</a:t>
            </a:r>
            <a:endParaRPr lang="en-US" sz="1150" dirty="0"/>
          </a:p>
        </p:txBody>
      </p:sp>
      <p:sp>
        <p:nvSpPr>
          <p:cNvPr id="16" name="Text 14"/>
          <p:cNvSpPr/>
          <p:nvPr/>
        </p:nvSpPr>
        <p:spPr>
          <a:xfrm>
            <a:off x="5221224" y="1719072"/>
            <a:ext cx="3749040" cy="274320"/>
          </a:xfrm>
          <a:prstGeom prst="rect">
            <a:avLst/>
          </a:prstGeom>
          <a:noFill/>
          <a:ln/>
        </p:spPr>
        <p:txBody>
          <a:bodyPr wrap="square" rtlCol="0" anchor="ctr"/>
          <a:lstStyle/>
          <a:p>
            <a:pPr indent="0" marL="0">
              <a:buNone/>
            </a:pPr>
            <a:r>
              <a:rPr lang="en-US" sz="950" dirty="0">
                <a:solidFill>
                  <a:srgbClr val="64748B"/>
                </a:solidFill>
                <a:latin typeface="Calibri" pitchFamily="34" charset="0"/>
                <a:ea typeface="Calibri" pitchFamily="34" charset="-122"/>
                <a:cs typeface="Calibri" pitchFamily="34" charset="-120"/>
              </a:rPr>
              <a:t>The SEC Safeguards Rule and its core requirements for financial firms</a:t>
            </a:r>
            <a:endParaRPr lang="en-US" sz="950" dirty="0"/>
          </a:p>
        </p:txBody>
      </p:sp>
      <p:sp>
        <p:nvSpPr>
          <p:cNvPr id="17" name="Shape 15"/>
          <p:cNvSpPr/>
          <p:nvPr/>
        </p:nvSpPr>
        <p:spPr>
          <a:xfrm>
            <a:off x="4800600" y="2267712"/>
            <a:ext cx="329184" cy="329184"/>
          </a:xfrm>
          <a:prstGeom prst="ellipse">
            <a:avLst/>
          </a:prstGeom>
          <a:solidFill>
            <a:srgbClr val="C9A84C"/>
          </a:solidFill>
          <a:ln w="12700">
            <a:solidFill>
              <a:srgbClr val="C9A84C"/>
            </a:solidFill>
            <a:prstDash val="solid"/>
          </a:ln>
        </p:spPr>
      </p:sp>
      <p:sp>
        <p:nvSpPr>
          <p:cNvPr id="18" name="Text 16"/>
          <p:cNvSpPr/>
          <p:nvPr/>
        </p:nvSpPr>
        <p:spPr>
          <a:xfrm>
            <a:off x="4800600" y="2267712"/>
            <a:ext cx="329184" cy="329184"/>
          </a:xfrm>
          <a:prstGeom prst="rect">
            <a:avLst/>
          </a:prstGeom>
          <a:noFill/>
          <a:ln/>
        </p:spPr>
        <p:txBody>
          <a:bodyPr wrap="square" lIns="0" tIns="0" rIns="0" bIns="0" rtlCol="0" anchor="ctr"/>
          <a:lstStyle/>
          <a:p>
            <a:pPr algn="ctr" indent="0" marL="0">
              <a:buNone/>
            </a:pPr>
            <a:r>
              <a:rPr lang="en-US" sz="1200" b="1" dirty="0">
                <a:solidFill>
                  <a:srgbClr val="1B2A4A"/>
                </a:solidFill>
                <a:latin typeface="Calibri" pitchFamily="34" charset="0"/>
                <a:ea typeface="Calibri" pitchFamily="34" charset="-122"/>
                <a:cs typeface="Calibri" pitchFamily="34" charset="-120"/>
              </a:rPr>
              <a:t>2</a:t>
            </a:r>
            <a:endParaRPr lang="en-US" sz="1200" dirty="0"/>
          </a:p>
        </p:txBody>
      </p:sp>
      <p:sp>
        <p:nvSpPr>
          <p:cNvPr id="19" name="Text 17"/>
          <p:cNvSpPr/>
          <p:nvPr/>
        </p:nvSpPr>
        <p:spPr>
          <a:xfrm>
            <a:off x="5221224" y="2267712"/>
            <a:ext cx="3749040" cy="237744"/>
          </a:xfrm>
          <a:prstGeom prst="rect">
            <a:avLst/>
          </a:prstGeom>
          <a:noFill/>
          <a:ln/>
        </p:spPr>
        <p:txBody>
          <a:bodyPr wrap="square" rtlCol="0" anchor="ctr"/>
          <a:lstStyle/>
          <a:p>
            <a:pPr indent="0" marL="0">
              <a:buNone/>
            </a:pPr>
            <a:r>
              <a:rPr lang="en-US" sz="1150" b="1" dirty="0">
                <a:solidFill>
                  <a:srgbClr val="1B2A4A"/>
                </a:solidFill>
                <a:latin typeface="Calibri" pitchFamily="34" charset="0"/>
                <a:ea typeface="Calibri" pitchFamily="34" charset="-122"/>
                <a:cs typeface="Calibri" pitchFamily="34" charset="-120"/>
              </a:rPr>
              <a:t>FINRA Rule 4370</a:t>
            </a:r>
            <a:endParaRPr lang="en-US" sz="1150" dirty="0"/>
          </a:p>
        </p:txBody>
      </p:sp>
      <p:sp>
        <p:nvSpPr>
          <p:cNvPr id="20" name="Text 18"/>
          <p:cNvSpPr/>
          <p:nvPr/>
        </p:nvSpPr>
        <p:spPr>
          <a:xfrm>
            <a:off x="5221224" y="2523744"/>
            <a:ext cx="3749040" cy="274320"/>
          </a:xfrm>
          <a:prstGeom prst="rect">
            <a:avLst/>
          </a:prstGeom>
          <a:noFill/>
          <a:ln/>
        </p:spPr>
        <p:txBody>
          <a:bodyPr wrap="square" rtlCol="0" anchor="ctr"/>
          <a:lstStyle/>
          <a:p>
            <a:pPr indent="0" marL="0">
              <a:buNone/>
            </a:pPr>
            <a:r>
              <a:rPr lang="en-US" sz="950" dirty="0">
                <a:solidFill>
                  <a:srgbClr val="64748B"/>
                </a:solidFill>
                <a:latin typeface="Calibri" pitchFamily="34" charset="0"/>
                <a:ea typeface="Calibri" pitchFamily="34" charset="-122"/>
                <a:cs typeface="Calibri" pitchFamily="34" charset="-120"/>
              </a:rPr>
              <a:t>Business continuity planning obligations and data protection requirements</a:t>
            </a:r>
            <a:endParaRPr lang="en-US" sz="950" dirty="0"/>
          </a:p>
        </p:txBody>
      </p:sp>
      <p:sp>
        <p:nvSpPr>
          <p:cNvPr id="21" name="Shape 19"/>
          <p:cNvSpPr/>
          <p:nvPr/>
        </p:nvSpPr>
        <p:spPr>
          <a:xfrm>
            <a:off x="4800600" y="3072384"/>
            <a:ext cx="329184" cy="329184"/>
          </a:xfrm>
          <a:prstGeom prst="ellipse">
            <a:avLst/>
          </a:prstGeom>
          <a:solidFill>
            <a:srgbClr val="C9A84C"/>
          </a:solidFill>
          <a:ln w="12700">
            <a:solidFill>
              <a:srgbClr val="C9A84C"/>
            </a:solidFill>
            <a:prstDash val="solid"/>
          </a:ln>
        </p:spPr>
      </p:sp>
      <p:sp>
        <p:nvSpPr>
          <p:cNvPr id="22" name="Text 20"/>
          <p:cNvSpPr/>
          <p:nvPr/>
        </p:nvSpPr>
        <p:spPr>
          <a:xfrm>
            <a:off x="4800600" y="3072384"/>
            <a:ext cx="329184" cy="329184"/>
          </a:xfrm>
          <a:prstGeom prst="rect">
            <a:avLst/>
          </a:prstGeom>
          <a:noFill/>
          <a:ln/>
        </p:spPr>
        <p:txBody>
          <a:bodyPr wrap="square" lIns="0" tIns="0" rIns="0" bIns="0" rtlCol="0" anchor="ctr"/>
          <a:lstStyle/>
          <a:p>
            <a:pPr algn="ctr" indent="0" marL="0">
              <a:buNone/>
            </a:pPr>
            <a:r>
              <a:rPr lang="en-US" sz="1200" b="1" dirty="0">
                <a:solidFill>
                  <a:srgbClr val="1B2A4A"/>
                </a:solidFill>
                <a:latin typeface="Calibri" pitchFamily="34" charset="0"/>
                <a:ea typeface="Calibri" pitchFamily="34" charset="-122"/>
                <a:cs typeface="Calibri" pitchFamily="34" charset="-120"/>
              </a:rPr>
              <a:t>3</a:t>
            </a:r>
            <a:endParaRPr lang="en-US" sz="1200" dirty="0"/>
          </a:p>
        </p:txBody>
      </p:sp>
      <p:sp>
        <p:nvSpPr>
          <p:cNvPr id="23" name="Text 21"/>
          <p:cNvSpPr/>
          <p:nvPr/>
        </p:nvSpPr>
        <p:spPr>
          <a:xfrm>
            <a:off x="5221224" y="3072384"/>
            <a:ext cx="3749040" cy="237744"/>
          </a:xfrm>
          <a:prstGeom prst="rect">
            <a:avLst/>
          </a:prstGeom>
          <a:noFill/>
          <a:ln/>
        </p:spPr>
        <p:txBody>
          <a:bodyPr wrap="square" rtlCol="0" anchor="ctr"/>
          <a:lstStyle/>
          <a:p>
            <a:pPr indent="0" marL="0">
              <a:buNone/>
            </a:pPr>
            <a:r>
              <a:rPr lang="en-US" sz="1150" b="1" dirty="0">
                <a:solidFill>
                  <a:srgbClr val="1B2A4A"/>
                </a:solidFill>
                <a:latin typeface="Calibri" pitchFamily="34" charset="0"/>
                <a:ea typeface="Calibri" pitchFamily="34" charset="-122"/>
                <a:cs typeface="Calibri" pitchFamily="34" charset="-120"/>
              </a:rPr>
              <a:t>Your Obligations</a:t>
            </a:r>
            <a:endParaRPr lang="en-US" sz="1150" dirty="0"/>
          </a:p>
        </p:txBody>
      </p:sp>
      <p:sp>
        <p:nvSpPr>
          <p:cNvPr id="24" name="Text 22"/>
          <p:cNvSpPr/>
          <p:nvPr/>
        </p:nvSpPr>
        <p:spPr>
          <a:xfrm>
            <a:off x="5221224" y="3328416"/>
            <a:ext cx="3749040" cy="274320"/>
          </a:xfrm>
          <a:prstGeom prst="rect">
            <a:avLst/>
          </a:prstGeom>
          <a:noFill/>
          <a:ln/>
        </p:spPr>
        <p:txBody>
          <a:bodyPr wrap="square" rtlCol="0" anchor="ctr"/>
          <a:lstStyle/>
          <a:p>
            <a:pPr indent="0" marL="0">
              <a:buNone/>
            </a:pPr>
            <a:r>
              <a:rPr lang="en-US" sz="950" dirty="0">
                <a:solidFill>
                  <a:srgbClr val="64748B"/>
                </a:solidFill>
                <a:latin typeface="Calibri" pitchFamily="34" charset="0"/>
                <a:ea typeface="Calibri" pitchFamily="34" charset="-122"/>
                <a:cs typeface="Calibri" pitchFamily="34" charset="-120"/>
              </a:rPr>
              <a:t>What these regulations specifically require of you in your role</a:t>
            </a:r>
            <a:endParaRPr lang="en-US" sz="950" dirty="0"/>
          </a:p>
        </p:txBody>
      </p:sp>
      <p:sp>
        <p:nvSpPr>
          <p:cNvPr id="25" name="Shape 23"/>
          <p:cNvSpPr/>
          <p:nvPr/>
        </p:nvSpPr>
        <p:spPr>
          <a:xfrm>
            <a:off x="4800600" y="4668012"/>
            <a:ext cx="4187952" cy="347472"/>
          </a:xfrm>
          <a:prstGeom prst="rect">
            <a:avLst/>
          </a:prstGeom>
          <a:solidFill>
            <a:srgbClr val="F7F8FA"/>
          </a:solidFill>
          <a:ln w="12700">
            <a:solidFill>
              <a:srgbClr val="E2E8F0"/>
            </a:solidFill>
            <a:prstDash val="solid"/>
          </a:ln>
        </p:spPr>
      </p:sp>
      <p:sp>
        <p:nvSpPr>
          <p:cNvPr id="26" name="Shape 24"/>
          <p:cNvSpPr/>
          <p:nvPr/>
        </p:nvSpPr>
        <p:spPr>
          <a:xfrm>
            <a:off x="4800600" y="4668012"/>
            <a:ext cx="1395984" cy="347472"/>
          </a:xfrm>
          <a:prstGeom prst="rect">
            <a:avLst/>
          </a:prstGeom>
          <a:solidFill>
            <a:srgbClr val="C9A84C"/>
          </a:solidFill>
          <a:ln w="12700">
            <a:solidFill>
              <a:srgbClr val="C9A84C"/>
            </a:solidFill>
            <a:prstDash val="solid"/>
          </a:ln>
        </p:spPr>
      </p:sp>
      <p:sp>
        <p:nvSpPr>
          <p:cNvPr id="27" name="Text 25"/>
          <p:cNvSpPr/>
          <p:nvPr/>
        </p:nvSpPr>
        <p:spPr>
          <a:xfrm>
            <a:off x="4800600" y="4668012"/>
            <a:ext cx="4187952" cy="347472"/>
          </a:xfrm>
          <a:prstGeom prst="rect">
            <a:avLst/>
          </a:prstGeom>
          <a:noFill/>
          <a:ln/>
        </p:spPr>
        <p:txBody>
          <a:bodyPr wrap="square" rtlCol="0" anchor="ctr"/>
          <a:lstStyle/>
          <a:p>
            <a:pPr algn="ctr" indent="0" marL="0">
              <a:buNone/>
            </a:pPr>
            <a:r>
              <a:rPr lang="en-US" sz="900" b="1" dirty="0">
                <a:solidFill>
                  <a:srgbClr val="1B2A4A"/>
                </a:solidFill>
                <a:latin typeface="Calibri" pitchFamily="34" charset="0"/>
                <a:ea typeface="Calibri" pitchFamily="34" charset="-122"/>
                <a:cs typeface="Calibri" pitchFamily="34" charset="-120"/>
              </a:rPr>
              <a:t>MODULE 1 OF 3</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7F8FA"/>
        </a:solidFill>
      </p:bgPr>
    </p:bg>
    <p:spTree>
      <p:nvGrpSpPr>
        <p:cNvPr id="1" name=""/>
        <p:cNvGrpSpPr/>
        <p:nvPr/>
      </p:nvGrpSpPr>
      <p:grpSpPr>
        <a:xfrm>
          <a:off x="0" y="0"/>
          <a:ext cx="0" cy="0"/>
          <a:chOff x="0" y="0"/>
          <a:chExt cx="0" cy="0"/>
        </a:xfrm>
      </p:grpSpPr>
      <p:sp>
        <p:nvSpPr>
          <p:cNvPr id="2" name="Shape 0"/>
          <p:cNvSpPr/>
          <p:nvPr/>
        </p:nvSpPr>
        <p:spPr>
          <a:xfrm>
            <a:off x="0" y="0"/>
            <a:ext cx="1371600" cy="4887468"/>
          </a:xfrm>
          <a:prstGeom prst="rect">
            <a:avLst/>
          </a:prstGeom>
          <a:solidFill>
            <a:srgbClr val="1B2A4A"/>
          </a:solidFill>
          <a:ln w="12700">
            <a:solidFill>
              <a:srgbClr val="1B2A4A"/>
            </a:solidFill>
            <a:prstDash val="solid"/>
          </a:ln>
        </p:spPr>
      </p:sp>
      <p:sp>
        <p:nvSpPr>
          <p:cNvPr id="3" name="Text 1"/>
          <p:cNvSpPr/>
          <p:nvPr/>
        </p:nvSpPr>
        <p:spPr>
          <a:xfrm>
            <a:off x="73152" y="73152"/>
            <a:ext cx="1225296" cy="621792"/>
          </a:xfrm>
          <a:prstGeom prst="rect">
            <a:avLst/>
          </a:prstGeom>
          <a:noFill/>
          <a:ln/>
        </p:spPr>
        <p:txBody>
          <a:bodyPr wrap="square" rtlCol="0" anchor="ctr"/>
          <a:lstStyle/>
          <a:p>
            <a:pPr algn="ctr" indent="0" marL="0">
              <a:buNone/>
            </a:pPr>
            <a:r>
              <a:rPr lang="en-US" sz="650" b="1" spc="30" kern="0" dirty="0">
                <a:solidFill>
                  <a:srgbClr val="6B82A2"/>
                </a:solidFill>
                <a:latin typeface="Calibri" pitchFamily="34" charset="0"/>
                <a:ea typeface="Calibri" pitchFamily="34" charset="-122"/>
                <a:cs typeface="Calibri" pitchFamily="34" charset="-120"/>
              </a:rPr>
              <a:t>DATA PRIVACY</a:t>
            </a:r>
            <a:endParaRPr lang="en-US" sz="650" dirty="0"/>
          </a:p>
          <a:p>
            <a:pPr algn="ctr" indent="0" marL="0">
              <a:buNone/>
            </a:pPr>
            <a:r>
              <a:rPr lang="en-US" sz="650" b="1" spc="30" kern="0" dirty="0">
                <a:solidFill>
                  <a:srgbClr val="6B82A2"/>
                </a:solidFill>
                <a:latin typeface="Calibri" pitchFamily="34" charset="0"/>
                <a:ea typeface="Calibri" pitchFamily="34" charset="-122"/>
                <a:cs typeface="Calibri" pitchFamily="34" charset="-120"/>
              </a:rPr>
              <a:t>KNOW YOUR</a:t>
            </a:r>
            <a:endParaRPr lang="en-US" sz="650" dirty="0"/>
          </a:p>
          <a:p>
            <a:pPr algn="ctr" indent="0" marL="0">
              <a:buNone/>
            </a:pPr>
            <a:r>
              <a:rPr lang="en-US" sz="650" b="1" spc="30" kern="0" dirty="0">
                <a:solidFill>
                  <a:srgbClr val="6B82A2"/>
                </a:solidFill>
                <a:latin typeface="Calibri" pitchFamily="34" charset="0"/>
                <a:ea typeface="Calibri" pitchFamily="34" charset="-122"/>
                <a:cs typeface="Calibri" pitchFamily="34" charset="-120"/>
              </a:rPr>
              <a:t>OBLIGATIONS</a:t>
            </a:r>
            <a:endParaRPr lang="en-US" sz="650" dirty="0"/>
          </a:p>
        </p:txBody>
      </p:sp>
      <p:sp>
        <p:nvSpPr>
          <p:cNvPr id="4" name="Shape 2"/>
          <p:cNvSpPr/>
          <p:nvPr/>
        </p:nvSpPr>
        <p:spPr>
          <a:xfrm>
            <a:off x="0" y="804672"/>
            <a:ext cx="1371600" cy="868680"/>
          </a:xfrm>
          <a:prstGeom prst="rect">
            <a:avLst/>
          </a:prstGeom>
          <a:solidFill>
            <a:srgbClr val="243858"/>
          </a:solidFill>
          <a:ln w="12700">
            <a:solidFill>
              <a:srgbClr val="C9A84C"/>
            </a:solidFill>
            <a:prstDash val="solid"/>
          </a:ln>
        </p:spPr>
      </p:sp>
      <p:sp>
        <p:nvSpPr>
          <p:cNvPr id="5" name="Shape 3"/>
          <p:cNvSpPr/>
          <p:nvPr/>
        </p:nvSpPr>
        <p:spPr>
          <a:xfrm>
            <a:off x="0" y="804672"/>
            <a:ext cx="54864" cy="868680"/>
          </a:xfrm>
          <a:prstGeom prst="rect">
            <a:avLst/>
          </a:prstGeom>
          <a:solidFill>
            <a:srgbClr val="C9A84C"/>
          </a:solidFill>
          <a:ln w="12700">
            <a:solidFill>
              <a:srgbClr val="C9A84C"/>
            </a:solidFill>
            <a:prstDash val="solid"/>
          </a:ln>
        </p:spPr>
      </p:sp>
      <p:sp>
        <p:nvSpPr>
          <p:cNvPr id="6" name="Shape 4"/>
          <p:cNvSpPr/>
          <p:nvPr/>
        </p:nvSpPr>
        <p:spPr>
          <a:xfrm>
            <a:off x="109728" y="987552"/>
            <a:ext cx="310896" cy="310896"/>
          </a:xfrm>
          <a:prstGeom prst="ellipse">
            <a:avLst/>
          </a:prstGeom>
          <a:solidFill>
            <a:srgbClr val="C9A84C"/>
          </a:solidFill>
          <a:ln w="12700">
            <a:solidFill>
              <a:srgbClr val="C9A84C"/>
            </a:solidFill>
            <a:prstDash val="solid"/>
          </a:ln>
        </p:spPr>
      </p:sp>
      <p:sp>
        <p:nvSpPr>
          <p:cNvPr id="7" name="Text 5"/>
          <p:cNvSpPr/>
          <p:nvPr/>
        </p:nvSpPr>
        <p:spPr>
          <a:xfrm>
            <a:off x="109728" y="987552"/>
            <a:ext cx="310896" cy="310896"/>
          </a:xfrm>
          <a:prstGeom prst="rect">
            <a:avLst/>
          </a:prstGeom>
          <a:noFill/>
          <a:ln/>
        </p:spPr>
        <p:txBody>
          <a:bodyPr wrap="square" lIns="0" tIns="0" rIns="0" bIns="0" rtlCol="0" anchor="ctr"/>
          <a:lstStyle/>
          <a:p>
            <a:pPr algn="ctr" indent="0" marL="0">
              <a:buNone/>
            </a:pPr>
            <a:r>
              <a:rPr lang="en-US" sz="900" b="1" dirty="0">
                <a:solidFill>
                  <a:srgbClr val="1B2A4A"/>
                </a:solidFill>
                <a:latin typeface="Calibri" pitchFamily="34" charset="0"/>
                <a:ea typeface="Calibri" pitchFamily="34" charset="-122"/>
                <a:cs typeface="Calibri" pitchFamily="34" charset="-120"/>
              </a:rPr>
              <a:t>▶</a:t>
            </a:r>
            <a:endParaRPr lang="en-US" sz="900" dirty="0"/>
          </a:p>
        </p:txBody>
      </p:sp>
      <p:sp>
        <p:nvSpPr>
          <p:cNvPr id="8" name="Text 6"/>
          <p:cNvSpPr/>
          <p:nvPr/>
        </p:nvSpPr>
        <p:spPr>
          <a:xfrm>
            <a:off x="502920" y="914400"/>
            <a:ext cx="804672" cy="256032"/>
          </a:xfrm>
          <a:prstGeom prst="rect">
            <a:avLst/>
          </a:prstGeom>
          <a:noFill/>
          <a:ln/>
        </p:spPr>
        <p:txBody>
          <a:bodyPr wrap="square" rtlCol="0" anchor="ctr"/>
          <a:lstStyle/>
          <a:p>
            <a:pPr indent="0" marL="0">
              <a:buNone/>
            </a:pPr>
            <a:r>
              <a:rPr lang="en-US" sz="850" b="1" dirty="0">
                <a:solidFill>
                  <a:srgbClr val="FFFFFF"/>
                </a:solidFill>
                <a:latin typeface="Calibri" pitchFamily="34" charset="0"/>
                <a:ea typeface="Calibri" pitchFamily="34" charset="-122"/>
                <a:cs typeface="Calibri" pitchFamily="34" charset="-120"/>
              </a:rPr>
              <a:t>Module 1</a:t>
            </a:r>
            <a:endParaRPr lang="en-US" sz="850" dirty="0"/>
          </a:p>
        </p:txBody>
      </p:sp>
      <p:sp>
        <p:nvSpPr>
          <p:cNvPr id="9" name="Text 7"/>
          <p:cNvSpPr/>
          <p:nvPr/>
        </p:nvSpPr>
        <p:spPr>
          <a:xfrm>
            <a:off x="502920" y="1188720"/>
            <a:ext cx="804672" cy="384048"/>
          </a:xfrm>
          <a:prstGeom prst="rect">
            <a:avLst/>
          </a:prstGeom>
          <a:noFill/>
          <a:ln/>
        </p:spPr>
        <p:txBody>
          <a:bodyPr wrap="square" rtlCol="0" anchor="ctr"/>
          <a:lstStyle/>
          <a:p>
            <a:pPr indent="0" marL="0">
              <a:buNone/>
            </a:pPr>
            <a:r>
              <a:rPr lang="en-US" sz="700" dirty="0">
                <a:solidFill>
                  <a:srgbClr val="A8B8CC"/>
                </a:solidFill>
                <a:latin typeface="Calibri" pitchFamily="34" charset="0"/>
                <a:ea typeface="Calibri" pitchFamily="34" charset="-122"/>
                <a:cs typeface="Calibri" pitchFamily="34" charset="-120"/>
              </a:rPr>
              <a:t>The Rules That Bind Us</a:t>
            </a:r>
            <a:endParaRPr lang="en-US" sz="700" dirty="0"/>
          </a:p>
        </p:txBody>
      </p:sp>
      <p:sp>
        <p:nvSpPr>
          <p:cNvPr id="10" name="Shape 8"/>
          <p:cNvSpPr/>
          <p:nvPr/>
        </p:nvSpPr>
        <p:spPr>
          <a:xfrm>
            <a:off x="109728" y="1947672"/>
            <a:ext cx="310896" cy="310896"/>
          </a:xfrm>
          <a:prstGeom prst="ellipse">
            <a:avLst/>
          </a:prstGeom>
          <a:solidFill>
            <a:srgbClr val="334D6E"/>
          </a:solidFill>
          <a:ln w="12700">
            <a:solidFill>
              <a:srgbClr val="334D6E"/>
            </a:solidFill>
            <a:prstDash val="solid"/>
          </a:ln>
        </p:spPr>
      </p:sp>
      <p:sp>
        <p:nvSpPr>
          <p:cNvPr id="11" name="Text 9"/>
          <p:cNvSpPr/>
          <p:nvPr/>
        </p:nvSpPr>
        <p:spPr>
          <a:xfrm>
            <a:off x="109728" y="1947672"/>
            <a:ext cx="310896" cy="310896"/>
          </a:xfrm>
          <a:prstGeom prst="rect">
            <a:avLst/>
          </a:prstGeom>
          <a:noFill/>
          <a:ln/>
        </p:spPr>
        <p:txBody>
          <a:bodyPr wrap="square" lIns="0" tIns="0" rIns="0" bIns="0" rtlCol="0" anchor="ctr"/>
          <a:lstStyle/>
          <a:p>
            <a:pPr algn="ctr" indent="0" marL="0">
              <a:buNone/>
            </a:pPr>
            <a:r>
              <a:rPr lang="en-US" sz="900" b="1" dirty="0">
                <a:solidFill>
                  <a:srgbClr val="6B82A2"/>
                </a:solidFill>
                <a:latin typeface="Calibri" pitchFamily="34" charset="0"/>
                <a:ea typeface="Calibri" pitchFamily="34" charset="-122"/>
                <a:cs typeface="Calibri" pitchFamily="34" charset="-120"/>
              </a:rPr>
              <a:t>2</a:t>
            </a:r>
            <a:endParaRPr lang="en-US" sz="900" dirty="0"/>
          </a:p>
        </p:txBody>
      </p:sp>
      <p:sp>
        <p:nvSpPr>
          <p:cNvPr id="12" name="Text 10"/>
          <p:cNvSpPr/>
          <p:nvPr/>
        </p:nvSpPr>
        <p:spPr>
          <a:xfrm>
            <a:off x="502920" y="1874520"/>
            <a:ext cx="804672" cy="256032"/>
          </a:xfrm>
          <a:prstGeom prst="rect">
            <a:avLst/>
          </a:prstGeom>
          <a:noFill/>
          <a:ln/>
        </p:spPr>
        <p:txBody>
          <a:bodyPr wrap="square" rtlCol="0" anchor="ctr"/>
          <a:lstStyle/>
          <a:p>
            <a:pPr indent="0" marL="0">
              <a:buNone/>
            </a:pPr>
            <a:r>
              <a:rPr lang="en-US" sz="850" b="1" dirty="0">
                <a:solidFill>
                  <a:srgbClr val="4A6080"/>
                </a:solidFill>
                <a:latin typeface="Calibri" pitchFamily="34" charset="0"/>
                <a:ea typeface="Calibri" pitchFamily="34" charset="-122"/>
                <a:cs typeface="Calibri" pitchFamily="34" charset="-120"/>
              </a:rPr>
              <a:t>Module 2</a:t>
            </a:r>
            <a:endParaRPr lang="en-US" sz="850" dirty="0"/>
          </a:p>
        </p:txBody>
      </p:sp>
      <p:sp>
        <p:nvSpPr>
          <p:cNvPr id="13" name="Text 11"/>
          <p:cNvSpPr/>
          <p:nvPr/>
        </p:nvSpPr>
        <p:spPr>
          <a:xfrm>
            <a:off x="502920" y="2148840"/>
            <a:ext cx="804672" cy="384048"/>
          </a:xfrm>
          <a:prstGeom prst="rect">
            <a:avLst/>
          </a:prstGeom>
          <a:noFill/>
          <a:ln/>
        </p:spPr>
        <p:txBody>
          <a:bodyPr wrap="square" rtlCol="0" anchor="ctr"/>
          <a:lstStyle/>
          <a:p>
            <a:pPr indent="0" marL="0">
              <a:buNone/>
            </a:pPr>
            <a:r>
              <a:rPr lang="en-US" sz="700" dirty="0">
                <a:solidFill>
                  <a:srgbClr val="394E63"/>
                </a:solidFill>
                <a:latin typeface="Calibri" pitchFamily="34" charset="0"/>
                <a:ea typeface="Calibri" pitchFamily="34" charset="-122"/>
                <a:cs typeface="Calibri" pitchFamily="34" charset="-120"/>
              </a:rPr>
              <a:t>Your Data, Your Duty</a:t>
            </a:r>
            <a:endParaRPr lang="en-US" sz="700" dirty="0"/>
          </a:p>
        </p:txBody>
      </p:sp>
      <p:sp>
        <p:nvSpPr>
          <p:cNvPr id="14" name="Shape 12"/>
          <p:cNvSpPr/>
          <p:nvPr/>
        </p:nvSpPr>
        <p:spPr>
          <a:xfrm>
            <a:off x="109728" y="2907792"/>
            <a:ext cx="310896" cy="310896"/>
          </a:xfrm>
          <a:prstGeom prst="ellipse">
            <a:avLst/>
          </a:prstGeom>
          <a:solidFill>
            <a:srgbClr val="334D6E"/>
          </a:solidFill>
          <a:ln w="12700">
            <a:solidFill>
              <a:srgbClr val="334D6E"/>
            </a:solidFill>
            <a:prstDash val="solid"/>
          </a:ln>
        </p:spPr>
      </p:sp>
      <p:sp>
        <p:nvSpPr>
          <p:cNvPr id="15" name="Text 13"/>
          <p:cNvSpPr/>
          <p:nvPr/>
        </p:nvSpPr>
        <p:spPr>
          <a:xfrm>
            <a:off x="109728" y="2907792"/>
            <a:ext cx="310896" cy="310896"/>
          </a:xfrm>
          <a:prstGeom prst="rect">
            <a:avLst/>
          </a:prstGeom>
          <a:noFill/>
          <a:ln/>
        </p:spPr>
        <p:txBody>
          <a:bodyPr wrap="square" lIns="0" tIns="0" rIns="0" bIns="0" rtlCol="0" anchor="ctr"/>
          <a:lstStyle/>
          <a:p>
            <a:pPr algn="ctr" indent="0" marL="0">
              <a:buNone/>
            </a:pPr>
            <a:r>
              <a:rPr lang="en-US" sz="900" b="1" dirty="0">
                <a:solidFill>
                  <a:srgbClr val="6B82A2"/>
                </a:solidFill>
                <a:latin typeface="Calibri" pitchFamily="34" charset="0"/>
                <a:ea typeface="Calibri" pitchFamily="34" charset="-122"/>
                <a:cs typeface="Calibri" pitchFamily="34" charset="-120"/>
              </a:rPr>
              <a:t>3</a:t>
            </a:r>
            <a:endParaRPr lang="en-US" sz="900" dirty="0"/>
          </a:p>
        </p:txBody>
      </p:sp>
      <p:sp>
        <p:nvSpPr>
          <p:cNvPr id="16" name="Text 14"/>
          <p:cNvSpPr/>
          <p:nvPr/>
        </p:nvSpPr>
        <p:spPr>
          <a:xfrm>
            <a:off x="502920" y="2834640"/>
            <a:ext cx="804672" cy="256032"/>
          </a:xfrm>
          <a:prstGeom prst="rect">
            <a:avLst/>
          </a:prstGeom>
          <a:noFill/>
          <a:ln/>
        </p:spPr>
        <p:txBody>
          <a:bodyPr wrap="square" rtlCol="0" anchor="ctr"/>
          <a:lstStyle/>
          <a:p>
            <a:pPr indent="0" marL="0">
              <a:buNone/>
            </a:pPr>
            <a:r>
              <a:rPr lang="en-US" sz="850" b="1" dirty="0">
                <a:solidFill>
                  <a:srgbClr val="4A6080"/>
                </a:solidFill>
                <a:latin typeface="Calibri" pitchFamily="34" charset="0"/>
                <a:ea typeface="Calibri" pitchFamily="34" charset="-122"/>
                <a:cs typeface="Calibri" pitchFamily="34" charset="-120"/>
              </a:rPr>
              <a:t>Module 3</a:t>
            </a:r>
            <a:endParaRPr lang="en-US" sz="850" dirty="0"/>
          </a:p>
        </p:txBody>
      </p:sp>
      <p:sp>
        <p:nvSpPr>
          <p:cNvPr id="17" name="Text 15"/>
          <p:cNvSpPr/>
          <p:nvPr/>
        </p:nvSpPr>
        <p:spPr>
          <a:xfrm>
            <a:off x="502920" y="3108960"/>
            <a:ext cx="804672" cy="384048"/>
          </a:xfrm>
          <a:prstGeom prst="rect">
            <a:avLst/>
          </a:prstGeom>
          <a:noFill/>
          <a:ln/>
        </p:spPr>
        <p:txBody>
          <a:bodyPr wrap="square" rtlCol="0" anchor="ctr"/>
          <a:lstStyle/>
          <a:p>
            <a:pPr indent="0" marL="0">
              <a:buNone/>
            </a:pPr>
            <a:r>
              <a:rPr lang="en-US" sz="700" dirty="0">
                <a:solidFill>
                  <a:srgbClr val="394E63"/>
                </a:solidFill>
                <a:latin typeface="Calibri" pitchFamily="34" charset="0"/>
                <a:ea typeface="Calibri" pitchFamily="34" charset="-122"/>
                <a:cs typeface="Calibri" pitchFamily="34" charset="-120"/>
              </a:rPr>
              <a:t>When Things Go Wrong</a:t>
            </a:r>
            <a:endParaRPr lang="en-US" sz="700" dirty="0"/>
          </a:p>
        </p:txBody>
      </p:sp>
      <p:sp>
        <p:nvSpPr>
          <p:cNvPr id="18" name="Text 16"/>
          <p:cNvSpPr/>
          <p:nvPr/>
        </p:nvSpPr>
        <p:spPr>
          <a:xfrm>
            <a:off x="91440" y="3749040"/>
            <a:ext cx="1188720" cy="237744"/>
          </a:xfrm>
          <a:prstGeom prst="rect">
            <a:avLst/>
          </a:prstGeom>
          <a:noFill/>
          <a:ln/>
        </p:spPr>
        <p:txBody>
          <a:bodyPr wrap="square" rtlCol="0" anchor="ctr"/>
          <a:lstStyle/>
          <a:p>
            <a:pPr algn="ctr" indent="0" marL="0">
              <a:buNone/>
            </a:pPr>
            <a:r>
              <a:rPr lang="en-US" sz="750" b="1" spc="50" kern="0" dirty="0">
                <a:solidFill>
                  <a:srgbClr val="C9A84C"/>
                </a:solidFill>
                <a:latin typeface="Calibri" pitchFamily="34" charset="0"/>
                <a:ea typeface="Calibri" pitchFamily="34" charset="-122"/>
                <a:cs typeface="Calibri" pitchFamily="34" charset="-120"/>
              </a:rPr>
              <a:t>12% COMPLETE</a:t>
            </a:r>
            <a:endParaRPr lang="en-US" sz="750" dirty="0"/>
          </a:p>
        </p:txBody>
      </p:sp>
      <p:sp>
        <p:nvSpPr>
          <p:cNvPr id="19" name="Shape 17"/>
          <p:cNvSpPr/>
          <p:nvPr/>
        </p:nvSpPr>
        <p:spPr>
          <a:xfrm>
            <a:off x="137160" y="4023360"/>
            <a:ext cx="1097280" cy="91440"/>
          </a:xfrm>
          <a:prstGeom prst="rect">
            <a:avLst/>
          </a:prstGeom>
          <a:solidFill>
            <a:srgbClr val="0D1929"/>
          </a:solidFill>
          <a:ln w="12700">
            <a:solidFill>
              <a:srgbClr val="0D1929"/>
            </a:solidFill>
            <a:prstDash val="solid"/>
          </a:ln>
        </p:spPr>
      </p:sp>
      <p:sp>
        <p:nvSpPr>
          <p:cNvPr id="20" name="Shape 18"/>
          <p:cNvSpPr/>
          <p:nvPr/>
        </p:nvSpPr>
        <p:spPr>
          <a:xfrm>
            <a:off x="137160" y="4023360"/>
            <a:ext cx="131674" cy="91440"/>
          </a:xfrm>
          <a:prstGeom prst="rect">
            <a:avLst/>
          </a:prstGeom>
          <a:solidFill>
            <a:srgbClr val="C9A84C"/>
          </a:solidFill>
          <a:ln w="12700">
            <a:solidFill>
              <a:srgbClr val="C9A84C"/>
            </a:solidFill>
            <a:prstDash val="solid"/>
          </a:ln>
        </p:spPr>
      </p:sp>
      <p:sp>
        <p:nvSpPr>
          <p:cNvPr id="21" name="Shape 19"/>
          <p:cNvSpPr/>
          <p:nvPr/>
        </p:nvSpPr>
        <p:spPr>
          <a:xfrm>
            <a:off x="0" y="4887468"/>
            <a:ext cx="9144000" cy="256032"/>
          </a:xfrm>
          <a:prstGeom prst="rect">
            <a:avLst/>
          </a:prstGeom>
          <a:solidFill>
            <a:srgbClr val="111D30"/>
          </a:solidFill>
          <a:ln w="12700">
            <a:solidFill>
              <a:srgbClr val="111D30"/>
            </a:solidFill>
            <a:prstDash val="solid"/>
          </a:ln>
        </p:spPr>
      </p:sp>
      <p:sp>
        <p:nvSpPr>
          <p:cNvPr id="22" name="Shape 20"/>
          <p:cNvSpPr/>
          <p:nvPr/>
        </p:nvSpPr>
        <p:spPr>
          <a:xfrm>
            <a:off x="0" y="4887468"/>
            <a:ext cx="1097280" cy="256032"/>
          </a:xfrm>
          <a:prstGeom prst="rect">
            <a:avLst/>
          </a:prstGeom>
          <a:solidFill>
            <a:srgbClr val="C9A84C"/>
          </a:solidFill>
          <a:ln w="12700">
            <a:solidFill>
              <a:srgbClr val="C9A84C"/>
            </a:solidFill>
            <a:prstDash val="solid"/>
          </a:ln>
        </p:spPr>
      </p:sp>
      <p:sp>
        <p:nvSpPr>
          <p:cNvPr id="23" name="Text 21"/>
          <p:cNvSpPr/>
          <p:nvPr/>
        </p:nvSpPr>
        <p:spPr>
          <a:xfrm>
            <a:off x="0" y="4887468"/>
            <a:ext cx="9144000" cy="256032"/>
          </a:xfrm>
          <a:prstGeom prst="rect">
            <a:avLst/>
          </a:prstGeom>
          <a:noFill/>
          <a:ln/>
        </p:spPr>
        <p:txBody>
          <a:bodyPr wrap="square" rtlCol="0" anchor="ctr"/>
          <a:lstStyle/>
          <a:p>
            <a:pPr algn="ctr" indent="0" marL="0">
              <a:buNone/>
            </a:pPr>
            <a:r>
              <a:rPr lang="en-US" sz="850" dirty="0">
                <a:solidFill>
                  <a:srgbClr val="FFFFFF"/>
                </a:solidFill>
                <a:latin typeface="Calibri" pitchFamily="34" charset="0"/>
                <a:ea typeface="Calibri" pitchFamily="34" charset="-122"/>
                <a:cs typeface="Calibri" pitchFamily="34" charset="-120"/>
              </a:rPr>
              <a:t>12% Complete</a:t>
            </a:r>
            <a:endParaRPr lang="en-US" sz="850" dirty="0"/>
          </a:p>
        </p:txBody>
      </p:sp>
      <p:sp>
        <p:nvSpPr>
          <p:cNvPr id="24" name="Shape 22"/>
          <p:cNvSpPr/>
          <p:nvPr/>
        </p:nvSpPr>
        <p:spPr>
          <a:xfrm>
            <a:off x="1371600" y="0"/>
            <a:ext cx="54864" cy="4887468"/>
          </a:xfrm>
          <a:prstGeom prst="rect">
            <a:avLst/>
          </a:prstGeom>
          <a:solidFill>
            <a:srgbClr val="C9A84C"/>
          </a:solidFill>
          <a:ln w="12700">
            <a:solidFill>
              <a:srgbClr val="C9A84C"/>
            </a:solidFill>
            <a:prstDash val="solid"/>
          </a:ln>
        </p:spPr>
      </p:sp>
      <p:sp>
        <p:nvSpPr>
          <p:cNvPr id="25" name="Shape 23"/>
          <p:cNvSpPr/>
          <p:nvPr/>
        </p:nvSpPr>
        <p:spPr>
          <a:xfrm>
            <a:off x="1426464" y="0"/>
            <a:ext cx="7717536" cy="4887468"/>
          </a:xfrm>
          <a:prstGeom prst="rect">
            <a:avLst/>
          </a:prstGeom>
          <a:solidFill>
            <a:srgbClr val="FFFFFF"/>
          </a:solidFill>
          <a:ln w="12700">
            <a:solidFill>
              <a:srgbClr val="FFFFFF"/>
            </a:solidFill>
            <a:prstDash val="solid"/>
          </a:ln>
        </p:spPr>
      </p:sp>
      <p:sp>
        <p:nvSpPr>
          <p:cNvPr id="26" name="Text 24"/>
          <p:cNvSpPr/>
          <p:nvPr/>
        </p:nvSpPr>
        <p:spPr>
          <a:xfrm>
            <a:off x="1517904" y="91440"/>
            <a:ext cx="7534656" cy="219456"/>
          </a:xfrm>
          <a:prstGeom prst="rect">
            <a:avLst/>
          </a:prstGeom>
          <a:noFill/>
          <a:ln/>
        </p:spPr>
        <p:txBody>
          <a:bodyPr wrap="square" rtlCol="0" anchor="ctr"/>
          <a:lstStyle/>
          <a:p>
            <a:pPr indent="0" marL="0">
              <a:buNone/>
            </a:pPr>
            <a:r>
              <a:rPr lang="en-US" sz="800" b="1" spc="100" kern="0" dirty="0">
                <a:solidFill>
                  <a:srgbClr val="C9A84C"/>
                </a:solidFill>
                <a:latin typeface="Calibri" pitchFamily="34" charset="0"/>
                <a:ea typeface="Calibri" pitchFamily="34" charset="-122"/>
                <a:cs typeface="Calibri" pitchFamily="34" charset="-120"/>
              </a:rPr>
              <a:t>MODULE 1  ·  SCREEN 1.2  ·  REGULATION S-P</a:t>
            </a:r>
            <a:endParaRPr lang="en-US" sz="800" dirty="0"/>
          </a:p>
        </p:txBody>
      </p:sp>
      <p:sp>
        <p:nvSpPr>
          <p:cNvPr id="27" name="Text 25"/>
          <p:cNvSpPr/>
          <p:nvPr/>
        </p:nvSpPr>
        <p:spPr>
          <a:xfrm>
            <a:off x="1517904" y="347472"/>
            <a:ext cx="7534656" cy="457200"/>
          </a:xfrm>
          <a:prstGeom prst="rect">
            <a:avLst/>
          </a:prstGeom>
          <a:noFill/>
          <a:ln/>
        </p:spPr>
        <p:txBody>
          <a:bodyPr wrap="square" rtlCol="0" anchor="ctr"/>
          <a:lstStyle/>
          <a:p>
            <a:pPr indent="0" marL="0">
              <a:buNone/>
            </a:pPr>
            <a:r>
              <a:rPr lang="en-US" sz="2000" b="1" dirty="0">
                <a:solidFill>
                  <a:srgbClr val="1B2A4A"/>
                </a:solidFill>
                <a:latin typeface="Calibri" pitchFamily="34" charset="0"/>
                <a:ea typeface="Calibri" pitchFamily="34" charset="-122"/>
                <a:cs typeface="Calibri" pitchFamily="34" charset="-120"/>
              </a:rPr>
              <a:t>Regulation S-P: The Safeguards Rule</a:t>
            </a:r>
            <a:endParaRPr lang="en-US" sz="2000" dirty="0"/>
          </a:p>
        </p:txBody>
      </p:sp>
      <p:sp>
        <p:nvSpPr>
          <p:cNvPr id="28" name="Text 26"/>
          <p:cNvSpPr/>
          <p:nvPr/>
        </p:nvSpPr>
        <p:spPr>
          <a:xfrm>
            <a:off x="1517904" y="850392"/>
            <a:ext cx="7534656" cy="274320"/>
          </a:xfrm>
          <a:prstGeom prst="rect">
            <a:avLst/>
          </a:prstGeom>
          <a:noFill/>
          <a:ln/>
        </p:spPr>
        <p:txBody>
          <a:bodyPr wrap="square" rtlCol="0" anchor="ctr"/>
          <a:lstStyle/>
          <a:p>
            <a:pPr indent="0" marL="0">
              <a:buNone/>
            </a:pPr>
            <a:r>
              <a:rPr lang="en-US" sz="1050" dirty="0">
                <a:solidFill>
                  <a:srgbClr val="64748B"/>
                </a:solidFill>
                <a:latin typeface="Calibri" pitchFamily="34" charset="0"/>
                <a:ea typeface="Calibri" pitchFamily="34" charset="-122"/>
                <a:cs typeface="Calibri" pitchFamily="34" charset="-120"/>
              </a:rPr>
              <a:t>An SEC rule requiring financial firms to protect customer Nonpublic Personal Information (NPI)</a:t>
            </a:r>
            <a:endParaRPr lang="en-US" sz="1050" dirty="0"/>
          </a:p>
        </p:txBody>
      </p:sp>
      <p:sp>
        <p:nvSpPr>
          <p:cNvPr id="29" name="Shape 27"/>
          <p:cNvSpPr/>
          <p:nvPr/>
        </p:nvSpPr>
        <p:spPr>
          <a:xfrm>
            <a:off x="1591056" y="1207008"/>
            <a:ext cx="2420112" cy="3113532"/>
          </a:xfrm>
          <a:prstGeom prst="rect">
            <a:avLst/>
          </a:prstGeom>
          <a:solidFill>
            <a:srgbClr val="FFFFFF"/>
          </a:solidFill>
          <a:ln w="12700">
            <a:solidFill>
              <a:srgbClr val="E2E8F0"/>
            </a:solidFill>
            <a:prstDash val="solid"/>
          </a:ln>
          <a:effectLst>
            <a:outerShdw sx="100000" sy="100000" kx="0" ky="0" algn="bl" rotWithShape="0" blurRad="50800" dist="25400" dir="8100000">
              <a:srgbClr val="000000">
                <a:alpha val="9000"/>
              </a:srgbClr>
            </a:outerShdw>
          </a:effectLst>
        </p:spPr>
      </p:sp>
      <p:sp>
        <p:nvSpPr>
          <p:cNvPr id="30" name="Shape 28"/>
          <p:cNvSpPr/>
          <p:nvPr/>
        </p:nvSpPr>
        <p:spPr>
          <a:xfrm>
            <a:off x="2517648" y="1389888"/>
            <a:ext cx="566928" cy="566928"/>
          </a:xfrm>
          <a:prstGeom prst="ellipse">
            <a:avLst/>
          </a:prstGeom>
          <a:solidFill>
            <a:srgbClr val="1B2A4A"/>
          </a:solidFill>
          <a:ln w="12700">
            <a:solidFill>
              <a:srgbClr val="1B2A4A"/>
            </a:solidFill>
            <a:prstDash val="solid"/>
          </a:ln>
        </p:spPr>
      </p:sp>
      <p:sp>
        <p:nvSpPr>
          <p:cNvPr id="31" name="Text 29"/>
          <p:cNvSpPr/>
          <p:nvPr/>
        </p:nvSpPr>
        <p:spPr>
          <a:xfrm>
            <a:off x="2517648" y="1389888"/>
            <a:ext cx="566928" cy="566928"/>
          </a:xfrm>
          <a:prstGeom prst="rect">
            <a:avLst/>
          </a:prstGeom>
          <a:noFill/>
          <a:ln/>
        </p:spPr>
        <p:txBody>
          <a:bodyPr wrap="square" lIns="0" tIns="0" rIns="0" bIns="0" rtlCol="0" anchor="ctr"/>
          <a:lstStyle/>
          <a:p>
            <a:pPr algn="ctr" indent="0" marL="0">
              <a:buNone/>
            </a:pPr>
            <a:r>
              <a:rPr lang="en-US" sz="2200" b="1" dirty="0">
                <a:solidFill>
                  <a:srgbClr val="FFFFFF"/>
                </a:solidFill>
                <a:latin typeface="Calibri" pitchFamily="34" charset="0"/>
                <a:ea typeface="Calibri" pitchFamily="34" charset="-122"/>
                <a:cs typeface="Calibri" pitchFamily="34" charset="-120"/>
              </a:rPr>
              <a:t>📋</a:t>
            </a:r>
            <a:endParaRPr lang="en-US" sz="2200" dirty="0"/>
          </a:p>
        </p:txBody>
      </p:sp>
      <p:sp>
        <p:nvSpPr>
          <p:cNvPr id="32" name="Text 30"/>
          <p:cNvSpPr/>
          <p:nvPr/>
        </p:nvSpPr>
        <p:spPr>
          <a:xfrm>
            <a:off x="1682496" y="2084832"/>
            <a:ext cx="2237232" cy="347472"/>
          </a:xfrm>
          <a:prstGeom prst="rect">
            <a:avLst/>
          </a:prstGeom>
          <a:noFill/>
          <a:ln/>
        </p:spPr>
        <p:txBody>
          <a:bodyPr wrap="square" rtlCol="0" anchor="ctr"/>
          <a:lstStyle/>
          <a:p>
            <a:pPr algn="ctr" indent="0" marL="0">
              <a:buNone/>
            </a:pPr>
            <a:r>
              <a:rPr lang="en-US" sz="1150" b="1" dirty="0">
                <a:solidFill>
                  <a:srgbClr val="1B2A4A"/>
                </a:solidFill>
                <a:latin typeface="Calibri" pitchFamily="34" charset="0"/>
                <a:ea typeface="Calibri" pitchFamily="34" charset="-122"/>
                <a:cs typeface="Calibri" pitchFamily="34" charset="-120"/>
              </a:rPr>
              <a:t>Privacy Notice</a:t>
            </a:r>
            <a:endParaRPr lang="en-US" sz="1150" dirty="0"/>
          </a:p>
        </p:txBody>
      </p:sp>
      <p:sp>
        <p:nvSpPr>
          <p:cNvPr id="33" name="Text 31"/>
          <p:cNvSpPr/>
          <p:nvPr/>
        </p:nvSpPr>
        <p:spPr>
          <a:xfrm>
            <a:off x="1719072" y="2505456"/>
            <a:ext cx="2164080" cy="1687068"/>
          </a:xfrm>
          <a:prstGeom prst="rect">
            <a:avLst/>
          </a:prstGeom>
          <a:noFill/>
          <a:ln/>
        </p:spPr>
        <p:txBody>
          <a:bodyPr wrap="square" rtlCol="0" anchor="ctr"/>
          <a:lstStyle/>
          <a:p>
            <a:pPr indent="0" marL="0">
              <a:buNone/>
            </a:pPr>
            <a:r>
              <a:rPr lang="en-US" sz="950" dirty="0">
                <a:solidFill>
                  <a:srgbClr val="2D3748"/>
                </a:solidFill>
                <a:latin typeface="Calibri" pitchFamily="34" charset="0"/>
                <a:ea typeface="Calibri" pitchFamily="34" charset="-122"/>
                <a:cs typeface="Calibri" pitchFamily="34" charset="-120"/>
              </a:rPr>
              <a:t>Must provide customers with an initial and annual notice explaining what NPI is collected, used, and shared—before the relationship begins and every year after.</a:t>
            </a:r>
            <a:endParaRPr lang="en-US" sz="950" dirty="0"/>
          </a:p>
        </p:txBody>
      </p:sp>
      <p:sp>
        <p:nvSpPr>
          <p:cNvPr id="34" name="Shape 32"/>
          <p:cNvSpPr/>
          <p:nvPr/>
        </p:nvSpPr>
        <p:spPr>
          <a:xfrm>
            <a:off x="4130040" y="1207008"/>
            <a:ext cx="2420112" cy="3113532"/>
          </a:xfrm>
          <a:prstGeom prst="rect">
            <a:avLst/>
          </a:prstGeom>
          <a:solidFill>
            <a:srgbClr val="FFFFFF"/>
          </a:solidFill>
          <a:ln w="12700">
            <a:solidFill>
              <a:srgbClr val="E2E8F0"/>
            </a:solidFill>
            <a:prstDash val="solid"/>
          </a:ln>
          <a:effectLst>
            <a:outerShdw sx="100000" sy="100000" kx="0" ky="0" algn="bl" rotWithShape="0" blurRad="50800" dist="25400" dir="8100000">
              <a:srgbClr val="000000">
                <a:alpha val="9000"/>
              </a:srgbClr>
            </a:outerShdw>
          </a:effectLst>
        </p:spPr>
      </p:sp>
      <p:sp>
        <p:nvSpPr>
          <p:cNvPr id="35" name="Shape 33"/>
          <p:cNvSpPr/>
          <p:nvPr/>
        </p:nvSpPr>
        <p:spPr>
          <a:xfrm>
            <a:off x="5056632" y="1389888"/>
            <a:ext cx="566928" cy="566928"/>
          </a:xfrm>
          <a:prstGeom prst="ellipse">
            <a:avLst/>
          </a:prstGeom>
          <a:solidFill>
            <a:srgbClr val="C9A84C"/>
          </a:solidFill>
          <a:ln w="12700">
            <a:solidFill>
              <a:srgbClr val="C9A84C"/>
            </a:solidFill>
            <a:prstDash val="solid"/>
          </a:ln>
        </p:spPr>
      </p:sp>
      <p:sp>
        <p:nvSpPr>
          <p:cNvPr id="36" name="Text 34"/>
          <p:cNvSpPr/>
          <p:nvPr/>
        </p:nvSpPr>
        <p:spPr>
          <a:xfrm>
            <a:off x="5056632" y="1389888"/>
            <a:ext cx="566928" cy="566928"/>
          </a:xfrm>
          <a:prstGeom prst="rect">
            <a:avLst/>
          </a:prstGeom>
          <a:noFill/>
          <a:ln/>
        </p:spPr>
        <p:txBody>
          <a:bodyPr wrap="square" lIns="0" tIns="0" rIns="0" bIns="0" rtlCol="0" anchor="ctr"/>
          <a:lstStyle/>
          <a:p>
            <a:pPr algn="ctr" indent="0" marL="0">
              <a:buNone/>
            </a:pPr>
            <a:r>
              <a:rPr lang="en-US" sz="2200" b="1" dirty="0">
                <a:solidFill>
                  <a:srgbClr val="FFFFFF"/>
                </a:solidFill>
                <a:latin typeface="Calibri" pitchFamily="34" charset="0"/>
                <a:ea typeface="Calibri" pitchFamily="34" charset="-122"/>
                <a:cs typeface="Calibri" pitchFamily="34" charset="-120"/>
              </a:rPr>
              <a:t>✔</a:t>
            </a:r>
            <a:endParaRPr lang="en-US" sz="2200" dirty="0"/>
          </a:p>
        </p:txBody>
      </p:sp>
      <p:sp>
        <p:nvSpPr>
          <p:cNvPr id="37" name="Text 35"/>
          <p:cNvSpPr/>
          <p:nvPr/>
        </p:nvSpPr>
        <p:spPr>
          <a:xfrm>
            <a:off x="4221480" y="2084832"/>
            <a:ext cx="2237232" cy="347472"/>
          </a:xfrm>
          <a:prstGeom prst="rect">
            <a:avLst/>
          </a:prstGeom>
          <a:noFill/>
          <a:ln/>
        </p:spPr>
        <p:txBody>
          <a:bodyPr wrap="square" rtlCol="0" anchor="ctr"/>
          <a:lstStyle/>
          <a:p>
            <a:pPr algn="ctr" indent="0" marL="0">
              <a:buNone/>
            </a:pPr>
            <a:r>
              <a:rPr lang="en-US" sz="1150" b="1" dirty="0">
                <a:solidFill>
                  <a:srgbClr val="1B2A4A"/>
                </a:solidFill>
                <a:latin typeface="Calibri" pitchFamily="34" charset="0"/>
                <a:ea typeface="Calibri" pitchFamily="34" charset="-122"/>
                <a:cs typeface="Calibri" pitchFamily="34" charset="-120"/>
              </a:rPr>
              <a:t>Opt-Out Rights</a:t>
            </a:r>
            <a:endParaRPr lang="en-US" sz="1150" dirty="0"/>
          </a:p>
        </p:txBody>
      </p:sp>
      <p:sp>
        <p:nvSpPr>
          <p:cNvPr id="38" name="Text 36"/>
          <p:cNvSpPr/>
          <p:nvPr/>
        </p:nvSpPr>
        <p:spPr>
          <a:xfrm>
            <a:off x="4258056" y="2505456"/>
            <a:ext cx="2164080" cy="1687068"/>
          </a:xfrm>
          <a:prstGeom prst="rect">
            <a:avLst/>
          </a:prstGeom>
          <a:noFill/>
          <a:ln/>
        </p:spPr>
        <p:txBody>
          <a:bodyPr wrap="square" rtlCol="0" anchor="ctr"/>
          <a:lstStyle/>
          <a:p>
            <a:pPr indent="0" marL="0">
              <a:buNone/>
            </a:pPr>
            <a:r>
              <a:rPr lang="en-US" sz="950" dirty="0">
                <a:solidFill>
                  <a:srgbClr val="2D3748"/>
                </a:solidFill>
                <a:latin typeface="Calibri" pitchFamily="34" charset="0"/>
                <a:ea typeface="Calibri" pitchFamily="34" charset="-122"/>
                <a:cs typeface="Calibri" pitchFamily="34" charset="-120"/>
              </a:rPr>
              <a:t>Must give customers a meaningful opportunity to opt out of certain information-sharing arrangements with non-affiliated third parties before sharing takes place.</a:t>
            </a:r>
            <a:endParaRPr lang="en-US" sz="950" dirty="0"/>
          </a:p>
        </p:txBody>
      </p:sp>
      <p:sp>
        <p:nvSpPr>
          <p:cNvPr id="39" name="Shape 37"/>
          <p:cNvSpPr/>
          <p:nvPr/>
        </p:nvSpPr>
        <p:spPr>
          <a:xfrm>
            <a:off x="6669024" y="1207008"/>
            <a:ext cx="2420112" cy="3113532"/>
          </a:xfrm>
          <a:prstGeom prst="rect">
            <a:avLst/>
          </a:prstGeom>
          <a:solidFill>
            <a:srgbClr val="FFFFFF"/>
          </a:solidFill>
          <a:ln w="12700">
            <a:solidFill>
              <a:srgbClr val="E2E8F0"/>
            </a:solidFill>
            <a:prstDash val="solid"/>
          </a:ln>
          <a:effectLst>
            <a:outerShdw sx="100000" sy="100000" kx="0" ky="0" algn="bl" rotWithShape="0" blurRad="50800" dist="25400" dir="8100000">
              <a:srgbClr val="000000">
                <a:alpha val="9000"/>
              </a:srgbClr>
            </a:outerShdw>
          </a:effectLst>
        </p:spPr>
      </p:sp>
      <p:sp>
        <p:nvSpPr>
          <p:cNvPr id="40" name="Shape 38"/>
          <p:cNvSpPr/>
          <p:nvPr/>
        </p:nvSpPr>
        <p:spPr>
          <a:xfrm>
            <a:off x="7595616" y="1389888"/>
            <a:ext cx="566928" cy="566928"/>
          </a:xfrm>
          <a:prstGeom prst="ellipse">
            <a:avLst/>
          </a:prstGeom>
          <a:solidFill>
            <a:srgbClr val="0F766E"/>
          </a:solidFill>
          <a:ln w="12700">
            <a:solidFill>
              <a:srgbClr val="0F766E"/>
            </a:solidFill>
            <a:prstDash val="solid"/>
          </a:ln>
        </p:spPr>
      </p:sp>
      <p:sp>
        <p:nvSpPr>
          <p:cNvPr id="41" name="Text 39"/>
          <p:cNvSpPr/>
          <p:nvPr/>
        </p:nvSpPr>
        <p:spPr>
          <a:xfrm>
            <a:off x="7595616" y="1389888"/>
            <a:ext cx="566928" cy="566928"/>
          </a:xfrm>
          <a:prstGeom prst="rect">
            <a:avLst/>
          </a:prstGeom>
          <a:noFill/>
          <a:ln/>
        </p:spPr>
        <p:txBody>
          <a:bodyPr wrap="square" lIns="0" tIns="0" rIns="0" bIns="0" rtlCol="0" anchor="ctr"/>
          <a:lstStyle/>
          <a:p>
            <a:pPr algn="ctr" indent="0" marL="0">
              <a:buNone/>
            </a:pPr>
            <a:r>
              <a:rPr lang="en-US" sz="2200" b="1" dirty="0">
                <a:solidFill>
                  <a:srgbClr val="FFFFFF"/>
                </a:solidFill>
                <a:latin typeface="Calibri" pitchFamily="34" charset="0"/>
                <a:ea typeface="Calibri" pitchFamily="34" charset="-122"/>
                <a:cs typeface="Calibri" pitchFamily="34" charset="-120"/>
              </a:rPr>
              <a:t>🔒</a:t>
            </a:r>
            <a:endParaRPr lang="en-US" sz="2200" dirty="0"/>
          </a:p>
        </p:txBody>
      </p:sp>
      <p:sp>
        <p:nvSpPr>
          <p:cNvPr id="42" name="Text 40"/>
          <p:cNvSpPr/>
          <p:nvPr/>
        </p:nvSpPr>
        <p:spPr>
          <a:xfrm>
            <a:off x="6760464" y="2084832"/>
            <a:ext cx="2237232" cy="347472"/>
          </a:xfrm>
          <a:prstGeom prst="rect">
            <a:avLst/>
          </a:prstGeom>
          <a:noFill/>
          <a:ln/>
        </p:spPr>
        <p:txBody>
          <a:bodyPr wrap="square" rtlCol="0" anchor="ctr"/>
          <a:lstStyle/>
          <a:p>
            <a:pPr algn="ctr" indent="0" marL="0">
              <a:buNone/>
            </a:pPr>
            <a:r>
              <a:rPr lang="en-US" sz="1150" b="1" dirty="0">
                <a:solidFill>
                  <a:srgbClr val="1B2A4A"/>
                </a:solidFill>
                <a:latin typeface="Calibri" pitchFamily="34" charset="0"/>
                <a:ea typeface="Calibri" pitchFamily="34" charset="-122"/>
                <a:cs typeface="Calibri" pitchFamily="34" charset="-120"/>
              </a:rPr>
              <a:t>Safeguards Program</a:t>
            </a:r>
            <a:endParaRPr lang="en-US" sz="1150" dirty="0"/>
          </a:p>
        </p:txBody>
      </p:sp>
      <p:sp>
        <p:nvSpPr>
          <p:cNvPr id="43" name="Text 41"/>
          <p:cNvSpPr/>
          <p:nvPr/>
        </p:nvSpPr>
        <p:spPr>
          <a:xfrm>
            <a:off x="6797040" y="2505456"/>
            <a:ext cx="2164080" cy="1687068"/>
          </a:xfrm>
          <a:prstGeom prst="rect">
            <a:avLst/>
          </a:prstGeom>
          <a:noFill/>
          <a:ln/>
        </p:spPr>
        <p:txBody>
          <a:bodyPr wrap="square" rtlCol="0" anchor="ctr"/>
          <a:lstStyle/>
          <a:p>
            <a:pPr indent="0" marL="0">
              <a:buNone/>
            </a:pPr>
            <a:r>
              <a:rPr lang="en-US" sz="950" dirty="0">
                <a:solidFill>
                  <a:srgbClr val="2D3748"/>
                </a:solidFill>
                <a:latin typeface="Calibri" pitchFamily="34" charset="0"/>
                <a:ea typeface="Calibri" pitchFamily="34" charset="-122"/>
                <a:cs typeface="Calibri" pitchFamily="34" charset="-120"/>
              </a:rPr>
              <a:t>Must maintain a written information security program with administrative, technical, and physical controls designed to protect NPI from unauthorized access or disclosure.</a:t>
            </a:r>
            <a:endParaRPr lang="en-US" sz="950" dirty="0"/>
          </a:p>
        </p:txBody>
      </p:sp>
      <p:sp>
        <p:nvSpPr>
          <p:cNvPr id="44" name="Text 42"/>
          <p:cNvSpPr/>
          <p:nvPr/>
        </p:nvSpPr>
        <p:spPr>
          <a:xfrm>
            <a:off x="1517904" y="4411980"/>
            <a:ext cx="7534656" cy="219456"/>
          </a:xfrm>
          <a:prstGeom prst="rect">
            <a:avLst/>
          </a:prstGeom>
          <a:noFill/>
          <a:ln/>
        </p:spPr>
        <p:txBody>
          <a:bodyPr wrap="square" rtlCol="0" anchor="ctr"/>
          <a:lstStyle/>
          <a:p>
            <a:pPr indent="0" marL="0">
              <a:buNone/>
            </a:pPr>
            <a:r>
              <a:rPr lang="en-US" sz="850" dirty="0">
                <a:solidFill>
                  <a:srgbClr val="64748B"/>
                </a:solidFill>
                <a:latin typeface="Calibri" pitchFamily="34" charset="0"/>
                <a:ea typeface="Calibri" pitchFamily="34" charset="-122"/>
                <a:cs typeface="Calibri" pitchFamily="34" charset="-120"/>
              </a:rPr>
              <a:t>All three requirements apply directly to your firm and to every staff member who handles customer data.</a:t>
            </a:r>
            <a:endParaRPr lang="en-US" sz="850" dirty="0"/>
          </a:p>
        </p:txBody>
      </p:sp>
      <p:sp>
        <p:nvSpPr>
          <p:cNvPr id="45" name="Shape 43"/>
          <p:cNvSpPr/>
          <p:nvPr/>
        </p:nvSpPr>
        <p:spPr>
          <a:xfrm>
            <a:off x="7296912" y="4375404"/>
            <a:ext cx="1645920" cy="393192"/>
          </a:xfrm>
          <a:prstGeom prst="rect">
            <a:avLst/>
          </a:prstGeom>
          <a:solidFill>
            <a:srgbClr val="C9A84C"/>
          </a:solidFill>
          <a:ln w="12700">
            <a:solidFill>
              <a:srgbClr val="C9A84C"/>
            </a:solidFill>
            <a:prstDash val="solid"/>
          </a:ln>
        </p:spPr>
      </p:sp>
      <p:sp>
        <p:nvSpPr>
          <p:cNvPr id="46" name="Text 44"/>
          <p:cNvSpPr/>
          <p:nvPr/>
        </p:nvSpPr>
        <p:spPr>
          <a:xfrm>
            <a:off x="7296912" y="4375404"/>
            <a:ext cx="1645920" cy="393192"/>
          </a:xfrm>
          <a:prstGeom prst="rect">
            <a:avLst/>
          </a:prstGeom>
          <a:noFill/>
          <a:ln/>
        </p:spPr>
        <p:txBody>
          <a:bodyPr wrap="square" lIns="0" tIns="0" rIns="0" bIns="0" rtlCol="0" anchor="ctr"/>
          <a:lstStyle/>
          <a:p>
            <a:pPr algn="ctr" indent="0" marL="0">
              <a:buNone/>
            </a:pPr>
            <a:r>
              <a:rPr lang="en-US" sz="1000" b="1" dirty="0">
                <a:solidFill>
                  <a:srgbClr val="1B2A4A"/>
                </a:solidFill>
                <a:latin typeface="Calibri" pitchFamily="34" charset="0"/>
                <a:ea typeface="Calibri" pitchFamily="34" charset="-122"/>
                <a:cs typeface="Calibri" pitchFamily="34" charset="-120"/>
              </a:rPr>
              <a:t>CONTINUE  →</a:t>
            </a:r>
            <a:endParaRPr lang="en-US" sz="1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7F8FA"/>
        </a:solidFill>
      </p:bgPr>
    </p:bg>
    <p:spTree>
      <p:nvGrpSpPr>
        <p:cNvPr id="1" name=""/>
        <p:cNvGrpSpPr/>
        <p:nvPr/>
      </p:nvGrpSpPr>
      <p:grpSpPr>
        <a:xfrm>
          <a:off x="0" y="0"/>
          <a:ext cx="0" cy="0"/>
          <a:chOff x="0" y="0"/>
          <a:chExt cx="0" cy="0"/>
        </a:xfrm>
      </p:grpSpPr>
      <p:sp>
        <p:nvSpPr>
          <p:cNvPr id="2" name="Shape 0"/>
          <p:cNvSpPr/>
          <p:nvPr/>
        </p:nvSpPr>
        <p:spPr>
          <a:xfrm>
            <a:off x="0" y="0"/>
            <a:ext cx="1371600" cy="4887468"/>
          </a:xfrm>
          <a:prstGeom prst="rect">
            <a:avLst/>
          </a:prstGeom>
          <a:solidFill>
            <a:srgbClr val="1B2A4A"/>
          </a:solidFill>
          <a:ln w="12700">
            <a:solidFill>
              <a:srgbClr val="1B2A4A"/>
            </a:solidFill>
            <a:prstDash val="solid"/>
          </a:ln>
        </p:spPr>
      </p:sp>
      <p:sp>
        <p:nvSpPr>
          <p:cNvPr id="3" name="Text 1"/>
          <p:cNvSpPr/>
          <p:nvPr/>
        </p:nvSpPr>
        <p:spPr>
          <a:xfrm>
            <a:off x="73152" y="73152"/>
            <a:ext cx="1225296" cy="621792"/>
          </a:xfrm>
          <a:prstGeom prst="rect">
            <a:avLst/>
          </a:prstGeom>
          <a:noFill/>
          <a:ln/>
        </p:spPr>
        <p:txBody>
          <a:bodyPr wrap="square" rtlCol="0" anchor="ctr"/>
          <a:lstStyle/>
          <a:p>
            <a:pPr algn="ctr" indent="0" marL="0">
              <a:buNone/>
            </a:pPr>
            <a:r>
              <a:rPr lang="en-US" sz="650" b="1" spc="30" kern="0" dirty="0">
                <a:solidFill>
                  <a:srgbClr val="6B82A2"/>
                </a:solidFill>
                <a:latin typeface="Calibri" pitchFamily="34" charset="0"/>
                <a:ea typeface="Calibri" pitchFamily="34" charset="-122"/>
                <a:cs typeface="Calibri" pitchFamily="34" charset="-120"/>
              </a:rPr>
              <a:t>DATA PRIVACY</a:t>
            </a:r>
            <a:endParaRPr lang="en-US" sz="650" dirty="0"/>
          </a:p>
          <a:p>
            <a:pPr algn="ctr" indent="0" marL="0">
              <a:buNone/>
            </a:pPr>
            <a:r>
              <a:rPr lang="en-US" sz="650" b="1" spc="30" kern="0" dirty="0">
                <a:solidFill>
                  <a:srgbClr val="6B82A2"/>
                </a:solidFill>
                <a:latin typeface="Calibri" pitchFamily="34" charset="0"/>
                <a:ea typeface="Calibri" pitchFamily="34" charset="-122"/>
                <a:cs typeface="Calibri" pitchFamily="34" charset="-120"/>
              </a:rPr>
              <a:t>KNOW YOUR</a:t>
            </a:r>
            <a:endParaRPr lang="en-US" sz="650" dirty="0"/>
          </a:p>
          <a:p>
            <a:pPr algn="ctr" indent="0" marL="0">
              <a:buNone/>
            </a:pPr>
            <a:r>
              <a:rPr lang="en-US" sz="650" b="1" spc="30" kern="0" dirty="0">
                <a:solidFill>
                  <a:srgbClr val="6B82A2"/>
                </a:solidFill>
                <a:latin typeface="Calibri" pitchFamily="34" charset="0"/>
                <a:ea typeface="Calibri" pitchFamily="34" charset="-122"/>
                <a:cs typeface="Calibri" pitchFamily="34" charset="-120"/>
              </a:rPr>
              <a:t>OBLIGATIONS</a:t>
            </a:r>
            <a:endParaRPr lang="en-US" sz="650" dirty="0"/>
          </a:p>
        </p:txBody>
      </p:sp>
      <p:sp>
        <p:nvSpPr>
          <p:cNvPr id="4" name="Shape 2"/>
          <p:cNvSpPr/>
          <p:nvPr/>
        </p:nvSpPr>
        <p:spPr>
          <a:xfrm>
            <a:off x="0" y="804672"/>
            <a:ext cx="1371600" cy="868680"/>
          </a:xfrm>
          <a:prstGeom prst="rect">
            <a:avLst/>
          </a:prstGeom>
          <a:solidFill>
            <a:srgbClr val="243858"/>
          </a:solidFill>
          <a:ln w="12700">
            <a:solidFill>
              <a:srgbClr val="C9A84C"/>
            </a:solidFill>
            <a:prstDash val="solid"/>
          </a:ln>
        </p:spPr>
      </p:sp>
      <p:sp>
        <p:nvSpPr>
          <p:cNvPr id="5" name="Shape 3"/>
          <p:cNvSpPr/>
          <p:nvPr/>
        </p:nvSpPr>
        <p:spPr>
          <a:xfrm>
            <a:off x="0" y="804672"/>
            <a:ext cx="54864" cy="868680"/>
          </a:xfrm>
          <a:prstGeom prst="rect">
            <a:avLst/>
          </a:prstGeom>
          <a:solidFill>
            <a:srgbClr val="C9A84C"/>
          </a:solidFill>
          <a:ln w="12700">
            <a:solidFill>
              <a:srgbClr val="C9A84C"/>
            </a:solidFill>
            <a:prstDash val="solid"/>
          </a:ln>
        </p:spPr>
      </p:sp>
      <p:sp>
        <p:nvSpPr>
          <p:cNvPr id="6" name="Shape 4"/>
          <p:cNvSpPr/>
          <p:nvPr/>
        </p:nvSpPr>
        <p:spPr>
          <a:xfrm>
            <a:off x="109728" y="987552"/>
            <a:ext cx="310896" cy="310896"/>
          </a:xfrm>
          <a:prstGeom prst="ellipse">
            <a:avLst/>
          </a:prstGeom>
          <a:solidFill>
            <a:srgbClr val="C9A84C"/>
          </a:solidFill>
          <a:ln w="12700">
            <a:solidFill>
              <a:srgbClr val="C9A84C"/>
            </a:solidFill>
            <a:prstDash val="solid"/>
          </a:ln>
        </p:spPr>
      </p:sp>
      <p:sp>
        <p:nvSpPr>
          <p:cNvPr id="7" name="Text 5"/>
          <p:cNvSpPr/>
          <p:nvPr/>
        </p:nvSpPr>
        <p:spPr>
          <a:xfrm>
            <a:off x="109728" y="987552"/>
            <a:ext cx="310896" cy="310896"/>
          </a:xfrm>
          <a:prstGeom prst="rect">
            <a:avLst/>
          </a:prstGeom>
          <a:noFill/>
          <a:ln/>
        </p:spPr>
        <p:txBody>
          <a:bodyPr wrap="square" lIns="0" tIns="0" rIns="0" bIns="0" rtlCol="0" anchor="ctr"/>
          <a:lstStyle/>
          <a:p>
            <a:pPr algn="ctr" indent="0" marL="0">
              <a:buNone/>
            </a:pPr>
            <a:r>
              <a:rPr lang="en-US" sz="900" b="1" dirty="0">
                <a:solidFill>
                  <a:srgbClr val="1B2A4A"/>
                </a:solidFill>
                <a:latin typeface="Calibri" pitchFamily="34" charset="0"/>
                <a:ea typeface="Calibri" pitchFamily="34" charset="-122"/>
                <a:cs typeface="Calibri" pitchFamily="34" charset="-120"/>
              </a:rPr>
              <a:t>▶</a:t>
            </a:r>
            <a:endParaRPr lang="en-US" sz="900" dirty="0"/>
          </a:p>
        </p:txBody>
      </p:sp>
      <p:sp>
        <p:nvSpPr>
          <p:cNvPr id="8" name="Text 6"/>
          <p:cNvSpPr/>
          <p:nvPr/>
        </p:nvSpPr>
        <p:spPr>
          <a:xfrm>
            <a:off x="502920" y="914400"/>
            <a:ext cx="804672" cy="256032"/>
          </a:xfrm>
          <a:prstGeom prst="rect">
            <a:avLst/>
          </a:prstGeom>
          <a:noFill/>
          <a:ln/>
        </p:spPr>
        <p:txBody>
          <a:bodyPr wrap="square" rtlCol="0" anchor="ctr"/>
          <a:lstStyle/>
          <a:p>
            <a:pPr indent="0" marL="0">
              <a:buNone/>
            </a:pPr>
            <a:r>
              <a:rPr lang="en-US" sz="850" b="1" dirty="0">
                <a:solidFill>
                  <a:srgbClr val="FFFFFF"/>
                </a:solidFill>
                <a:latin typeface="Calibri" pitchFamily="34" charset="0"/>
                <a:ea typeface="Calibri" pitchFamily="34" charset="-122"/>
                <a:cs typeface="Calibri" pitchFamily="34" charset="-120"/>
              </a:rPr>
              <a:t>Module 1</a:t>
            </a:r>
            <a:endParaRPr lang="en-US" sz="850" dirty="0"/>
          </a:p>
        </p:txBody>
      </p:sp>
      <p:sp>
        <p:nvSpPr>
          <p:cNvPr id="9" name="Text 7"/>
          <p:cNvSpPr/>
          <p:nvPr/>
        </p:nvSpPr>
        <p:spPr>
          <a:xfrm>
            <a:off x="502920" y="1188720"/>
            <a:ext cx="804672" cy="384048"/>
          </a:xfrm>
          <a:prstGeom prst="rect">
            <a:avLst/>
          </a:prstGeom>
          <a:noFill/>
          <a:ln/>
        </p:spPr>
        <p:txBody>
          <a:bodyPr wrap="square" rtlCol="0" anchor="ctr"/>
          <a:lstStyle/>
          <a:p>
            <a:pPr indent="0" marL="0">
              <a:buNone/>
            </a:pPr>
            <a:r>
              <a:rPr lang="en-US" sz="700" dirty="0">
                <a:solidFill>
                  <a:srgbClr val="A8B8CC"/>
                </a:solidFill>
                <a:latin typeface="Calibri" pitchFamily="34" charset="0"/>
                <a:ea typeface="Calibri" pitchFamily="34" charset="-122"/>
                <a:cs typeface="Calibri" pitchFamily="34" charset="-120"/>
              </a:rPr>
              <a:t>The Rules That Bind Us</a:t>
            </a:r>
            <a:endParaRPr lang="en-US" sz="700" dirty="0"/>
          </a:p>
        </p:txBody>
      </p:sp>
      <p:sp>
        <p:nvSpPr>
          <p:cNvPr id="10" name="Shape 8"/>
          <p:cNvSpPr/>
          <p:nvPr/>
        </p:nvSpPr>
        <p:spPr>
          <a:xfrm>
            <a:off x="109728" y="1947672"/>
            <a:ext cx="310896" cy="310896"/>
          </a:xfrm>
          <a:prstGeom prst="ellipse">
            <a:avLst/>
          </a:prstGeom>
          <a:solidFill>
            <a:srgbClr val="334D6E"/>
          </a:solidFill>
          <a:ln w="12700">
            <a:solidFill>
              <a:srgbClr val="334D6E"/>
            </a:solidFill>
            <a:prstDash val="solid"/>
          </a:ln>
        </p:spPr>
      </p:sp>
      <p:sp>
        <p:nvSpPr>
          <p:cNvPr id="11" name="Text 9"/>
          <p:cNvSpPr/>
          <p:nvPr/>
        </p:nvSpPr>
        <p:spPr>
          <a:xfrm>
            <a:off x="109728" y="1947672"/>
            <a:ext cx="310896" cy="310896"/>
          </a:xfrm>
          <a:prstGeom prst="rect">
            <a:avLst/>
          </a:prstGeom>
          <a:noFill/>
          <a:ln/>
        </p:spPr>
        <p:txBody>
          <a:bodyPr wrap="square" lIns="0" tIns="0" rIns="0" bIns="0" rtlCol="0" anchor="ctr"/>
          <a:lstStyle/>
          <a:p>
            <a:pPr algn="ctr" indent="0" marL="0">
              <a:buNone/>
            </a:pPr>
            <a:r>
              <a:rPr lang="en-US" sz="900" b="1" dirty="0">
                <a:solidFill>
                  <a:srgbClr val="6B82A2"/>
                </a:solidFill>
                <a:latin typeface="Calibri" pitchFamily="34" charset="0"/>
                <a:ea typeface="Calibri" pitchFamily="34" charset="-122"/>
                <a:cs typeface="Calibri" pitchFamily="34" charset="-120"/>
              </a:rPr>
              <a:t>2</a:t>
            </a:r>
            <a:endParaRPr lang="en-US" sz="900" dirty="0"/>
          </a:p>
        </p:txBody>
      </p:sp>
      <p:sp>
        <p:nvSpPr>
          <p:cNvPr id="12" name="Text 10"/>
          <p:cNvSpPr/>
          <p:nvPr/>
        </p:nvSpPr>
        <p:spPr>
          <a:xfrm>
            <a:off x="502920" y="1874520"/>
            <a:ext cx="804672" cy="256032"/>
          </a:xfrm>
          <a:prstGeom prst="rect">
            <a:avLst/>
          </a:prstGeom>
          <a:noFill/>
          <a:ln/>
        </p:spPr>
        <p:txBody>
          <a:bodyPr wrap="square" rtlCol="0" anchor="ctr"/>
          <a:lstStyle/>
          <a:p>
            <a:pPr indent="0" marL="0">
              <a:buNone/>
            </a:pPr>
            <a:r>
              <a:rPr lang="en-US" sz="850" b="1" dirty="0">
                <a:solidFill>
                  <a:srgbClr val="4A6080"/>
                </a:solidFill>
                <a:latin typeface="Calibri" pitchFamily="34" charset="0"/>
                <a:ea typeface="Calibri" pitchFamily="34" charset="-122"/>
                <a:cs typeface="Calibri" pitchFamily="34" charset="-120"/>
              </a:rPr>
              <a:t>Module 2</a:t>
            </a:r>
            <a:endParaRPr lang="en-US" sz="850" dirty="0"/>
          </a:p>
        </p:txBody>
      </p:sp>
      <p:sp>
        <p:nvSpPr>
          <p:cNvPr id="13" name="Text 11"/>
          <p:cNvSpPr/>
          <p:nvPr/>
        </p:nvSpPr>
        <p:spPr>
          <a:xfrm>
            <a:off x="502920" y="2148840"/>
            <a:ext cx="804672" cy="384048"/>
          </a:xfrm>
          <a:prstGeom prst="rect">
            <a:avLst/>
          </a:prstGeom>
          <a:noFill/>
          <a:ln/>
        </p:spPr>
        <p:txBody>
          <a:bodyPr wrap="square" rtlCol="0" anchor="ctr"/>
          <a:lstStyle/>
          <a:p>
            <a:pPr indent="0" marL="0">
              <a:buNone/>
            </a:pPr>
            <a:r>
              <a:rPr lang="en-US" sz="700" dirty="0">
                <a:solidFill>
                  <a:srgbClr val="394E63"/>
                </a:solidFill>
                <a:latin typeface="Calibri" pitchFamily="34" charset="0"/>
                <a:ea typeface="Calibri" pitchFamily="34" charset="-122"/>
                <a:cs typeface="Calibri" pitchFamily="34" charset="-120"/>
              </a:rPr>
              <a:t>Your Data, Your Duty</a:t>
            </a:r>
            <a:endParaRPr lang="en-US" sz="700" dirty="0"/>
          </a:p>
        </p:txBody>
      </p:sp>
      <p:sp>
        <p:nvSpPr>
          <p:cNvPr id="14" name="Shape 12"/>
          <p:cNvSpPr/>
          <p:nvPr/>
        </p:nvSpPr>
        <p:spPr>
          <a:xfrm>
            <a:off x="109728" y="2907792"/>
            <a:ext cx="310896" cy="310896"/>
          </a:xfrm>
          <a:prstGeom prst="ellipse">
            <a:avLst/>
          </a:prstGeom>
          <a:solidFill>
            <a:srgbClr val="334D6E"/>
          </a:solidFill>
          <a:ln w="12700">
            <a:solidFill>
              <a:srgbClr val="334D6E"/>
            </a:solidFill>
            <a:prstDash val="solid"/>
          </a:ln>
        </p:spPr>
      </p:sp>
      <p:sp>
        <p:nvSpPr>
          <p:cNvPr id="15" name="Text 13"/>
          <p:cNvSpPr/>
          <p:nvPr/>
        </p:nvSpPr>
        <p:spPr>
          <a:xfrm>
            <a:off x="109728" y="2907792"/>
            <a:ext cx="310896" cy="310896"/>
          </a:xfrm>
          <a:prstGeom prst="rect">
            <a:avLst/>
          </a:prstGeom>
          <a:noFill/>
          <a:ln/>
        </p:spPr>
        <p:txBody>
          <a:bodyPr wrap="square" lIns="0" tIns="0" rIns="0" bIns="0" rtlCol="0" anchor="ctr"/>
          <a:lstStyle/>
          <a:p>
            <a:pPr algn="ctr" indent="0" marL="0">
              <a:buNone/>
            </a:pPr>
            <a:r>
              <a:rPr lang="en-US" sz="900" b="1" dirty="0">
                <a:solidFill>
                  <a:srgbClr val="6B82A2"/>
                </a:solidFill>
                <a:latin typeface="Calibri" pitchFamily="34" charset="0"/>
                <a:ea typeface="Calibri" pitchFamily="34" charset="-122"/>
                <a:cs typeface="Calibri" pitchFamily="34" charset="-120"/>
              </a:rPr>
              <a:t>3</a:t>
            </a:r>
            <a:endParaRPr lang="en-US" sz="900" dirty="0"/>
          </a:p>
        </p:txBody>
      </p:sp>
      <p:sp>
        <p:nvSpPr>
          <p:cNvPr id="16" name="Text 14"/>
          <p:cNvSpPr/>
          <p:nvPr/>
        </p:nvSpPr>
        <p:spPr>
          <a:xfrm>
            <a:off x="502920" y="2834640"/>
            <a:ext cx="804672" cy="256032"/>
          </a:xfrm>
          <a:prstGeom prst="rect">
            <a:avLst/>
          </a:prstGeom>
          <a:noFill/>
          <a:ln/>
        </p:spPr>
        <p:txBody>
          <a:bodyPr wrap="square" rtlCol="0" anchor="ctr"/>
          <a:lstStyle/>
          <a:p>
            <a:pPr indent="0" marL="0">
              <a:buNone/>
            </a:pPr>
            <a:r>
              <a:rPr lang="en-US" sz="850" b="1" dirty="0">
                <a:solidFill>
                  <a:srgbClr val="4A6080"/>
                </a:solidFill>
                <a:latin typeface="Calibri" pitchFamily="34" charset="0"/>
                <a:ea typeface="Calibri" pitchFamily="34" charset="-122"/>
                <a:cs typeface="Calibri" pitchFamily="34" charset="-120"/>
              </a:rPr>
              <a:t>Module 3</a:t>
            </a:r>
            <a:endParaRPr lang="en-US" sz="850" dirty="0"/>
          </a:p>
        </p:txBody>
      </p:sp>
      <p:sp>
        <p:nvSpPr>
          <p:cNvPr id="17" name="Text 15"/>
          <p:cNvSpPr/>
          <p:nvPr/>
        </p:nvSpPr>
        <p:spPr>
          <a:xfrm>
            <a:off x="502920" y="3108960"/>
            <a:ext cx="804672" cy="384048"/>
          </a:xfrm>
          <a:prstGeom prst="rect">
            <a:avLst/>
          </a:prstGeom>
          <a:noFill/>
          <a:ln/>
        </p:spPr>
        <p:txBody>
          <a:bodyPr wrap="square" rtlCol="0" anchor="ctr"/>
          <a:lstStyle/>
          <a:p>
            <a:pPr indent="0" marL="0">
              <a:buNone/>
            </a:pPr>
            <a:r>
              <a:rPr lang="en-US" sz="700" dirty="0">
                <a:solidFill>
                  <a:srgbClr val="394E63"/>
                </a:solidFill>
                <a:latin typeface="Calibri" pitchFamily="34" charset="0"/>
                <a:ea typeface="Calibri" pitchFamily="34" charset="-122"/>
                <a:cs typeface="Calibri" pitchFamily="34" charset="-120"/>
              </a:rPr>
              <a:t>When Things Go Wrong</a:t>
            </a:r>
            <a:endParaRPr lang="en-US" sz="700" dirty="0"/>
          </a:p>
        </p:txBody>
      </p:sp>
      <p:sp>
        <p:nvSpPr>
          <p:cNvPr id="18" name="Text 16"/>
          <p:cNvSpPr/>
          <p:nvPr/>
        </p:nvSpPr>
        <p:spPr>
          <a:xfrm>
            <a:off x="91440" y="3749040"/>
            <a:ext cx="1188720" cy="237744"/>
          </a:xfrm>
          <a:prstGeom prst="rect">
            <a:avLst/>
          </a:prstGeom>
          <a:noFill/>
          <a:ln/>
        </p:spPr>
        <p:txBody>
          <a:bodyPr wrap="square" rtlCol="0" anchor="ctr"/>
          <a:lstStyle/>
          <a:p>
            <a:pPr algn="ctr" indent="0" marL="0">
              <a:buNone/>
            </a:pPr>
            <a:r>
              <a:rPr lang="en-US" sz="750" b="1" spc="50" kern="0" dirty="0">
                <a:solidFill>
                  <a:srgbClr val="C9A84C"/>
                </a:solidFill>
                <a:latin typeface="Calibri" pitchFamily="34" charset="0"/>
                <a:ea typeface="Calibri" pitchFamily="34" charset="-122"/>
                <a:cs typeface="Calibri" pitchFamily="34" charset="-120"/>
              </a:rPr>
              <a:t>18% COMPLETE</a:t>
            </a:r>
            <a:endParaRPr lang="en-US" sz="750" dirty="0"/>
          </a:p>
        </p:txBody>
      </p:sp>
      <p:sp>
        <p:nvSpPr>
          <p:cNvPr id="19" name="Shape 17"/>
          <p:cNvSpPr/>
          <p:nvPr/>
        </p:nvSpPr>
        <p:spPr>
          <a:xfrm>
            <a:off x="137160" y="4023360"/>
            <a:ext cx="1097280" cy="91440"/>
          </a:xfrm>
          <a:prstGeom prst="rect">
            <a:avLst/>
          </a:prstGeom>
          <a:solidFill>
            <a:srgbClr val="0D1929"/>
          </a:solidFill>
          <a:ln w="12700">
            <a:solidFill>
              <a:srgbClr val="0D1929"/>
            </a:solidFill>
            <a:prstDash val="solid"/>
          </a:ln>
        </p:spPr>
      </p:sp>
      <p:sp>
        <p:nvSpPr>
          <p:cNvPr id="20" name="Shape 18"/>
          <p:cNvSpPr/>
          <p:nvPr/>
        </p:nvSpPr>
        <p:spPr>
          <a:xfrm>
            <a:off x="137160" y="4023360"/>
            <a:ext cx="197510" cy="91440"/>
          </a:xfrm>
          <a:prstGeom prst="rect">
            <a:avLst/>
          </a:prstGeom>
          <a:solidFill>
            <a:srgbClr val="C9A84C"/>
          </a:solidFill>
          <a:ln w="12700">
            <a:solidFill>
              <a:srgbClr val="C9A84C"/>
            </a:solidFill>
            <a:prstDash val="solid"/>
          </a:ln>
        </p:spPr>
      </p:sp>
      <p:sp>
        <p:nvSpPr>
          <p:cNvPr id="21" name="Shape 19"/>
          <p:cNvSpPr/>
          <p:nvPr/>
        </p:nvSpPr>
        <p:spPr>
          <a:xfrm>
            <a:off x="0" y="4887468"/>
            <a:ext cx="9144000" cy="256032"/>
          </a:xfrm>
          <a:prstGeom prst="rect">
            <a:avLst/>
          </a:prstGeom>
          <a:solidFill>
            <a:srgbClr val="111D30"/>
          </a:solidFill>
          <a:ln w="12700">
            <a:solidFill>
              <a:srgbClr val="111D30"/>
            </a:solidFill>
            <a:prstDash val="solid"/>
          </a:ln>
        </p:spPr>
      </p:sp>
      <p:sp>
        <p:nvSpPr>
          <p:cNvPr id="22" name="Shape 20"/>
          <p:cNvSpPr/>
          <p:nvPr/>
        </p:nvSpPr>
        <p:spPr>
          <a:xfrm>
            <a:off x="0" y="4887468"/>
            <a:ext cx="1645920" cy="256032"/>
          </a:xfrm>
          <a:prstGeom prst="rect">
            <a:avLst/>
          </a:prstGeom>
          <a:solidFill>
            <a:srgbClr val="C9A84C"/>
          </a:solidFill>
          <a:ln w="12700">
            <a:solidFill>
              <a:srgbClr val="C9A84C"/>
            </a:solidFill>
            <a:prstDash val="solid"/>
          </a:ln>
        </p:spPr>
      </p:sp>
      <p:sp>
        <p:nvSpPr>
          <p:cNvPr id="23" name="Text 21"/>
          <p:cNvSpPr/>
          <p:nvPr/>
        </p:nvSpPr>
        <p:spPr>
          <a:xfrm>
            <a:off x="0" y="4887468"/>
            <a:ext cx="9144000" cy="256032"/>
          </a:xfrm>
          <a:prstGeom prst="rect">
            <a:avLst/>
          </a:prstGeom>
          <a:noFill/>
          <a:ln/>
        </p:spPr>
        <p:txBody>
          <a:bodyPr wrap="square" rtlCol="0" anchor="ctr"/>
          <a:lstStyle/>
          <a:p>
            <a:pPr algn="ctr" indent="0" marL="0">
              <a:buNone/>
            </a:pPr>
            <a:r>
              <a:rPr lang="en-US" sz="850" dirty="0">
                <a:solidFill>
                  <a:srgbClr val="FFFFFF"/>
                </a:solidFill>
                <a:latin typeface="Calibri" pitchFamily="34" charset="0"/>
                <a:ea typeface="Calibri" pitchFamily="34" charset="-122"/>
                <a:cs typeface="Calibri" pitchFamily="34" charset="-120"/>
              </a:rPr>
              <a:t>18% Complete</a:t>
            </a:r>
            <a:endParaRPr lang="en-US" sz="850" dirty="0"/>
          </a:p>
        </p:txBody>
      </p:sp>
      <p:sp>
        <p:nvSpPr>
          <p:cNvPr id="24" name="Shape 22"/>
          <p:cNvSpPr/>
          <p:nvPr/>
        </p:nvSpPr>
        <p:spPr>
          <a:xfrm>
            <a:off x="1371600" y="0"/>
            <a:ext cx="54864" cy="4887468"/>
          </a:xfrm>
          <a:prstGeom prst="rect">
            <a:avLst/>
          </a:prstGeom>
          <a:solidFill>
            <a:srgbClr val="C9A84C"/>
          </a:solidFill>
          <a:ln w="12700">
            <a:solidFill>
              <a:srgbClr val="C9A84C"/>
            </a:solidFill>
            <a:prstDash val="solid"/>
          </a:ln>
        </p:spPr>
      </p:sp>
      <p:sp>
        <p:nvSpPr>
          <p:cNvPr id="25" name="Shape 23"/>
          <p:cNvSpPr/>
          <p:nvPr/>
        </p:nvSpPr>
        <p:spPr>
          <a:xfrm>
            <a:off x="1426464" y="0"/>
            <a:ext cx="7717536" cy="4887468"/>
          </a:xfrm>
          <a:prstGeom prst="rect">
            <a:avLst/>
          </a:prstGeom>
          <a:solidFill>
            <a:srgbClr val="FFFFFF"/>
          </a:solidFill>
          <a:ln w="12700">
            <a:solidFill>
              <a:srgbClr val="FFFFFF"/>
            </a:solidFill>
            <a:prstDash val="solid"/>
          </a:ln>
        </p:spPr>
      </p:sp>
      <p:sp>
        <p:nvSpPr>
          <p:cNvPr id="26" name="Text 24"/>
          <p:cNvSpPr/>
          <p:nvPr/>
        </p:nvSpPr>
        <p:spPr>
          <a:xfrm>
            <a:off x="1517904" y="91440"/>
            <a:ext cx="7534656" cy="219456"/>
          </a:xfrm>
          <a:prstGeom prst="rect">
            <a:avLst/>
          </a:prstGeom>
          <a:noFill/>
          <a:ln/>
        </p:spPr>
        <p:txBody>
          <a:bodyPr wrap="square" rtlCol="0" anchor="ctr"/>
          <a:lstStyle/>
          <a:p>
            <a:pPr indent="0" marL="0">
              <a:buNone/>
            </a:pPr>
            <a:r>
              <a:rPr lang="en-US" sz="800" b="1" spc="100" kern="0" dirty="0">
                <a:solidFill>
                  <a:srgbClr val="C9A84C"/>
                </a:solidFill>
                <a:latin typeface="Calibri" pitchFamily="34" charset="0"/>
                <a:ea typeface="Calibri" pitchFamily="34" charset="-122"/>
                <a:cs typeface="Calibri" pitchFamily="34" charset="-120"/>
              </a:rPr>
              <a:t>MODULE 1  ·  SCREEN 1.3  ·  KEY OBLIGATIONS</a:t>
            </a:r>
            <a:endParaRPr lang="en-US" sz="800" dirty="0"/>
          </a:p>
        </p:txBody>
      </p:sp>
      <p:sp>
        <p:nvSpPr>
          <p:cNvPr id="27" name="Text 25"/>
          <p:cNvSpPr/>
          <p:nvPr/>
        </p:nvSpPr>
        <p:spPr>
          <a:xfrm>
            <a:off x="1517904" y="347472"/>
            <a:ext cx="7534656" cy="457200"/>
          </a:xfrm>
          <a:prstGeom prst="rect">
            <a:avLst/>
          </a:prstGeom>
          <a:noFill/>
          <a:ln/>
        </p:spPr>
        <p:txBody>
          <a:bodyPr wrap="square" rtlCol="0" anchor="ctr"/>
          <a:lstStyle/>
          <a:p>
            <a:pPr indent="0" marL="0">
              <a:buNone/>
            </a:pPr>
            <a:r>
              <a:rPr lang="en-US" sz="2000" b="1" dirty="0">
                <a:solidFill>
                  <a:srgbClr val="1B2A4A"/>
                </a:solidFill>
                <a:latin typeface="Calibri" pitchFamily="34" charset="0"/>
                <a:ea typeface="Calibri" pitchFamily="34" charset="-122"/>
                <a:cs typeface="Calibri" pitchFamily="34" charset="-120"/>
              </a:rPr>
              <a:t>Your Firm’s Key Obligations Under Reg S-P</a:t>
            </a:r>
            <a:endParaRPr lang="en-US" sz="2000" dirty="0"/>
          </a:p>
        </p:txBody>
      </p:sp>
      <p:sp>
        <p:nvSpPr>
          <p:cNvPr id="28" name="Text 26"/>
          <p:cNvSpPr/>
          <p:nvPr/>
        </p:nvSpPr>
        <p:spPr>
          <a:xfrm>
            <a:off x="1517904" y="877824"/>
            <a:ext cx="7534656" cy="237744"/>
          </a:xfrm>
          <a:prstGeom prst="rect">
            <a:avLst/>
          </a:prstGeom>
          <a:noFill/>
          <a:ln/>
        </p:spPr>
        <p:txBody>
          <a:bodyPr wrap="square" rtlCol="0" anchor="ctr"/>
          <a:lstStyle/>
          <a:p>
            <a:pPr indent="0" marL="0">
              <a:buNone/>
            </a:pPr>
            <a:r>
              <a:rPr lang="en-US" sz="900" dirty="0">
                <a:solidFill>
                  <a:srgbClr val="64748B"/>
                </a:solidFill>
                <a:latin typeface="Calibri" pitchFamily="34" charset="0"/>
                <a:ea typeface="Calibri" pitchFamily="34" charset="-122"/>
                <a:cs typeface="Calibri" pitchFamily="34" charset="-120"/>
              </a:rPr>
              <a:t>Click each card to reveal your firm’s specific obligations. All four cards must be opened to continue.</a:t>
            </a:r>
            <a:endParaRPr lang="en-US" sz="900" dirty="0"/>
          </a:p>
        </p:txBody>
      </p:sp>
      <p:sp>
        <p:nvSpPr>
          <p:cNvPr id="29" name="Shape 27"/>
          <p:cNvSpPr/>
          <p:nvPr/>
        </p:nvSpPr>
        <p:spPr>
          <a:xfrm>
            <a:off x="1572768" y="1170432"/>
            <a:ext cx="3639312" cy="1444752"/>
          </a:xfrm>
          <a:prstGeom prst="rect">
            <a:avLst/>
          </a:prstGeom>
          <a:solidFill>
            <a:srgbClr val="FFFFFF"/>
          </a:solidFill>
          <a:ln w="25400">
            <a:solidFill>
              <a:srgbClr val="C9A84C"/>
            </a:solidFill>
            <a:prstDash val="solid"/>
          </a:ln>
          <a:effectLst>
            <a:outerShdw sx="100000" sy="100000" kx="0" ky="0" algn="bl" rotWithShape="0" blurRad="50800" dist="25400" dir="8100000">
              <a:srgbClr val="000000">
                <a:alpha val="9000"/>
              </a:srgbClr>
            </a:outerShdw>
          </a:effectLst>
        </p:spPr>
      </p:sp>
      <p:sp>
        <p:nvSpPr>
          <p:cNvPr id="30" name="Shape 28"/>
          <p:cNvSpPr/>
          <p:nvPr/>
        </p:nvSpPr>
        <p:spPr>
          <a:xfrm>
            <a:off x="1572768" y="1170432"/>
            <a:ext cx="3639312" cy="329184"/>
          </a:xfrm>
          <a:prstGeom prst="rect">
            <a:avLst/>
          </a:prstGeom>
          <a:solidFill>
            <a:srgbClr val="1B2A4A"/>
          </a:solidFill>
          <a:ln w="12700">
            <a:solidFill>
              <a:srgbClr val="1B2A4A"/>
            </a:solidFill>
            <a:prstDash val="solid"/>
          </a:ln>
        </p:spPr>
      </p:sp>
      <p:sp>
        <p:nvSpPr>
          <p:cNvPr id="31" name="Text 29"/>
          <p:cNvSpPr/>
          <p:nvPr/>
        </p:nvSpPr>
        <p:spPr>
          <a:xfrm>
            <a:off x="1682496" y="1170432"/>
            <a:ext cx="3419856" cy="329184"/>
          </a:xfrm>
          <a:prstGeom prst="rect">
            <a:avLst/>
          </a:prstGeom>
          <a:noFill/>
          <a:ln/>
        </p:spPr>
        <p:txBody>
          <a:bodyPr wrap="square" rtlCol="0" anchor="ctr"/>
          <a:lstStyle/>
          <a:p>
            <a:pPr indent="0" marL="0">
              <a:buNone/>
            </a:pPr>
            <a:r>
              <a:rPr lang="en-US" sz="1050" b="1" dirty="0">
                <a:solidFill>
                  <a:srgbClr val="FFFFFF"/>
                </a:solidFill>
                <a:latin typeface="Calibri" pitchFamily="34" charset="0"/>
                <a:ea typeface="Calibri" pitchFamily="34" charset="-122"/>
                <a:cs typeface="Calibri" pitchFamily="34" charset="-120"/>
              </a:rPr>
              <a:t>Privacy Notice</a:t>
            </a:r>
            <a:endParaRPr lang="en-US" sz="1050" dirty="0"/>
          </a:p>
        </p:txBody>
      </p:sp>
      <p:sp>
        <p:nvSpPr>
          <p:cNvPr id="32" name="Text 30"/>
          <p:cNvSpPr/>
          <p:nvPr/>
        </p:nvSpPr>
        <p:spPr>
          <a:xfrm>
            <a:off x="1682496" y="1572768"/>
            <a:ext cx="3419856" cy="932688"/>
          </a:xfrm>
          <a:prstGeom prst="rect">
            <a:avLst/>
          </a:prstGeom>
          <a:noFill/>
          <a:ln/>
        </p:spPr>
        <p:txBody>
          <a:bodyPr wrap="square" rtlCol="0" anchor="ctr"/>
          <a:lstStyle/>
          <a:p>
            <a:pPr indent="0" marL="0">
              <a:buNone/>
            </a:pPr>
            <a:r>
              <a:rPr lang="en-US" sz="950" dirty="0">
                <a:solidFill>
                  <a:srgbClr val="2D3748"/>
                </a:solidFill>
                <a:latin typeface="Calibri" pitchFamily="34" charset="0"/>
                <a:ea typeface="Calibri" pitchFamily="34" charset="-122"/>
                <a:cs typeface="Calibri" pitchFamily="34" charset="-120"/>
              </a:rPr>
              <a:t>Must provide customers with initial and annual privacy notices explaining NPI collection and sharing practices.</a:t>
            </a:r>
            <a:endParaRPr lang="en-US" sz="950" dirty="0"/>
          </a:p>
        </p:txBody>
      </p:sp>
      <p:sp>
        <p:nvSpPr>
          <p:cNvPr id="33" name="Shape 31"/>
          <p:cNvSpPr/>
          <p:nvPr/>
        </p:nvSpPr>
        <p:spPr>
          <a:xfrm>
            <a:off x="4864608" y="1197864"/>
            <a:ext cx="274320" cy="274320"/>
          </a:xfrm>
          <a:prstGeom prst="ellipse">
            <a:avLst/>
          </a:prstGeom>
          <a:solidFill>
            <a:srgbClr val="2D7D46"/>
          </a:solidFill>
          <a:ln w="12700">
            <a:solidFill>
              <a:srgbClr val="2D7D46"/>
            </a:solidFill>
            <a:prstDash val="solid"/>
          </a:ln>
        </p:spPr>
      </p:sp>
      <p:sp>
        <p:nvSpPr>
          <p:cNvPr id="34" name="Text 32"/>
          <p:cNvSpPr/>
          <p:nvPr/>
        </p:nvSpPr>
        <p:spPr>
          <a:xfrm>
            <a:off x="4864608" y="1197864"/>
            <a:ext cx="274320" cy="27432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a:t>
            </a:r>
            <a:endParaRPr lang="en-US" sz="1000" dirty="0"/>
          </a:p>
        </p:txBody>
      </p:sp>
      <p:sp>
        <p:nvSpPr>
          <p:cNvPr id="35" name="Shape 33"/>
          <p:cNvSpPr/>
          <p:nvPr/>
        </p:nvSpPr>
        <p:spPr>
          <a:xfrm>
            <a:off x="5321808" y="1170432"/>
            <a:ext cx="3639312" cy="1444752"/>
          </a:xfrm>
          <a:prstGeom prst="rect">
            <a:avLst/>
          </a:prstGeom>
          <a:solidFill>
            <a:srgbClr val="FFFFFF"/>
          </a:solidFill>
          <a:ln w="25400">
            <a:solidFill>
              <a:srgbClr val="C9A84C"/>
            </a:solidFill>
            <a:prstDash val="solid"/>
          </a:ln>
          <a:effectLst>
            <a:outerShdw sx="100000" sy="100000" kx="0" ky="0" algn="bl" rotWithShape="0" blurRad="50800" dist="25400" dir="8100000">
              <a:srgbClr val="000000">
                <a:alpha val="9000"/>
              </a:srgbClr>
            </a:outerShdw>
          </a:effectLst>
        </p:spPr>
      </p:sp>
      <p:sp>
        <p:nvSpPr>
          <p:cNvPr id="36" name="Shape 34"/>
          <p:cNvSpPr/>
          <p:nvPr/>
        </p:nvSpPr>
        <p:spPr>
          <a:xfrm>
            <a:off x="5321808" y="1170432"/>
            <a:ext cx="3639312" cy="329184"/>
          </a:xfrm>
          <a:prstGeom prst="rect">
            <a:avLst/>
          </a:prstGeom>
          <a:solidFill>
            <a:srgbClr val="1B2A4A"/>
          </a:solidFill>
          <a:ln w="12700">
            <a:solidFill>
              <a:srgbClr val="1B2A4A"/>
            </a:solidFill>
            <a:prstDash val="solid"/>
          </a:ln>
        </p:spPr>
      </p:sp>
      <p:sp>
        <p:nvSpPr>
          <p:cNvPr id="37" name="Text 35"/>
          <p:cNvSpPr/>
          <p:nvPr/>
        </p:nvSpPr>
        <p:spPr>
          <a:xfrm>
            <a:off x="5431536" y="1170432"/>
            <a:ext cx="3419856" cy="329184"/>
          </a:xfrm>
          <a:prstGeom prst="rect">
            <a:avLst/>
          </a:prstGeom>
          <a:noFill/>
          <a:ln/>
        </p:spPr>
        <p:txBody>
          <a:bodyPr wrap="square" rtlCol="0" anchor="ctr"/>
          <a:lstStyle/>
          <a:p>
            <a:pPr indent="0" marL="0">
              <a:buNone/>
            </a:pPr>
            <a:r>
              <a:rPr lang="en-US" sz="1050" b="1" dirty="0">
                <a:solidFill>
                  <a:srgbClr val="FFFFFF"/>
                </a:solidFill>
                <a:latin typeface="Calibri" pitchFamily="34" charset="0"/>
                <a:ea typeface="Calibri" pitchFamily="34" charset="-122"/>
                <a:cs typeface="Calibri" pitchFamily="34" charset="-120"/>
              </a:rPr>
              <a:t>Safeguards Program</a:t>
            </a:r>
            <a:endParaRPr lang="en-US" sz="1050" dirty="0"/>
          </a:p>
        </p:txBody>
      </p:sp>
      <p:sp>
        <p:nvSpPr>
          <p:cNvPr id="38" name="Text 36"/>
          <p:cNvSpPr/>
          <p:nvPr/>
        </p:nvSpPr>
        <p:spPr>
          <a:xfrm>
            <a:off x="5431536" y="1572768"/>
            <a:ext cx="3419856" cy="932688"/>
          </a:xfrm>
          <a:prstGeom prst="rect">
            <a:avLst/>
          </a:prstGeom>
          <a:noFill/>
          <a:ln/>
        </p:spPr>
        <p:txBody>
          <a:bodyPr wrap="square" rtlCol="0" anchor="ctr"/>
          <a:lstStyle/>
          <a:p>
            <a:pPr indent="0" marL="0">
              <a:buNone/>
            </a:pPr>
            <a:r>
              <a:rPr lang="en-US" sz="950" dirty="0">
                <a:solidFill>
                  <a:srgbClr val="2D3748"/>
                </a:solidFill>
                <a:latin typeface="Calibri" pitchFamily="34" charset="0"/>
                <a:ea typeface="Calibri" pitchFamily="34" charset="-122"/>
                <a:cs typeface="Calibri" pitchFamily="34" charset="-120"/>
              </a:rPr>
              <a:t>Must maintain a written, firm-approved information security program protecting all customer NPI.</a:t>
            </a:r>
            <a:endParaRPr lang="en-US" sz="950" dirty="0"/>
          </a:p>
        </p:txBody>
      </p:sp>
      <p:sp>
        <p:nvSpPr>
          <p:cNvPr id="39" name="Shape 37"/>
          <p:cNvSpPr/>
          <p:nvPr/>
        </p:nvSpPr>
        <p:spPr>
          <a:xfrm>
            <a:off x="8613648" y="1197864"/>
            <a:ext cx="274320" cy="274320"/>
          </a:xfrm>
          <a:prstGeom prst="ellipse">
            <a:avLst/>
          </a:prstGeom>
          <a:solidFill>
            <a:srgbClr val="2D7D46"/>
          </a:solidFill>
          <a:ln w="12700">
            <a:solidFill>
              <a:srgbClr val="2D7D46"/>
            </a:solidFill>
            <a:prstDash val="solid"/>
          </a:ln>
        </p:spPr>
      </p:sp>
      <p:sp>
        <p:nvSpPr>
          <p:cNvPr id="40" name="Text 38"/>
          <p:cNvSpPr/>
          <p:nvPr/>
        </p:nvSpPr>
        <p:spPr>
          <a:xfrm>
            <a:off x="8613648" y="1197864"/>
            <a:ext cx="274320" cy="27432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a:t>
            </a:r>
            <a:endParaRPr lang="en-US" sz="1000" dirty="0"/>
          </a:p>
        </p:txBody>
      </p:sp>
      <p:sp>
        <p:nvSpPr>
          <p:cNvPr id="41" name="Shape 39"/>
          <p:cNvSpPr/>
          <p:nvPr/>
        </p:nvSpPr>
        <p:spPr>
          <a:xfrm>
            <a:off x="1572768" y="2724912"/>
            <a:ext cx="3639312" cy="1444752"/>
          </a:xfrm>
          <a:prstGeom prst="rect">
            <a:avLst/>
          </a:prstGeom>
          <a:solidFill>
            <a:srgbClr val="EFF2F7"/>
          </a:solidFill>
          <a:ln w="12700">
            <a:solidFill>
              <a:srgbClr val="E2E8F0"/>
            </a:solidFill>
            <a:prstDash val="solid"/>
          </a:ln>
          <a:effectLst>
            <a:outerShdw sx="100000" sy="100000" kx="0" ky="0" algn="bl" rotWithShape="0" blurRad="50800" dist="25400" dir="8100000">
              <a:srgbClr val="000000">
                <a:alpha val="9000"/>
              </a:srgbClr>
            </a:outerShdw>
          </a:effectLst>
        </p:spPr>
      </p:sp>
      <p:sp>
        <p:nvSpPr>
          <p:cNvPr id="42" name="Shape 40"/>
          <p:cNvSpPr/>
          <p:nvPr/>
        </p:nvSpPr>
        <p:spPr>
          <a:xfrm>
            <a:off x="1572768" y="2724912"/>
            <a:ext cx="3639312" cy="329184"/>
          </a:xfrm>
          <a:prstGeom prst="rect">
            <a:avLst/>
          </a:prstGeom>
          <a:solidFill>
            <a:srgbClr val="C8D0DA"/>
          </a:solidFill>
          <a:ln w="12700">
            <a:solidFill>
              <a:srgbClr val="C8D0DA"/>
            </a:solidFill>
            <a:prstDash val="solid"/>
          </a:ln>
        </p:spPr>
      </p:sp>
      <p:sp>
        <p:nvSpPr>
          <p:cNvPr id="43" name="Text 41"/>
          <p:cNvSpPr/>
          <p:nvPr/>
        </p:nvSpPr>
        <p:spPr>
          <a:xfrm>
            <a:off x="1682496" y="2724912"/>
            <a:ext cx="3419856" cy="329184"/>
          </a:xfrm>
          <a:prstGeom prst="rect">
            <a:avLst/>
          </a:prstGeom>
          <a:noFill/>
          <a:ln/>
        </p:spPr>
        <p:txBody>
          <a:bodyPr wrap="square" rtlCol="0" anchor="ctr"/>
          <a:lstStyle/>
          <a:p>
            <a:pPr indent="0" marL="0">
              <a:buNone/>
            </a:pPr>
            <a:r>
              <a:rPr lang="en-US" sz="1050" b="1" dirty="0">
                <a:solidFill>
                  <a:srgbClr val="8A98A8"/>
                </a:solidFill>
                <a:latin typeface="Calibri" pitchFamily="34" charset="0"/>
                <a:ea typeface="Calibri" pitchFamily="34" charset="-122"/>
                <a:cs typeface="Calibri" pitchFamily="34" charset="-120"/>
              </a:rPr>
              <a:t>Service Provider Oversight</a:t>
            </a:r>
            <a:endParaRPr lang="en-US" sz="1050" dirty="0"/>
          </a:p>
        </p:txBody>
      </p:sp>
      <p:sp>
        <p:nvSpPr>
          <p:cNvPr id="44" name="Text 42"/>
          <p:cNvSpPr/>
          <p:nvPr/>
        </p:nvSpPr>
        <p:spPr>
          <a:xfrm>
            <a:off x="1682496" y="3200400"/>
            <a:ext cx="3419856" cy="365760"/>
          </a:xfrm>
          <a:prstGeom prst="rect">
            <a:avLst/>
          </a:prstGeom>
          <a:noFill/>
          <a:ln/>
        </p:spPr>
        <p:txBody>
          <a:bodyPr wrap="square" rtlCol="0" anchor="ctr"/>
          <a:lstStyle/>
          <a:p>
            <a:pPr algn="ctr" indent="0" marL="0">
              <a:buNone/>
            </a:pPr>
            <a:r>
              <a:rPr lang="en-US" sz="950" dirty="0">
                <a:solidFill>
                  <a:srgbClr val="9AABB8"/>
                </a:solidFill>
                <a:latin typeface="Calibri" pitchFamily="34" charset="0"/>
                <a:ea typeface="Calibri" pitchFamily="34" charset="-122"/>
                <a:cs typeface="Calibri" pitchFamily="34" charset="-120"/>
              </a:rPr>
              <a:t>Click to reveal</a:t>
            </a:r>
            <a:endParaRPr lang="en-US" sz="950" dirty="0"/>
          </a:p>
        </p:txBody>
      </p:sp>
      <p:sp>
        <p:nvSpPr>
          <p:cNvPr id="45" name="Text 43"/>
          <p:cNvSpPr/>
          <p:nvPr/>
        </p:nvSpPr>
        <p:spPr>
          <a:xfrm>
            <a:off x="3218688" y="3712464"/>
            <a:ext cx="347472" cy="347472"/>
          </a:xfrm>
          <a:prstGeom prst="rect">
            <a:avLst/>
          </a:prstGeom>
          <a:noFill/>
          <a:ln/>
        </p:spPr>
        <p:txBody>
          <a:bodyPr wrap="square" lIns="0" tIns="0" rIns="0" bIns="0" rtlCol="0" anchor="ctr"/>
          <a:lstStyle/>
          <a:p>
            <a:pPr algn="ctr" indent="0" marL="0">
              <a:buNone/>
            </a:pPr>
            <a:r>
              <a:rPr lang="en-US" sz="2000" dirty="0">
                <a:solidFill>
                  <a:srgbClr val="B8C4CC"/>
                </a:solidFill>
                <a:latin typeface="Calibri" pitchFamily="34" charset="0"/>
                <a:ea typeface="Calibri" pitchFamily="34" charset="-122"/>
                <a:cs typeface="Calibri" pitchFamily="34" charset="-120"/>
              </a:rPr>
              <a:t>▶</a:t>
            </a:r>
            <a:endParaRPr lang="en-US" sz="2000" dirty="0"/>
          </a:p>
        </p:txBody>
      </p:sp>
      <p:sp>
        <p:nvSpPr>
          <p:cNvPr id="46" name="Shape 44"/>
          <p:cNvSpPr/>
          <p:nvPr/>
        </p:nvSpPr>
        <p:spPr>
          <a:xfrm>
            <a:off x="5321808" y="2724912"/>
            <a:ext cx="3639312" cy="1444752"/>
          </a:xfrm>
          <a:prstGeom prst="rect">
            <a:avLst/>
          </a:prstGeom>
          <a:solidFill>
            <a:srgbClr val="EFF2F7"/>
          </a:solidFill>
          <a:ln w="12700">
            <a:solidFill>
              <a:srgbClr val="E2E8F0"/>
            </a:solidFill>
            <a:prstDash val="solid"/>
          </a:ln>
          <a:effectLst>
            <a:outerShdw sx="100000" sy="100000" kx="0" ky="0" algn="bl" rotWithShape="0" blurRad="50800" dist="25400" dir="8100000">
              <a:srgbClr val="000000">
                <a:alpha val="9000"/>
              </a:srgbClr>
            </a:outerShdw>
          </a:effectLst>
        </p:spPr>
      </p:sp>
      <p:sp>
        <p:nvSpPr>
          <p:cNvPr id="47" name="Shape 45"/>
          <p:cNvSpPr/>
          <p:nvPr/>
        </p:nvSpPr>
        <p:spPr>
          <a:xfrm>
            <a:off x="5321808" y="2724912"/>
            <a:ext cx="3639312" cy="329184"/>
          </a:xfrm>
          <a:prstGeom prst="rect">
            <a:avLst/>
          </a:prstGeom>
          <a:solidFill>
            <a:srgbClr val="C8D0DA"/>
          </a:solidFill>
          <a:ln w="12700">
            <a:solidFill>
              <a:srgbClr val="C8D0DA"/>
            </a:solidFill>
            <a:prstDash val="solid"/>
          </a:ln>
        </p:spPr>
      </p:sp>
      <p:sp>
        <p:nvSpPr>
          <p:cNvPr id="48" name="Text 46"/>
          <p:cNvSpPr/>
          <p:nvPr/>
        </p:nvSpPr>
        <p:spPr>
          <a:xfrm>
            <a:off x="5431536" y="2724912"/>
            <a:ext cx="3419856" cy="329184"/>
          </a:xfrm>
          <a:prstGeom prst="rect">
            <a:avLst/>
          </a:prstGeom>
          <a:noFill/>
          <a:ln/>
        </p:spPr>
        <p:txBody>
          <a:bodyPr wrap="square" rtlCol="0" anchor="ctr"/>
          <a:lstStyle/>
          <a:p>
            <a:pPr indent="0" marL="0">
              <a:buNone/>
            </a:pPr>
            <a:r>
              <a:rPr lang="en-US" sz="1050" b="1" dirty="0">
                <a:solidFill>
                  <a:srgbClr val="8A98A8"/>
                </a:solidFill>
                <a:latin typeface="Calibri" pitchFamily="34" charset="0"/>
                <a:ea typeface="Calibri" pitchFamily="34" charset="-122"/>
                <a:cs typeface="Calibri" pitchFamily="34" charset="-120"/>
              </a:rPr>
              <a:t>Incident Response</a:t>
            </a:r>
            <a:endParaRPr lang="en-US" sz="1050" dirty="0"/>
          </a:p>
        </p:txBody>
      </p:sp>
      <p:sp>
        <p:nvSpPr>
          <p:cNvPr id="49" name="Text 47"/>
          <p:cNvSpPr/>
          <p:nvPr/>
        </p:nvSpPr>
        <p:spPr>
          <a:xfrm>
            <a:off x="5431536" y="3200400"/>
            <a:ext cx="3419856" cy="365760"/>
          </a:xfrm>
          <a:prstGeom prst="rect">
            <a:avLst/>
          </a:prstGeom>
          <a:noFill/>
          <a:ln/>
        </p:spPr>
        <p:txBody>
          <a:bodyPr wrap="square" rtlCol="0" anchor="ctr"/>
          <a:lstStyle/>
          <a:p>
            <a:pPr algn="ctr" indent="0" marL="0">
              <a:buNone/>
            </a:pPr>
            <a:r>
              <a:rPr lang="en-US" sz="950" dirty="0">
                <a:solidFill>
                  <a:srgbClr val="9AABB8"/>
                </a:solidFill>
                <a:latin typeface="Calibri" pitchFamily="34" charset="0"/>
                <a:ea typeface="Calibri" pitchFamily="34" charset="-122"/>
                <a:cs typeface="Calibri" pitchFamily="34" charset="-120"/>
              </a:rPr>
              <a:t>Click to reveal</a:t>
            </a:r>
            <a:endParaRPr lang="en-US" sz="950" dirty="0"/>
          </a:p>
        </p:txBody>
      </p:sp>
      <p:sp>
        <p:nvSpPr>
          <p:cNvPr id="50" name="Text 48"/>
          <p:cNvSpPr/>
          <p:nvPr/>
        </p:nvSpPr>
        <p:spPr>
          <a:xfrm>
            <a:off x="6967728" y="3712464"/>
            <a:ext cx="347472" cy="347472"/>
          </a:xfrm>
          <a:prstGeom prst="rect">
            <a:avLst/>
          </a:prstGeom>
          <a:noFill/>
          <a:ln/>
        </p:spPr>
        <p:txBody>
          <a:bodyPr wrap="square" lIns="0" tIns="0" rIns="0" bIns="0" rtlCol="0" anchor="ctr"/>
          <a:lstStyle/>
          <a:p>
            <a:pPr algn="ctr" indent="0" marL="0">
              <a:buNone/>
            </a:pPr>
            <a:r>
              <a:rPr lang="en-US" sz="2000" dirty="0">
                <a:solidFill>
                  <a:srgbClr val="B8C4CC"/>
                </a:solidFill>
                <a:latin typeface="Calibri" pitchFamily="34" charset="0"/>
                <a:ea typeface="Calibri" pitchFamily="34" charset="-122"/>
                <a:cs typeface="Calibri" pitchFamily="34" charset="-120"/>
              </a:rPr>
              <a:t>▶</a:t>
            </a:r>
            <a:endParaRPr lang="en-US" sz="2000" dirty="0"/>
          </a:p>
        </p:txBody>
      </p:sp>
      <p:sp>
        <p:nvSpPr>
          <p:cNvPr id="51" name="Text 49"/>
          <p:cNvSpPr/>
          <p:nvPr/>
        </p:nvSpPr>
        <p:spPr>
          <a:xfrm>
            <a:off x="1517904" y="4448556"/>
            <a:ext cx="2743200" cy="329184"/>
          </a:xfrm>
          <a:prstGeom prst="rect">
            <a:avLst/>
          </a:prstGeom>
          <a:noFill/>
          <a:ln/>
        </p:spPr>
        <p:txBody>
          <a:bodyPr wrap="square" rtlCol="0" anchor="ctr"/>
          <a:lstStyle/>
          <a:p>
            <a:pPr indent="0" marL="0">
              <a:buNone/>
            </a:pPr>
            <a:r>
              <a:rPr lang="en-US" sz="900" dirty="0">
                <a:solidFill>
                  <a:srgbClr val="64748B"/>
                </a:solidFill>
                <a:latin typeface="Calibri" pitchFamily="34" charset="0"/>
                <a:ea typeface="Calibri" pitchFamily="34" charset="-122"/>
                <a:cs typeface="Calibri" pitchFamily="34" charset="-120"/>
              </a:rPr>
              <a:t>2 of 4 cards opened</a:t>
            </a:r>
            <a:endParaRPr lang="en-US" sz="900" dirty="0"/>
          </a:p>
        </p:txBody>
      </p:sp>
      <p:sp>
        <p:nvSpPr>
          <p:cNvPr id="52" name="Shape 50"/>
          <p:cNvSpPr/>
          <p:nvPr/>
        </p:nvSpPr>
        <p:spPr>
          <a:xfrm>
            <a:off x="7296912" y="4375404"/>
            <a:ext cx="1645920" cy="393192"/>
          </a:xfrm>
          <a:prstGeom prst="rect">
            <a:avLst/>
          </a:prstGeom>
          <a:solidFill>
            <a:srgbClr val="D1D9E0"/>
          </a:solidFill>
          <a:ln w="12700">
            <a:solidFill>
              <a:srgbClr val="D1D9E0"/>
            </a:solidFill>
            <a:prstDash val="solid"/>
          </a:ln>
        </p:spPr>
      </p:sp>
      <p:sp>
        <p:nvSpPr>
          <p:cNvPr id="53" name="Text 51"/>
          <p:cNvSpPr/>
          <p:nvPr/>
        </p:nvSpPr>
        <p:spPr>
          <a:xfrm>
            <a:off x="7296912" y="4375404"/>
            <a:ext cx="1645920" cy="393192"/>
          </a:xfrm>
          <a:prstGeom prst="rect">
            <a:avLst/>
          </a:prstGeom>
          <a:noFill/>
          <a:ln/>
        </p:spPr>
        <p:txBody>
          <a:bodyPr wrap="square" lIns="0" tIns="0" rIns="0" bIns="0" rtlCol="0" anchor="ctr"/>
          <a:lstStyle/>
          <a:p>
            <a:pPr algn="ctr" indent="0" marL="0">
              <a:buNone/>
            </a:pPr>
            <a:r>
              <a:rPr lang="en-US" sz="1000" b="1" dirty="0">
                <a:solidFill>
                  <a:srgbClr val="9AABB8"/>
                </a:solidFill>
                <a:latin typeface="Calibri" pitchFamily="34" charset="0"/>
                <a:ea typeface="Calibri" pitchFamily="34" charset="-122"/>
                <a:cs typeface="Calibri" pitchFamily="34" charset="-120"/>
              </a:rPr>
              <a:t>CONTINUE  →</a:t>
            </a:r>
            <a:endParaRPr lang="en-US" sz="1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7F8FA"/>
        </a:solidFill>
      </p:bgPr>
    </p:bg>
    <p:spTree>
      <p:nvGrpSpPr>
        <p:cNvPr id="1" name=""/>
        <p:cNvGrpSpPr/>
        <p:nvPr/>
      </p:nvGrpSpPr>
      <p:grpSpPr>
        <a:xfrm>
          <a:off x="0" y="0"/>
          <a:ext cx="0" cy="0"/>
          <a:chOff x="0" y="0"/>
          <a:chExt cx="0" cy="0"/>
        </a:xfrm>
      </p:grpSpPr>
      <p:sp>
        <p:nvSpPr>
          <p:cNvPr id="2" name="Shape 0"/>
          <p:cNvSpPr/>
          <p:nvPr/>
        </p:nvSpPr>
        <p:spPr>
          <a:xfrm>
            <a:off x="0" y="0"/>
            <a:ext cx="1371600" cy="4887468"/>
          </a:xfrm>
          <a:prstGeom prst="rect">
            <a:avLst/>
          </a:prstGeom>
          <a:solidFill>
            <a:srgbClr val="1B2A4A"/>
          </a:solidFill>
          <a:ln w="12700">
            <a:solidFill>
              <a:srgbClr val="1B2A4A"/>
            </a:solidFill>
            <a:prstDash val="solid"/>
          </a:ln>
        </p:spPr>
      </p:sp>
      <p:sp>
        <p:nvSpPr>
          <p:cNvPr id="3" name="Text 1"/>
          <p:cNvSpPr/>
          <p:nvPr/>
        </p:nvSpPr>
        <p:spPr>
          <a:xfrm>
            <a:off x="73152" y="73152"/>
            <a:ext cx="1225296" cy="621792"/>
          </a:xfrm>
          <a:prstGeom prst="rect">
            <a:avLst/>
          </a:prstGeom>
          <a:noFill/>
          <a:ln/>
        </p:spPr>
        <p:txBody>
          <a:bodyPr wrap="square" rtlCol="0" anchor="ctr"/>
          <a:lstStyle/>
          <a:p>
            <a:pPr algn="ctr" indent="0" marL="0">
              <a:buNone/>
            </a:pPr>
            <a:r>
              <a:rPr lang="en-US" sz="650" b="1" spc="30" kern="0" dirty="0">
                <a:solidFill>
                  <a:srgbClr val="6B82A2"/>
                </a:solidFill>
                <a:latin typeface="Calibri" pitchFamily="34" charset="0"/>
                <a:ea typeface="Calibri" pitchFamily="34" charset="-122"/>
                <a:cs typeface="Calibri" pitchFamily="34" charset="-120"/>
              </a:rPr>
              <a:t>DATA PRIVACY</a:t>
            </a:r>
            <a:endParaRPr lang="en-US" sz="650" dirty="0"/>
          </a:p>
          <a:p>
            <a:pPr algn="ctr" indent="0" marL="0">
              <a:buNone/>
            </a:pPr>
            <a:r>
              <a:rPr lang="en-US" sz="650" b="1" spc="30" kern="0" dirty="0">
                <a:solidFill>
                  <a:srgbClr val="6B82A2"/>
                </a:solidFill>
                <a:latin typeface="Calibri" pitchFamily="34" charset="0"/>
                <a:ea typeface="Calibri" pitchFamily="34" charset="-122"/>
                <a:cs typeface="Calibri" pitchFamily="34" charset="-120"/>
              </a:rPr>
              <a:t>KNOW YOUR</a:t>
            </a:r>
            <a:endParaRPr lang="en-US" sz="650" dirty="0"/>
          </a:p>
          <a:p>
            <a:pPr algn="ctr" indent="0" marL="0">
              <a:buNone/>
            </a:pPr>
            <a:r>
              <a:rPr lang="en-US" sz="650" b="1" spc="30" kern="0" dirty="0">
                <a:solidFill>
                  <a:srgbClr val="6B82A2"/>
                </a:solidFill>
                <a:latin typeface="Calibri" pitchFamily="34" charset="0"/>
                <a:ea typeface="Calibri" pitchFamily="34" charset="-122"/>
                <a:cs typeface="Calibri" pitchFamily="34" charset="-120"/>
              </a:rPr>
              <a:t>OBLIGATIONS</a:t>
            </a:r>
            <a:endParaRPr lang="en-US" sz="650" dirty="0"/>
          </a:p>
        </p:txBody>
      </p:sp>
      <p:sp>
        <p:nvSpPr>
          <p:cNvPr id="4" name="Shape 2"/>
          <p:cNvSpPr/>
          <p:nvPr/>
        </p:nvSpPr>
        <p:spPr>
          <a:xfrm>
            <a:off x="0" y="804672"/>
            <a:ext cx="1371600" cy="868680"/>
          </a:xfrm>
          <a:prstGeom prst="rect">
            <a:avLst/>
          </a:prstGeom>
          <a:solidFill>
            <a:srgbClr val="243858"/>
          </a:solidFill>
          <a:ln w="12700">
            <a:solidFill>
              <a:srgbClr val="C9A84C"/>
            </a:solidFill>
            <a:prstDash val="solid"/>
          </a:ln>
        </p:spPr>
      </p:sp>
      <p:sp>
        <p:nvSpPr>
          <p:cNvPr id="5" name="Shape 3"/>
          <p:cNvSpPr/>
          <p:nvPr/>
        </p:nvSpPr>
        <p:spPr>
          <a:xfrm>
            <a:off x="0" y="804672"/>
            <a:ext cx="54864" cy="868680"/>
          </a:xfrm>
          <a:prstGeom prst="rect">
            <a:avLst/>
          </a:prstGeom>
          <a:solidFill>
            <a:srgbClr val="C9A84C"/>
          </a:solidFill>
          <a:ln w="12700">
            <a:solidFill>
              <a:srgbClr val="C9A84C"/>
            </a:solidFill>
            <a:prstDash val="solid"/>
          </a:ln>
        </p:spPr>
      </p:sp>
      <p:sp>
        <p:nvSpPr>
          <p:cNvPr id="6" name="Shape 4"/>
          <p:cNvSpPr/>
          <p:nvPr/>
        </p:nvSpPr>
        <p:spPr>
          <a:xfrm>
            <a:off x="109728" y="987552"/>
            <a:ext cx="310896" cy="310896"/>
          </a:xfrm>
          <a:prstGeom prst="ellipse">
            <a:avLst/>
          </a:prstGeom>
          <a:solidFill>
            <a:srgbClr val="C9A84C"/>
          </a:solidFill>
          <a:ln w="12700">
            <a:solidFill>
              <a:srgbClr val="C9A84C"/>
            </a:solidFill>
            <a:prstDash val="solid"/>
          </a:ln>
        </p:spPr>
      </p:sp>
      <p:sp>
        <p:nvSpPr>
          <p:cNvPr id="7" name="Text 5"/>
          <p:cNvSpPr/>
          <p:nvPr/>
        </p:nvSpPr>
        <p:spPr>
          <a:xfrm>
            <a:off x="109728" y="987552"/>
            <a:ext cx="310896" cy="310896"/>
          </a:xfrm>
          <a:prstGeom prst="rect">
            <a:avLst/>
          </a:prstGeom>
          <a:noFill/>
          <a:ln/>
        </p:spPr>
        <p:txBody>
          <a:bodyPr wrap="square" lIns="0" tIns="0" rIns="0" bIns="0" rtlCol="0" anchor="ctr"/>
          <a:lstStyle/>
          <a:p>
            <a:pPr algn="ctr" indent="0" marL="0">
              <a:buNone/>
            </a:pPr>
            <a:r>
              <a:rPr lang="en-US" sz="900" b="1" dirty="0">
                <a:solidFill>
                  <a:srgbClr val="1B2A4A"/>
                </a:solidFill>
                <a:latin typeface="Calibri" pitchFamily="34" charset="0"/>
                <a:ea typeface="Calibri" pitchFamily="34" charset="-122"/>
                <a:cs typeface="Calibri" pitchFamily="34" charset="-120"/>
              </a:rPr>
              <a:t>▶</a:t>
            </a:r>
            <a:endParaRPr lang="en-US" sz="900" dirty="0"/>
          </a:p>
        </p:txBody>
      </p:sp>
      <p:sp>
        <p:nvSpPr>
          <p:cNvPr id="8" name="Text 6"/>
          <p:cNvSpPr/>
          <p:nvPr/>
        </p:nvSpPr>
        <p:spPr>
          <a:xfrm>
            <a:off x="502920" y="914400"/>
            <a:ext cx="804672" cy="256032"/>
          </a:xfrm>
          <a:prstGeom prst="rect">
            <a:avLst/>
          </a:prstGeom>
          <a:noFill/>
          <a:ln/>
        </p:spPr>
        <p:txBody>
          <a:bodyPr wrap="square" rtlCol="0" anchor="ctr"/>
          <a:lstStyle/>
          <a:p>
            <a:pPr indent="0" marL="0">
              <a:buNone/>
            </a:pPr>
            <a:r>
              <a:rPr lang="en-US" sz="850" b="1" dirty="0">
                <a:solidFill>
                  <a:srgbClr val="FFFFFF"/>
                </a:solidFill>
                <a:latin typeface="Calibri" pitchFamily="34" charset="0"/>
                <a:ea typeface="Calibri" pitchFamily="34" charset="-122"/>
                <a:cs typeface="Calibri" pitchFamily="34" charset="-120"/>
              </a:rPr>
              <a:t>Module 1</a:t>
            </a:r>
            <a:endParaRPr lang="en-US" sz="850" dirty="0"/>
          </a:p>
        </p:txBody>
      </p:sp>
      <p:sp>
        <p:nvSpPr>
          <p:cNvPr id="9" name="Text 7"/>
          <p:cNvSpPr/>
          <p:nvPr/>
        </p:nvSpPr>
        <p:spPr>
          <a:xfrm>
            <a:off x="502920" y="1188720"/>
            <a:ext cx="804672" cy="384048"/>
          </a:xfrm>
          <a:prstGeom prst="rect">
            <a:avLst/>
          </a:prstGeom>
          <a:noFill/>
          <a:ln/>
        </p:spPr>
        <p:txBody>
          <a:bodyPr wrap="square" rtlCol="0" anchor="ctr"/>
          <a:lstStyle/>
          <a:p>
            <a:pPr indent="0" marL="0">
              <a:buNone/>
            </a:pPr>
            <a:r>
              <a:rPr lang="en-US" sz="700" dirty="0">
                <a:solidFill>
                  <a:srgbClr val="A8B8CC"/>
                </a:solidFill>
                <a:latin typeface="Calibri" pitchFamily="34" charset="0"/>
                <a:ea typeface="Calibri" pitchFamily="34" charset="-122"/>
                <a:cs typeface="Calibri" pitchFamily="34" charset="-120"/>
              </a:rPr>
              <a:t>The Rules That Bind Us</a:t>
            </a:r>
            <a:endParaRPr lang="en-US" sz="700" dirty="0"/>
          </a:p>
        </p:txBody>
      </p:sp>
      <p:sp>
        <p:nvSpPr>
          <p:cNvPr id="10" name="Shape 8"/>
          <p:cNvSpPr/>
          <p:nvPr/>
        </p:nvSpPr>
        <p:spPr>
          <a:xfrm>
            <a:off x="109728" y="1947672"/>
            <a:ext cx="310896" cy="310896"/>
          </a:xfrm>
          <a:prstGeom prst="ellipse">
            <a:avLst/>
          </a:prstGeom>
          <a:solidFill>
            <a:srgbClr val="334D6E"/>
          </a:solidFill>
          <a:ln w="12700">
            <a:solidFill>
              <a:srgbClr val="334D6E"/>
            </a:solidFill>
            <a:prstDash val="solid"/>
          </a:ln>
        </p:spPr>
      </p:sp>
      <p:sp>
        <p:nvSpPr>
          <p:cNvPr id="11" name="Text 9"/>
          <p:cNvSpPr/>
          <p:nvPr/>
        </p:nvSpPr>
        <p:spPr>
          <a:xfrm>
            <a:off x="109728" y="1947672"/>
            <a:ext cx="310896" cy="310896"/>
          </a:xfrm>
          <a:prstGeom prst="rect">
            <a:avLst/>
          </a:prstGeom>
          <a:noFill/>
          <a:ln/>
        </p:spPr>
        <p:txBody>
          <a:bodyPr wrap="square" lIns="0" tIns="0" rIns="0" bIns="0" rtlCol="0" anchor="ctr"/>
          <a:lstStyle/>
          <a:p>
            <a:pPr algn="ctr" indent="0" marL="0">
              <a:buNone/>
            </a:pPr>
            <a:r>
              <a:rPr lang="en-US" sz="900" b="1" dirty="0">
                <a:solidFill>
                  <a:srgbClr val="6B82A2"/>
                </a:solidFill>
                <a:latin typeface="Calibri" pitchFamily="34" charset="0"/>
                <a:ea typeface="Calibri" pitchFamily="34" charset="-122"/>
                <a:cs typeface="Calibri" pitchFamily="34" charset="-120"/>
              </a:rPr>
              <a:t>2</a:t>
            </a:r>
            <a:endParaRPr lang="en-US" sz="900" dirty="0"/>
          </a:p>
        </p:txBody>
      </p:sp>
      <p:sp>
        <p:nvSpPr>
          <p:cNvPr id="12" name="Text 10"/>
          <p:cNvSpPr/>
          <p:nvPr/>
        </p:nvSpPr>
        <p:spPr>
          <a:xfrm>
            <a:off x="502920" y="1874520"/>
            <a:ext cx="804672" cy="256032"/>
          </a:xfrm>
          <a:prstGeom prst="rect">
            <a:avLst/>
          </a:prstGeom>
          <a:noFill/>
          <a:ln/>
        </p:spPr>
        <p:txBody>
          <a:bodyPr wrap="square" rtlCol="0" anchor="ctr"/>
          <a:lstStyle/>
          <a:p>
            <a:pPr indent="0" marL="0">
              <a:buNone/>
            </a:pPr>
            <a:r>
              <a:rPr lang="en-US" sz="850" b="1" dirty="0">
                <a:solidFill>
                  <a:srgbClr val="4A6080"/>
                </a:solidFill>
                <a:latin typeface="Calibri" pitchFamily="34" charset="0"/>
                <a:ea typeface="Calibri" pitchFamily="34" charset="-122"/>
                <a:cs typeface="Calibri" pitchFamily="34" charset="-120"/>
              </a:rPr>
              <a:t>Module 2</a:t>
            </a:r>
            <a:endParaRPr lang="en-US" sz="850" dirty="0"/>
          </a:p>
        </p:txBody>
      </p:sp>
      <p:sp>
        <p:nvSpPr>
          <p:cNvPr id="13" name="Text 11"/>
          <p:cNvSpPr/>
          <p:nvPr/>
        </p:nvSpPr>
        <p:spPr>
          <a:xfrm>
            <a:off x="502920" y="2148840"/>
            <a:ext cx="804672" cy="384048"/>
          </a:xfrm>
          <a:prstGeom prst="rect">
            <a:avLst/>
          </a:prstGeom>
          <a:noFill/>
          <a:ln/>
        </p:spPr>
        <p:txBody>
          <a:bodyPr wrap="square" rtlCol="0" anchor="ctr"/>
          <a:lstStyle/>
          <a:p>
            <a:pPr indent="0" marL="0">
              <a:buNone/>
            </a:pPr>
            <a:r>
              <a:rPr lang="en-US" sz="700" dirty="0">
                <a:solidFill>
                  <a:srgbClr val="394E63"/>
                </a:solidFill>
                <a:latin typeface="Calibri" pitchFamily="34" charset="0"/>
                <a:ea typeface="Calibri" pitchFamily="34" charset="-122"/>
                <a:cs typeface="Calibri" pitchFamily="34" charset="-120"/>
              </a:rPr>
              <a:t>Your Data, Your Duty</a:t>
            </a:r>
            <a:endParaRPr lang="en-US" sz="700" dirty="0"/>
          </a:p>
        </p:txBody>
      </p:sp>
      <p:sp>
        <p:nvSpPr>
          <p:cNvPr id="14" name="Shape 12"/>
          <p:cNvSpPr/>
          <p:nvPr/>
        </p:nvSpPr>
        <p:spPr>
          <a:xfrm>
            <a:off x="109728" y="2907792"/>
            <a:ext cx="310896" cy="310896"/>
          </a:xfrm>
          <a:prstGeom prst="ellipse">
            <a:avLst/>
          </a:prstGeom>
          <a:solidFill>
            <a:srgbClr val="334D6E"/>
          </a:solidFill>
          <a:ln w="12700">
            <a:solidFill>
              <a:srgbClr val="334D6E"/>
            </a:solidFill>
            <a:prstDash val="solid"/>
          </a:ln>
        </p:spPr>
      </p:sp>
      <p:sp>
        <p:nvSpPr>
          <p:cNvPr id="15" name="Text 13"/>
          <p:cNvSpPr/>
          <p:nvPr/>
        </p:nvSpPr>
        <p:spPr>
          <a:xfrm>
            <a:off x="109728" y="2907792"/>
            <a:ext cx="310896" cy="310896"/>
          </a:xfrm>
          <a:prstGeom prst="rect">
            <a:avLst/>
          </a:prstGeom>
          <a:noFill/>
          <a:ln/>
        </p:spPr>
        <p:txBody>
          <a:bodyPr wrap="square" lIns="0" tIns="0" rIns="0" bIns="0" rtlCol="0" anchor="ctr"/>
          <a:lstStyle/>
          <a:p>
            <a:pPr algn="ctr" indent="0" marL="0">
              <a:buNone/>
            </a:pPr>
            <a:r>
              <a:rPr lang="en-US" sz="900" b="1" dirty="0">
                <a:solidFill>
                  <a:srgbClr val="6B82A2"/>
                </a:solidFill>
                <a:latin typeface="Calibri" pitchFamily="34" charset="0"/>
                <a:ea typeface="Calibri" pitchFamily="34" charset="-122"/>
                <a:cs typeface="Calibri" pitchFamily="34" charset="-120"/>
              </a:rPr>
              <a:t>3</a:t>
            </a:r>
            <a:endParaRPr lang="en-US" sz="900" dirty="0"/>
          </a:p>
        </p:txBody>
      </p:sp>
      <p:sp>
        <p:nvSpPr>
          <p:cNvPr id="16" name="Text 14"/>
          <p:cNvSpPr/>
          <p:nvPr/>
        </p:nvSpPr>
        <p:spPr>
          <a:xfrm>
            <a:off x="502920" y="2834640"/>
            <a:ext cx="804672" cy="256032"/>
          </a:xfrm>
          <a:prstGeom prst="rect">
            <a:avLst/>
          </a:prstGeom>
          <a:noFill/>
          <a:ln/>
        </p:spPr>
        <p:txBody>
          <a:bodyPr wrap="square" rtlCol="0" anchor="ctr"/>
          <a:lstStyle/>
          <a:p>
            <a:pPr indent="0" marL="0">
              <a:buNone/>
            </a:pPr>
            <a:r>
              <a:rPr lang="en-US" sz="850" b="1" dirty="0">
                <a:solidFill>
                  <a:srgbClr val="4A6080"/>
                </a:solidFill>
                <a:latin typeface="Calibri" pitchFamily="34" charset="0"/>
                <a:ea typeface="Calibri" pitchFamily="34" charset="-122"/>
                <a:cs typeface="Calibri" pitchFamily="34" charset="-120"/>
              </a:rPr>
              <a:t>Module 3</a:t>
            </a:r>
            <a:endParaRPr lang="en-US" sz="850" dirty="0"/>
          </a:p>
        </p:txBody>
      </p:sp>
      <p:sp>
        <p:nvSpPr>
          <p:cNvPr id="17" name="Text 15"/>
          <p:cNvSpPr/>
          <p:nvPr/>
        </p:nvSpPr>
        <p:spPr>
          <a:xfrm>
            <a:off x="502920" y="3108960"/>
            <a:ext cx="804672" cy="384048"/>
          </a:xfrm>
          <a:prstGeom prst="rect">
            <a:avLst/>
          </a:prstGeom>
          <a:noFill/>
          <a:ln/>
        </p:spPr>
        <p:txBody>
          <a:bodyPr wrap="square" rtlCol="0" anchor="ctr"/>
          <a:lstStyle/>
          <a:p>
            <a:pPr indent="0" marL="0">
              <a:buNone/>
            </a:pPr>
            <a:r>
              <a:rPr lang="en-US" sz="700" dirty="0">
                <a:solidFill>
                  <a:srgbClr val="394E63"/>
                </a:solidFill>
                <a:latin typeface="Calibri" pitchFamily="34" charset="0"/>
                <a:ea typeface="Calibri" pitchFamily="34" charset="-122"/>
                <a:cs typeface="Calibri" pitchFamily="34" charset="-120"/>
              </a:rPr>
              <a:t>When Things Go Wrong</a:t>
            </a:r>
            <a:endParaRPr lang="en-US" sz="700" dirty="0"/>
          </a:p>
        </p:txBody>
      </p:sp>
      <p:sp>
        <p:nvSpPr>
          <p:cNvPr id="18" name="Text 16"/>
          <p:cNvSpPr/>
          <p:nvPr/>
        </p:nvSpPr>
        <p:spPr>
          <a:xfrm>
            <a:off x="91440" y="3749040"/>
            <a:ext cx="1188720" cy="237744"/>
          </a:xfrm>
          <a:prstGeom prst="rect">
            <a:avLst/>
          </a:prstGeom>
          <a:noFill/>
          <a:ln/>
        </p:spPr>
        <p:txBody>
          <a:bodyPr wrap="square" rtlCol="0" anchor="ctr"/>
          <a:lstStyle/>
          <a:p>
            <a:pPr algn="ctr" indent="0" marL="0">
              <a:buNone/>
            </a:pPr>
            <a:r>
              <a:rPr lang="en-US" sz="750" b="1" spc="50" kern="0" dirty="0">
                <a:solidFill>
                  <a:srgbClr val="C9A84C"/>
                </a:solidFill>
                <a:latin typeface="Calibri" pitchFamily="34" charset="0"/>
                <a:ea typeface="Calibri" pitchFamily="34" charset="-122"/>
                <a:cs typeface="Calibri" pitchFamily="34" charset="-120"/>
              </a:rPr>
              <a:t>24% COMPLETE</a:t>
            </a:r>
            <a:endParaRPr lang="en-US" sz="750" dirty="0"/>
          </a:p>
        </p:txBody>
      </p:sp>
      <p:sp>
        <p:nvSpPr>
          <p:cNvPr id="19" name="Shape 17"/>
          <p:cNvSpPr/>
          <p:nvPr/>
        </p:nvSpPr>
        <p:spPr>
          <a:xfrm>
            <a:off x="137160" y="4023360"/>
            <a:ext cx="1097280" cy="91440"/>
          </a:xfrm>
          <a:prstGeom prst="rect">
            <a:avLst/>
          </a:prstGeom>
          <a:solidFill>
            <a:srgbClr val="0D1929"/>
          </a:solidFill>
          <a:ln w="12700">
            <a:solidFill>
              <a:srgbClr val="0D1929"/>
            </a:solidFill>
            <a:prstDash val="solid"/>
          </a:ln>
        </p:spPr>
      </p:sp>
      <p:sp>
        <p:nvSpPr>
          <p:cNvPr id="20" name="Shape 18"/>
          <p:cNvSpPr/>
          <p:nvPr/>
        </p:nvSpPr>
        <p:spPr>
          <a:xfrm>
            <a:off x="137160" y="4023360"/>
            <a:ext cx="263347" cy="91440"/>
          </a:xfrm>
          <a:prstGeom prst="rect">
            <a:avLst/>
          </a:prstGeom>
          <a:solidFill>
            <a:srgbClr val="C9A84C"/>
          </a:solidFill>
          <a:ln w="12700">
            <a:solidFill>
              <a:srgbClr val="C9A84C"/>
            </a:solidFill>
            <a:prstDash val="solid"/>
          </a:ln>
        </p:spPr>
      </p:sp>
      <p:sp>
        <p:nvSpPr>
          <p:cNvPr id="21" name="Shape 19"/>
          <p:cNvSpPr/>
          <p:nvPr/>
        </p:nvSpPr>
        <p:spPr>
          <a:xfrm>
            <a:off x="0" y="4887468"/>
            <a:ext cx="9144000" cy="256032"/>
          </a:xfrm>
          <a:prstGeom prst="rect">
            <a:avLst/>
          </a:prstGeom>
          <a:solidFill>
            <a:srgbClr val="111D30"/>
          </a:solidFill>
          <a:ln w="12700">
            <a:solidFill>
              <a:srgbClr val="111D30"/>
            </a:solidFill>
            <a:prstDash val="solid"/>
          </a:ln>
        </p:spPr>
      </p:sp>
      <p:sp>
        <p:nvSpPr>
          <p:cNvPr id="22" name="Shape 20"/>
          <p:cNvSpPr/>
          <p:nvPr/>
        </p:nvSpPr>
        <p:spPr>
          <a:xfrm>
            <a:off x="0" y="4887468"/>
            <a:ext cx="2194560" cy="256032"/>
          </a:xfrm>
          <a:prstGeom prst="rect">
            <a:avLst/>
          </a:prstGeom>
          <a:solidFill>
            <a:srgbClr val="C9A84C"/>
          </a:solidFill>
          <a:ln w="12700">
            <a:solidFill>
              <a:srgbClr val="C9A84C"/>
            </a:solidFill>
            <a:prstDash val="solid"/>
          </a:ln>
        </p:spPr>
      </p:sp>
      <p:sp>
        <p:nvSpPr>
          <p:cNvPr id="23" name="Text 21"/>
          <p:cNvSpPr/>
          <p:nvPr/>
        </p:nvSpPr>
        <p:spPr>
          <a:xfrm>
            <a:off x="0" y="4887468"/>
            <a:ext cx="9144000" cy="256032"/>
          </a:xfrm>
          <a:prstGeom prst="rect">
            <a:avLst/>
          </a:prstGeom>
          <a:noFill/>
          <a:ln/>
        </p:spPr>
        <p:txBody>
          <a:bodyPr wrap="square" rtlCol="0" anchor="ctr"/>
          <a:lstStyle/>
          <a:p>
            <a:pPr algn="ctr" indent="0" marL="0">
              <a:buNone/>
            </a:pPr>
            <a:r>
              <a:rPr lang="en-US" sz="850" dirty="0">
                <a:solidFill>
                  <a:srgbClr val="FFFFFF"/>
                </a:solidFill>
                <a:latin typeface="Calibri" pitchFamily="34" charset="0"/>
                <a:ea typeface="Calibri" pitchFamily="34" charset="-122"/>
                <a:cs typeface="Calibri" pitchFamily="34" charset="-120"/>
              </a:rPr>
              <a:t>24% Complete</a:t>
            </a:r>
            <a:endParaRPr lang="en-US" sz="850" dirty="0"/>
          </a:p>
        </p:txBody>
      </p:sp>
      <p:sp>
        <p:nvSpPr>
          <p:cNvPr id="24" name="Shape 22"/>
          <p:cNvSpPr/>
          <p:nvPr/>
        </p:nvSpPr>
        <p:spPr>
          <a:xfrm>
            <a:off x="1371600" y="0"/>
            <a:ext cx="54864" cy="4887468"/>
          </a:xfrm>
          <a:prstGeom prst="rect">
            <a:avLst/>
          </a:prstGeom>
          <a:solidFill>
            <a:srgbClr val="C9A84C"/>
          </a:solidFill>
          <a:ln w="12700">
            <a:solidFill>
              <a:srgbClr val="C9A84C"/>
            </a:solidFill>
            <a:prstDash val="solid"/>
          </a:ln>
        </p:spPr>
      </p:sp>
      <p:sp>
        <p:nvSpPr>
          <p:cNvPr id="25" name="Shape 23"/>
          <p:cNvSpPr/>
          <p:nvPr/>
        </p:nvSpPr>
        <p:spPr>
          <a:xfrm>
            <a:off x="1426464" y="0"/>
            <a:ext cx="7717536" cy="4887468"/>
          </a:xfrm>
          <a:prstGeom prst="rect">
            <a:avLst/>
          </a:prstGeom>
          <a:solidFill>
            <a:srgbClr val="FFFFFF"/>
          </a:solidFill>
          <a:ln w="12700">
            <a:solidFill>
              <a:srgbClr val="FFFFFF"/>
            </a:solidFill>
            <a:prstDash val="solid"/>
          </a:ln>
        </p:spPr>
      </p:sp>
      <p:sp>
        <p:nvSpPr>
          <p:cNvPr id="26" name="Text 24"/>
          <p:cNvSpPr/>
          <p:nvPr/>
        </p:nvSpPr>
        <p:spPr>
          <a:xfrm>
            <a:off x="1517904" y="91440"/>
            <a:ext cx="7534656" cy="219456"/>
          </a:xfrm>
          <a:prstGeom prst="rect">
            <a:avLst/>
          </a:prstGeom>
          <a:noFill/>
          <a:ln/>
        </p:spPr>
        <p:txBody>
          <a:bodyPr wrap="square" rtlCol="0" anchor="ctr"/>
          <a:lstStyle/>
          <a:p>
            <a:pPr indent="0" marL="0">
              <a:buNone/>
            </a:pPr>
            <a:r>
              <a:rPr lang="en-US" sz="800" b="1" spc="100" kern="0" dirty="0">
                <a:solidFill>
                  <a:srgbClr val="C9A84C"/>
                </a:solidFill>
                <a:latin typeface="Calibri" pitchFamily="34" charset="0"/>
                <a:ea typeface="Calibri" pitchFamily="34" charset="-122"/>
                <a:cs typeface="Calibri" pitchFamily="34" charset="-120"/>
              </a:rPr>
              <a:t>MODULE 1  ·  SCREEN 1.4  ·  FINRA RULE 4370</a:t>
            </a:r>
            <a:endParaRPr lang="en-US" sz="800" dirty="0"/>
          </a:p>
        </p:txBody>
      </p:sp>
      <p:sp>
        <p:nvSpPr>
          <p:cNvPr id="27" name="Text 25"/>
          <p:cNvSpPr/>
          <p:nvPr/>
        </p:nvSpPr>
        <p:spPr>
          <a:xfrm>
            <a:off x="1517904" y="347472"/>
            <a:ext cx="7534656" cy="457200"/>
          </a:xfrm>
          <a:prstGeom prst="rect">
            <a:avLst/>
          </a:prstGeom>
          <a:noFill/>
          <a:ln/>
        </p:spPr>
        <p:txBody>
          <a:bodyPr wrap="square" rtlCol="0" anchor="ctr"/>
          <a:lstStyle/>
          <a:p>
            <a:pPr indent="0" marL="0">
              <a:buNone/>
            </a:pPr>
            <a:r>
              <a:rPr lang="en-US" sz="2000" b="1" dirty="0">
                <a:solidFill>
                  <a:srgbClr val="1B2A4A"/>
                </a:solidFill>
                <a:latin typeface="Calibri" pitchFamily="34" charset="0"/>
                <a:ea typeface="Calibri" pitchFamily="34" charset="-122"/>
                <a:cs typeface="Calibri" pitchFamily="34" charset="-120"/>
              </a:rPr>
              <a:t>FINRA Rule 4370: Business Continuity &amp; Data Protection</a:t>
            </a:r>
            <a:endParaRPr lang="en-US" sz="2000" dirty="0"/>
          </a:p>
        </p:txBody>
      </p:sp>
      <p:sp>
        <p:nvSpPr>
          <p:cNvPr id="28" name="Text 26"/>
          <p:cNvSpPr/>
          <p:nvPr/>
        </p:nvSpPr>
        <p:spPr>
          <a:xfrm>
            <a:off x="1517904" y="850392"/>
            <a:ext cx="7534656" cy="274320"/>
          </a:xfrm>
          <a:prstGeom prst="rect">
            <a:avLst/>
          </a:prstGeom>
          <a:noFill/>
          <a:ln/>
        </p:spPr>
        <p:txBody>
          <a:bodyPr wrap="square" rtlCol="0" anchor="ctr"/>
          <a:lstStyle/>
          <a:p>
            <a:pPr indent="0" marL="0">
              <a:buNone/>
            </a:pPr>
            <a:r>
              <a:rPr lang="en-US" sz="1050" dirty="0">
                <a:solidFill>
                  <a:srgbClr val="64748B"/>
                </a:solidFill>
                <a:latin typeface="Calibri" pitchFamily="34" charset="0"/>
                <a:ea typeface="Calibri" pitchFamily="34" charset="-122"/>
                <a:cs typeface="Calibri" pitchFamily="34" charset="-120"/>
              </a:rPr>
              <a:t>Member firms must maintain a Business Continuity Plan (BCP) that specifically addresses customer data</a:t>
            </a:r>
            <a:endParaRPr lang="en-US" sz="1050" dirty="0"/>
          </a:p>
        </p:txBody>
      </p:sp>
      <p:sp>
        <p:nvSpPr>
          <p:cNvPr id="29" name="Shape 27"/>
          <p:cNvSpPr/>
          <p:nvPr/>
        </p:nvSpPr>
        <p:spPr>
          <a:xfrm>
            <a:off x="1591056" y="1261872"/>
            <a:ext cx="1769364" cy="3031236"/>
          </a:xfrm>
          <a:prstGeom prst="rect">
            <a:avLst/>
          </a:prstGeom>
          <a:solidFill>
            <a:srgbClr val="FFFFFF"/>
          </a:solidFill>
          <a:ln w="12700">
            <a:solidFill>
              <a:srgbClr val="E2E8F0"/>
            </a:solidFill>
            <a:prstDash val="solid"/>
          </a:ln>
          <a:effectLst>
            <a:outerShdw sx="100000" sy="100000" kx="0" ky="0" algn="bl" rotWithShape="0" blurRad="50800" dist="25400" dir="8100000">
              <a:srgbClr val="000000">
                <a:alpha val="9000"/>
              </a:srgbClr>
            </a:outerShdw>
          </a:effectLst>
        </p:spPr>
      </p:sp>
      <p:sp>
        <p:nvSpPr>
          <p:cNvPr id="30" name="Shape 28"/>
          <p:cNvSpPr/>
          <p:nvPr/>
        </p:nvSpPr>
        <p:spPr>
          <a:xfrm>
            <a:off x="2146554" y="1426464"/>
            <a:ext cx="658368" cy="658368"/>
          </a:xfrm>
          <a:prstGeom prst="ellipse">
            <a:avLst/>
          </a:prstGeom>
          <a:solidFill>
            <a:srgbClr val="1B2A4A"/>
          </a:solidFill>
          <a:ln w="12700">
            <a:solidFill>
              <a:srgbClr val="1B2A4A"/>
            </a:solidFill>
            <a:prstDash val="solid"/>
          </a:ln>
        </p:spPr>
      </p:sp>
      <p:sp>
        <p:nvSpPr>
          <p:cNvPr id="31" name="Text 29"/>
          <p:cNvSpPr/>
          <p:nvPr/>
        </p:nvSpPr>
        <p:spPr>
          <a:xfrm>
            <a:off x="2146554" y="1426464"/>
            <a:ext cx="658368" cy="658368"/>
          </a:xfrm>
          <a:prstGeom prst="rect">
            <a:avLst/>
          </a:prstGeom>
          <a:noFill/>
          <a:ln/>
        </p:spPr>
        <p:txBody>
          <a:bodyPr wrap="square" lIns="0" tIns="0" rIns="0" bIns="0" rtlCol="0" anchor="ctr"/>
          <a:lstStyle/>
          <a:p>
            <a:pPr algn="ctr" indent="0" marL="0">
              <a:buNone/>
            </a:pPr>
            <a:r>
              <a:rPr lang="en-US" sz="1600" b="1" dirty="0">
                <a:solidFill>
                  <a:srgbClr val="C9A84C"/>
                </a:solidFill>
                <a:latin typeface="Calibri" pitchFamily="34" charset="0"/>
                <a:ea typeface="Calibri" pitchFamily="34" charset="-122"/>
                <a:cs typeface="Calibri" pitchFamily="34" charset="-120"/>
              </a:rPr>
              <a:t>01</a:t>
            </a:r>
            <a:endParaRPr lang="en-US" sz="1600" dirty="0"/>
          </a:p>
        </p:txBody>
      </p:sp>
      <p:sp>
        <p:nvSpPr>
          <p:cNvPr id="32" name="Text 30"/>
          <p:cNvSpPr/>
          <p:nvPr/>
        </p:nvSpPr>
        <p:spPr>
          <a:xfrm>
            <a:off x="1664208" y="2194560"/>
            <a:ext cx="1623060" cy="502920"/>
          </a:xfrm>
          <a:prstGeom prst="rect">
            <a:avLst/>
          </a:prstGeom>
          <a:noFill/>
          <a:ln/>
        </p:spPr>
        <p:txBody>
          <a:bodyPr wrap="square" rtlCol="0" anchor="ctr"/>
          <a:lstStyle/>
          <a:p>
            <a:pPr algn="ctr" indent="0" marL="0">
              <a:buNone/>
            </a:pPr>
            <a:r>
              <a:rPr lang="en-US" sz="1100" b="1" dirty="0">
                <a:solidFill>
                  <a:srgbClr val="1B2A4A"/>
                </a:solidFill>
                <a:latin typeface="Calibri" pitchFamily="34" charset="0"/>
                <a:ea typeface="Calibri" pitchFamily="34" charset="-122"/>
                <a:cs typeface="Calibri" pitchFamily="34" charset="-120"/>
              </a:rPr>
              <a:t>Protect</a:t>
            </a:r>
            <a:endParaRPr lang="en-US" sz="1100" dirty="0"/>
          </a:p>
          <a:p>
            <a:pPr algn="ctr" indent="0" marL="0">
              <a:buNone/>
            </a:pPr>
            <a:r>
              <a:rPr lang="en-US" sz="1100" b="1" dirty="0">
                <a:solidFill>
                  <a:srgbClr val="1B2A4A"/>
                </a:solidFill>
                <a:latin typeface="Calibri" pitchFamily="34" charset="0"/>
                <a:ea typeface="Calibri" pitchFamily="34" charset="-122"/>
                <a:cs typeface="Calibri" pitchFamily="34" charset="-120"/>
              </a:rPr>
              <a:t>Records</a:t>
            </a:r>
            <a:endParaRPr lang="en-US" sz="1100" dirty="0"/>
          </a:p>
        </p:txBody>
      </p:sp>
      <p:sp>
        <p:nvSpPr>
          <p:cNvPr id="33" name="Text 31"/>
          <p:cNvSpPr/>
          <p:nvPr/>
        </p:nvSpPr>
        <p:spPr>
          <a:xfrm>
            <a:off x="1682496" y="2779776"/>
            <a:ext cx="1586484" cy="1385316"/>
          </a:xfrm>
          <a:prstGeom prst="rect">
            <a:avLst/>
          </a:prstGeom>
          <a:noFill/>
          <a:ln/>
        </p:spPr>
        <p:txBody>
          <a:bodyPr wrap="square" rtlCol="0" anchor="ctr"/>
          <a:lstStyle/>
          <a:p>
            <a:pPr algn="ctr" indent="0" marL="0">
              <a:buNone/>
            </a:pPr>
            <a:r>
              <a:rPr lang="en-US" sz="900" dirty="0">
                <a:solidFill>
                  <a:srgbClr val="2D3748"/>
                </a:solidFill>
                <a:latin typeface="Calibri" pitchFamily="34" charset="0"/>
                <a:ea typeface="Calibri" pitchFamily="34" charset="-122"/>
                <a:cs typeface="Calibri" pitchFamily="34" charset="-120"/>
              </a:rPr>
              <a:t>Safeguard all firm books and customer records from loss, unauthorized access, or destruction during any disruption.</a:t>
            </a:r>
            <a:endParaRPr lang="en-US" sz="900" dirty="0"/>
          </a:p>
        </p:txBody>
      </p:sp>
      <p:sp>
        <p:nvSpPr>
          <p:cNvPr id="34" name="Text 32"/>
          <p:cNvSpPr/>
          <p:nvPr/>
        </p:nvSpPr>
        <p:spPr>
          <a:xfrm>
            <a:off x="3369564" y="2594610"/>
            <a:ext cx="128016" cy="365760"/>
          </a:xfrm>
          <a:prstGeom prst="rect">
            <a:avLst/>
          </a:prstGeom>
          <a:noFill/>
          <a:ln/>
        </p:spPr>
        <p:txBody>
          <a:bodyPr wrap="square" rtlCol="0" anchor="ctr"/>
          <a:lstStyle/>
          <a:p>
            <a:pPr algn="ctr" indent="0" marL="0">
              <a:buNone/>
            </a:pPr>
            <a:r>
              <a:rPr lang="en-US" sz="1400" b="1" dirty="0">
                <a:solidFill>
                  <a:srgbClr val="C9A84C"/>
                </a:solidFill>
                <a:latin typeface="Calibri" pitchFamily="34" charset="0"/>
                <a:ea typeface="Calibri" pitchFamily="34" charset="-122"/>
                <a:cs typeface="Calibri" pitchFamily="34" charset="-120"/>
              </a:rPr>
              <a:t>→</a:t>
            </a:r>
            <a:endParaRPr lang="en-US" sz="1400" dirty="0"/>
          </a:p>
        </p:txBody>
      </p:sp>
      <p:sp>
        <p:nvSpPr>
          <p:cNvPr id="35" name="Shape 33"/>
          <p:cNvSpPr/>
          <p:nvPr/>
        </p:nvSpPr>
        <p:spPr>
          <a:xfrm>
            <a:off x="3506724" y="1261872"/>
            <a:ext cx="1769364" cy="3031236"/>
          </a:xfrm>
          <a:prstGeom prst="rect">
            <a:avLst/>
          </a:prstGeom>
          <a:solidFill>
            <a:srgbClr val="FFFFFF"/>
          </a:solidFill>
          <a:ln w="12700">
            <a:solidFill>
              <a:srgbClr val="E2E8F0"/>
            </a:solidFill>
            <a:prstDash val="solid"/>
          </a:ln>
          <a:effectLst>
            <a:outerShdw sx="100000" sy="100000" kx="0" ky="0" algn="bl" rotWithShape="0" blurRad="50800" dist="25400" dir="8100000">
              <a:srgbClr val="000000">
                <a:alpha val="9000"/>
              </a:srgbClr>
            </a:outerShdw>
          </a:effectLst>
        </p:spPr>
      </p:sp>
      <p:sp>
        <p:nvSpPr>
          <p:cNvPr id="36" name="Shape 34"/>
          <p:cNvSpPr/>
          <p:nvPr/>
        </p:nvSpPr>
        <p:spPr>
          <a:xfrm>
            <a:off x="4062222" y="1426464"/>
            <a:ext cx="658368" cy="658368"/>
          </a:xfrm>
          <a:prstGeom prst="ellipse">
            <a:avLst/>
          </a:prstGeom>
          <a:solidFill>
            <a:srgbClr val="1B2A4A"/>
          </a:solidFill>
          <a:ln w="12700">
            <a:solidFill>
              <a:srgbClr val="1B2A4A"/>
            </a:solidFill>
            <a:prstDash val="solid"/>
          </a:ln>
        </p:spPr>
      </p:sp>
      <p:sp>
        <p:nvSpPr>
          <p:cNvPr id="37" name="Text 35"/>
          <p:cNvSpPr/>
          <p:nvPr/>
        </p:nvSpPr>
        <p:spPr>
          <a:xfrm>
            <a:off x="4062222" y="1426464"/>
            <a:ext cx="658368" cy="658368"/>
          </a:xfrm>
          <a:prstGeom prst="rect">
            <a:avLst/>
          </a:prstGeom>
          <a:noFill/>
          <a:ln/>
        </p:spPr>
        <p:txBody>
          <a:bodyPr wrap="square" lIns="0" tIns="0" rIns="0" bIns="0" rtlCol="0" anchor="ctr"/>
          <a:lstStyle/>
          <a:p>
            <a:pPr algn="ctr" indent="0" marL="0">
              <a:buNone/>
            </a:pPr>
            <a:r>
              <a:rPr lang="en-US" sz="1600" b="1" dirty="0">
                <a:solidFill>
                  <a:srgbClr val="C9A84C"/>
                </a:solidFill>
                <a:latin typeface="Calibri" pitchFamily="34" charset="0"/>
                <a:ea typeface="Calibri" pitchFamily="34" charset="-122"/>
                <a:cs typeface="Calibri" pitchFamily="34" charset="-120"/>
              </a:rPr>
              <a:t>02</a:t>
            </a:r>
            <a:endParaRPr lang="en-US" sz="1600" dirty="0"/>
          </a:p>
        </p:txBody>
      </p:sp>
      <p:sp>
        <p:nvSpPr>
          <p:cNvPr id="38" name="Text 36"/>
          <p:cNvSpPr/>
          <p:nvPr/>
        </p:nvSpPr>
        <p:spPr>
          <a:xfrm>
            <a:off x="3579876" y="2194560"/>
            <a:ext cx="1623060" cy="502920"/>
          </a:xfrm>
          <a:prstGeom prst="rect">
            <a:avLst/>
          </a:prstGeom>
          <a:noFill/>
          <a:ln/>
        </p:spPr>
        <p:txBody>
          <a:bodyPr wrap="square" rtlCol="0" anchor="ctr"/>
          <a:lstStyle/>
          <a:p>
            <a:pPr algn="ctr" indent="0" marL="0">
              <a:buNone/>
            </a:pPr>
            <a:r>
              <a:rPr lang="en-US" sz="1100" b="1" dirty="0">
                <a:solidFill>
                  <a:srgbClr val="1B2A4A"/>
                </a:solidFill>
                <a:latin typeface="Calibri" pitchFamily="34" charset="0"/>
                <a:ea typeface="Calibri" pitchFamily="34" charset="-122"/>
                <a:cs typeface="Calibri" pitchFamily="34" charset="-120"/>
              </a:rPr>
              <a:t>Maintain</a:t>
            </a:r>
            <a:endParaRPr lang="en-US" sz="1100" dirty="0"/>
          </a:p>
          <a:p>
            <a:pPr algn="ctr" indent="0" marL="0">
              <a:buNone/>
            </a:pPr>
            <a:r>
              <a:rPr lang="en-US" sz="1100" b="1" dirty="0">
                <a:solidFill>
                  <a:srgbClr val="1B2A4A"/>
                </a:solidFill>
                <a:latin typeface="Calibri" pitchFamily="34" charset="0"/>
                <a:ea typeface="Calibri" pitchFamily="34" charset="-122"/>
                <a:cs typeface="Calibri" pitchFamily="34" charset="-120"/>
              </a:rPr>
              <a:t>Access</a:t>
            </a:r>
            <a:endParaRPr lang="en-US" sz="1100" dirty="0"/>
          </a:p>
        </p:txBody>
      </p:sp>
      <p:sp>
        <p:nvSpPr>
          <p:cNvPr id="39" name="Text 37"/>
          <p:cNvSpPr/>
          <p:nvPr/>
        </p:nvSpPr>
        <p:spPr>
          <a:xfrm>
            <a:off x="3598164" y="2779776"/>
            <a:ext cx="1586484" cy="1385316"/>
          </a:xfrm>
          <a:prstGeom prst="rect">
            <a:avLst/>
          </a:prstGeom>
          <a:noFill/>
          <a:ln/>
        </p:spPr>
        <p:txBody>
          <a:bodyPr wrap="square" rtlCol="0" anchor="ctr"/>
          <a:lstStyle/>
          <a:p>
            <a:pPr algn="ctr" indent="0" marL="0">
              <a:buNone/>
            </a:pPr>
            <a:r>
              <a:rPr lang="en-US" sz="900" dirty="0">
                <a:solidFill>
                  <a:srgbClr val="2D3748"/>
                </a:solidFill>
                <a:latin typeface="Calibri" pitchFamily="34" charset="0"/>
                <a:ea typeface="Calibri" pitchFamily="34" charset="-122"/>
                <a:cs typeface="Calibri" pitchFamily="34" charset="-120"/>
              </a:rPr>
              <a:t>Ensure customers can access their accounts and receive service even during a major operational emergency.</a:t>
            </a:r>
            <a:endParaRPr lang="en-US" sz="900" dirty="0"/>
          </a:p>
        </p:txBody>
      </p:sp>
      <p:sp>
        <p:nvSpPr>
          <p:cNvPr id="40" name="Text 38"/>
          <p:cNvSpPr/>
          <p:nvPr/>
        </p:nvSpPr>
        <p:spPr>
          <a:xfrm>
            <a:off x="5285232" y="2594610"/>
            <a:ext cx="128016" cy="365760"/>
          </a:xfrm>
          <a:prstGeom prst="rect">
            <a:avLst/>
          </a:prstGeom>
          <a:noFill/>
          <a:ln/>
        </p:spPr>
        <p:txBody>
          <a:bodyPr wrap="square" rtlCol="0" anchor="ctr"/>
          <a:lstStyle/>
          <a:p>
            <a:pPr algn="ctr" indent="0" marL="0">
              <a:buNone/>
            </a:pPr>
            <a:r>
              <a:rPr lang="en-US" sz="1400" b="1" dirty="0">
                <a:solidFill>
                  <a:srgbClr val="C9A84C"/>
                </a:solidFill>
                <a:latin typeface="Calibri" pitchFamily="34" charset="0"/>
                <a:ea typeface="Calibri" pitchFamily="34" charset="-122"/>
                <a:cs typeface="Calibri" pitchFamily="34" charset="-120"/>
              </a:rPr>
              <a:t>→</a:t>
            </a:r>
            <a:endParaRPr lang="en-US" sz="1400" dirty="0"/>
          </a:p>
        </p:txBody>
      </p:sp>
      <p:sp>
        <p:nvSpPr>
          <p:cNvPr id="41" name="Shape 39"/>
          <p:cNvSpPr/>
          <p:nvPr/>
        </p:nvSpPr>
        <p:spPr>
          <a:xfrm>
            <a:off x="5422392" y="1261872"/>
            <a:ext cx="1769364" cy="3031236"/>
          </a:xfrm>
          <a:prstGeom prst="rect">
            <a:avLst/>
          </a:prstGeom>
          <a:solidFill>
            <a:srgbClr val="FFFFFF"/>
          </a:solidFill>
          <a:ln w="12700">
            <a:solidFill>
              <a:srgbClr val="E2E8F0"/>
            </a:solidFill>
            <a:prstDash val="solid"/>
          </a:ln>
          <a:effectLst>
            <a:outerShdw sx="100000" sy="100000" kx="0" ky="0" algn="bl" rotWithShape="0" blurRad="50800" dist="25400" dir="8100000">
              <a:srgbClr val="000000">
                <a:alpha val="9000"/>
              </a:srgbClr>
            </a:outerShdw>
          </a:effectLst>
        </p:spPr>
      </p:sp>
      <p:sp>
        <p:nvSpPr>
          <p:cNvPr id="42" name="Shape 40"/>
          <p:cNvSpPr/>
          <p:nvPr/>
        </p:nvSpPr>
        <p:spPr>
          <a:xfrm>
            <a:off x="5977890" y="1426464"/>
            <a:ext cx="658368" cy="658368"/>
          </a:xfrm>
          <a:prstGeom prst="ellipse">
            <a:avLst/>
          </a:prstGeom>
          <a:solidFill>
            <a:srgbClr val="1B2A4A"/>
          </a:solidFill>
          <a:ln w="12700">
            <a:solidFill>
              <a:srgbClr val="1B2A4A"/>
            </a:solidFill>
            <a:prstDash val="solid"/>
          </a:ln>
        </p:spPr>
      </p:sp>
      <p:sp>
        <p:nvSpPr>
          <p:cNvPr id="43" name="Text 41"/>
          <p:cNvSpPr/>
          <p:nvPr/>
        </p:nvSpPr>
        <p:spPr>
          <a:xfrm>
            <a:off x="5977890" y="1426464"/>
            <a:ext cx="658368" cy="658368"/>
          </a:xfrm>
          <a:prstGeom prst="rect">
            <a:avLst/>
          </a:prstGeom>
          <a:noFill/>
          <a:ln/>
        </p:spPr>
        <p:txBody>
          <a:bodyPr wrap="square" lIns="0" tIns="0" rIns="0" bIns="0" rtlCol="0" anchor="ctr"/>
          <a:lstStyle/>
          <a:p>
            <a:pPr algn="ctr" indent="0" marL="0">
              <a:buNone/>
            </a:pPr>
            <a:r>
              <a:rPr lang="en-US" sz="1600" b="1" dirty="0">
                <a:solidFill>
                  <a:srgbClr val="C9A84C"/>
                </a:solidFill>
                <a:latin typeface="Calibri" pitchFamily="34" charset="0"/>
                <a:ea typeface="Calibri" pitchFamily="34" charset="-122"/>
                <a:cs typeface="Calibri" pitchFamily="34" charset="-120"/>
              </a:rPr>
              <a:t>03</a:t>
            </a:r>
            <a:endParaRPr lang="en-US" sz="1600" dirty="0"/>
          </a:p>
        </p:txBody>
      </p:sp>
      <p:sp>
        <p:nvSpPr>
          <p:cNvPr id="44" name="Text 42"/>
          <p:cNvSpPr/>
          <p:nvPr/>
        </p:nvSpPr>
        <p:spPr>
          <a:xfrm>
            <a:off x="5495544" y="2194560"/>
            <a:ext cx="1623060" cy="502920"/>
          </a:xfrm>
          <a:prstGeom prst="rect">
            <a:avLst/>
          </a:prstGeom>
          <a:noFill/>
          <a:ln/>
        </p:spPr>
        <p:txBody>
          <a:bodyPr wrap="square" rtlCol="0" anchor="ctr"/>
          <a:lstStyle/>
          <a:p>
            <a:pPr algn="ctr" indent="0" marL="0">
              <a:buNone/>
            </a:pPr>
            <a:r>
              <a:rPr lang="en-US" sz="1100" b="1" dirty="0">
                <a:solidFill>
                  <a:srgbClr val="1B2A4A"/>
                </a:solidFill>
                <a:latin typeface="Calibri" pitchFamily="34" charset="0"/>
                <a:ea typeface="Calibri" pitchFamily="34" charset="-122"/>
                <a:cs typeface="Calibri" pitchFamily="34" charset="-120"/>
              </a:rPr>
              <a:t>Notify</a:t>
            </a:r>
            <a:endParaRPr lang="en-US" sz="1100" dirty="0"/>
          </a:p>
          <a:p>
            <a:pPr algn="ctr" indent="0" marL="0">
              <a:buNone/>
            </a:pPr>
            <a:r>
              <a:rPr lang="en-US" sz="1100" b="1" dirty="0">
                <a:solidFill>
                  <a:srgbClr val="1B2A4A"/>
                </a:solidFill>
                <a:latin typeface="Calibri" pitchFamily="34" charset="0"/>
                <a:ea typeface="Calibri" pitchFamily="34" charset="-122"/>
                <a:cs typeface="Calibri" pitchFamily="34" charset="-120"/>
              </a:rPr>
              <a:t>FINRA</a:t>
            </a:r>
            <a:endParaRPr lang="en-US" sz="1100" dirty="0"/>
          </a:p>
        </p:txBody>
      </p:sp>
      <p:sp>
        <p:nvSpPr>
          <p:cNvPr id="45" name="Text 43"/>
          <p:cNvSpPr/>
          <p:nvPr/>
        </p:nvSpPr>
        <p:spPr>
          <a:xfrm>
            <a:off x="5513832" y="2779776"/>
            <a:ext cx="1586484" cy="1385316"/>
          </a:xfrm>
          <a:prstGeom prst="rect">
            <a:avLst/>
          </a:prstGeom>
          <a:noFill/>
          <a:ln/>
        </p:spPr>
        <p:txBody>
          <a:bodyPr wrap="square" rtlCol="0" anchor="ctr"/>
          <a:lstStyle/>
          <a:p>
            <a:pPr algn="ctr" indent="0" marL="0">
              <a:buNone/>
            </a:pPr>
            <a:r>
              <a:rPr lang="en-US" sz="900" dirty="0">
                <a:solidFill>
                  <a:srgbClr val="2D3748"/>
                </a:solidFill>
                <a:latin typeface="Calibri" pitchFamily="34" charset="0"/>
                <a:ea typeface="Calibri" pitchFamily="34" charset="-122"/>
                <a:cs typeface="Calibri" pitchFamily="34" charset="-120"/>
              </a:rPr>
              <a:t>Designate an emergency contact registered with FINRA and maintain updated contact information at all times.</a:t>
            </a:r>
            <a:endParaRPr lang="en-US" sz="900" dirty="0"/>
          </a:p>
        </p:txBody>
      </p:sp>
      <p:sp>
        <p:nvSpPr>
          <p:cNvPr id="46" name="Text 44"/>
          <p:cNvSpPr/>
          <p:nvPr/>
        </p:nvSpPr>
        <p:spPr>
          <a:xfrm>
            <a:off x="7200900" y="2594610"/>
            <a:ext cx="128016" cy="365760"/>
          </a:xfrm>
          <a:prstGeom prst="rect">
            <a:avLst/>
          </a:prstGeom>
          <a:noFill/>
          <a:ln/>
        </p:spPr>
        <p:txBody>
          <a:bodyPr wrap="square" rtlCol="0" anchor="ctr"/>
          <a:lstStyle/>
          <a:p>
            <a:pPr algn="ctr" indent="0" marL="0">
              <a:buNone/>
            </a:pPr>
            <a:r>
              <a:rPr lang="en-US" sz="1400" b="1" dirty="0">
                <a:solidFill>
                  <a:srgbClr val="C9A84C"/>
                </a:solidFill>
                <a:latin typeface="Calibri" pitchFamily="34" charset="0"/>
                <a:ea typeface="Calibri" pitchFamily="34" charset="-122"/>
                <a:cs typeface="Calibri" pitchFamily="34" charset="-120"/>
              </a:rPr>
              <a:t>→</a:t>
            </a:r>
            <a:endParaRPr lang="en-US" sz="1400" dirty="0"/>
          </a:p>
        </p:txBody>
      </p:sp>
      <p:sp>
        <p:nvSpPr>
          <p:cNvPr id="47" name="Shape 45"/>
          <p:cNvSpPr/>
          <p:nvPr/>
        </p:nvSpPr>
        <p:spPr>
          <a:xfrm>
            <a:off x="7338060" y="1261872"/>
            <a:ext cx="1769364" cy="3031236"/>
          </a:xfrm>
          <a:prstGeom prst="rect">
            <a:avLst/>
          </a:prstGeom>
          <a:solidFill>
            <a:srgbClr val="FFFFFF"/>
          </a:solidFill>
          <a:ln w="12700">
            <a:solidFill>
              <a:srgbClr val="E2E8F0"/>
            </a:solidFill>
            <a:prstDash val="solid"/>
          </a:ln>
          <a:effectLst>
            <a:outerShdw sx="100000" sy="100000" kx="0" ky="0" algn="bl" rotWithShape="0" blurRad="50800" dist="25400" dir="8100000">
              <a:srgbClr val="000000">
                <a:alpha val="9000"/>
              </a:srgbClr>
            </a:outerShdw>
          </a:effectLst>
        </p:spPr>
      </p:sp>
      <p:sp>
        <p:nvSpPr>
          <p:cNvPr id="48" name="Shape 46"/>
          <p:cNvSpPr/>
          <p:nvPr/>
        </p:nvSpPr>
        <p:spPr>
          <a:xfrm>
            <a:off x="7893558" y="1426464"/>
            <a:ext cx="658368" cy="658368"/>
          </a:xfrm>
          <a:prstGeom prst="ellipse">
            <a:avLst/>
          </a:prstGeom>
          <a:solidFill>
            <a:srgbClr val="1B2A4A"/>
          </a:solidFill>
          <a:ln w="12700">
            <a:solidFill>
              <a:srgbClr val="1B2A4A"/>
            </a:solidFill>
            <a:prstDash val="solid"/>
          </a:ln>
        </p:spPr>
      </p:sp>
      <p:sp>
        <p:nvSpPr>
          <p:cNvPr id="49" name="Text 47"/>
          <p:cNvSpPr/>
          <p:nvPr/>
        </p:nvSpPr>
        <p:spPr>
          <a:xfrm>
            <a:off x="7893558" y="1426464"/>
            <a:ext cx="658368" cy="658368"/>
          </a:xfrm>
          <a:prstGeom prst="rect">
            <a:avLst/>
          </a:prstGeom>
          <a:noFill/>
          <a:ln/>
        </p:spPr>
        <p:txBody>
          <a:bodyPr wrap="square" lIns="0" tIns="0" rIns="0" bIns="0" rtlCol="0" anchor="ctr"/>
          <a:lstStyle/>
          <a:p>
            <a:pPr algn="ctr" indent="0" marL="0">
              <a:buNone/>
            </a:pPr>
            <a:r>
              <a:rPr lang="en-US" sz="1600" b="1" dirty="0">
                <a:solidFill>
                  <a:srgbClr val="C9A84C"/>
                </a:solidFill>
                <a:latin typeface="Calibri" pitchFamily="34" charset="0"/>
                <a:ea typeface="Calibri" pitchFamily="34" charset="-122"/>
                <a:cs typeface="Calibri" pitchFamily="34" charset="-120"/>
              </a:rPr>
              <a:t>04</a:t>
            </a:r>
            <a:endParaRPr lang="en-US" sz="1600" dirty="0"/>
          </a:p>
        </p:txBody>
      </p:sp>
      <p:sp>
        <p:nvSpPr>
          <p:cNvPr id="50" name="Text 48"/>
          <p:cNvSpPr/>
          <p:nvPr/>
        </p:nvSpPr>
        <p:spPr>
          <a:xfrm>
            <a:off x="7411212" y="2194560"/>
            <a:ext cx="1623060" cy="502920"/>
          </a:xfrm>
          <a:prstGeom prst="rect">
            <a:avLst/>
          </a:prstGeom>
          <a:noFill/>
          <a:ln/>
        </p:spPr>
        <p:txBody>
          <a:bodyPr wrap="square" rtlCol="0" anchor="ctr"/>
          <a:lstStyle/>
          <a:p>
            <a:pPr algn="ctr" indent="0" marL="0">
              <a:buNone/>
            </a:pPr>
            <a:r>
              <a:rPr lang="en-US" sz="1100" b="1" dirty="0">
                <a:solidFill>
                  <a:srgbClr val="1B2A4A"/>
                </a:solidFill>
                <a:latin typeface="Calibri" pitchFamily="34" charset="0"/>
                <a:ea typeface="Calibri" pitchFamily="34" charset="-122"/>
                <a:cs typeface="Calibri" pitchFamily="34" charset="-120"/>
              </a:rPr>
              <a:t>Annual</a:t>
            </a:r>
            <a:endParaRPr lang="en-US" sz="1100" dirty="0"/>
          </a:p>
          <a:p>
            <a:pPr algn="ctr" indent="0" marL="0">
              <a:buNone/>
            </a:pPr>
            <a:r>
              <a:rPr lang="en-US" sz="1100" b="1" dirty="0">
                <a:solidFill>
                  <a:srgbClr val="1B2A4A"/>
                </a:solidFill>
                <a:latin typeface="Calibri" pitchFamily="34" charset="0"/>
                <a:ea typeface="Calibri" pitchFamily="34" charset="-122"/>
                <a:cs typeface="Calibri" pitchFamily="34" charset="-120"/>
              </a:rPr>
              <a:t>Review</a:t>
            </a:r>
            <a:endParaRPr lang="en-US" sz="1100" dirty="0"/>
          </a:p>
        </p:txBody>
      </p:sp>
      <p:sp>
        <p:nvSpPr>
          <p:cNvPr id="51" name="Text 49"/>
          <p:cNvSpPr/>
          <p:nvPr/>
        </p:nvSpPr>
        <p:spPr>
          <a:xfrm>
            <a:off x="7429500" y="2779776"/>
            <a:ext cx="1586484" cy="1385316"/>
          </a:xfrm>
          <a:prstGeom prst="rect">
            <a:avLst/>
          </a:prstGeom>
          <a:noFill/>
          <a:ln/>
        </p:spPr>
        <p:txBody>
          <a:bodyPr wrap="square" rtlCol="0" anchor="ctr"/>
          <a:lstStyle/>
          <a:p>
            <a:pPr algn="ctr" indent="0" marL="0">
              <a:buNone/>
            </a:pPr>
            <a:r>
              <a:rPr lang="en-US" sz="900" dirty="0">
                <a:solidFill>
                  <a:srgbClr val="2D3748"/>
                </a:solidFill>
                <a:latin typeface="Calibri" pitchFamily="34" charset="0"/>
                <a:ea typeface="Calibri" pitchFamily="34" charset="-122"/>
                <a:cs typeface="Calibri" pitchFamily="34" charset="-120"/>
              </a:rPr>
              <a:t>Review, test, and update the BCP at least annually and after any major business change or incident.</a:t>
            </a:r>
            <a:endParaRPr lang="en-US" sz="900" dirty="0"/>
          </a:p>
        </p:txBody>
      </p:sp>
      <p:sp>
        <p:nvSpPr>
          <p:cNvPr id="52" name="Text 50"/>
          <p:cNvSpPr/>
          <p:nvPr/>
        </p:nvSpPr>
        <p:spPr>
          <a:xfrm>
            <a:off x="1517904" y="4411980"/>
            <a:ext cx="7534656" cy="219456"/>
          </a:xfrm>
          <a:prstGeom prst="rect">
            <a:avLst/>
          </a:prstGeom>
          <a:noFill/>
          <a:ln/>
        </p:spPr>
        <p:txBody>
          <a:bodyPr wrap="square" rtlCol="0" anchor="ctr"/>
          <a:lstStyle/>
          <a:p>
            <a:pPr indent="0" marL="0">
              <a:buNone/>
            </a:pPr>
            <a:r>
              <a:rPr lang="en-US" sz="850" dirty="0">
                <a:solidFill>
                  <a:srgbClr val="64748B"/>
                </a:solidFill>
                <a:latin typeface="Calibri" pitchFamily="34" charset="0"/>
                <a:ea typeface="Calibri" pitchFamily="34" charset="-122"/>
                <a:cs typeface="Calibri" pitchFamily="34" charset="-120"/>
              </a:rPr>
              <a:t>Unlike Reg S-P’s daily privacy requirements, FINRA Rule 4370 focuses on protecting data during emergencies and disruptions.</a:t>
            </a:r>
            <a:endParaRPr lang="en-US" sz="850" dirty="0"/>
          </a:p>
        </p:txBody>
      </p:sp>
      <p:sp>
        <p:nvSpPr>
          <p:cNvPr id="53" name="Shape 51"/>
          <p:cNvSpPr/>
          <p:nvPr/>
        </p:nvSpPr>
        <p:spPr>
          <a:xfrm>
            <a:off x="7296912" y="4375404"/>
            <a:ext cx="1645920" cy="393192"/>
          </a:xfrm>
          <a:prstGeom prst="rect">
            <a:avLst/>
          </a:prstGeom>
          <a:solidFill>
            <a:srgbClr val="C9A84C"/>
          </a:solidFill>
          <a:ln w="12700">
            <a:solidFill>
              <a:srgbClr val="C9A84C"/>
            </a:solidFill>
            <a:prstDash val="solid"/>
          </a:ln>
        </p:spPr>
      </p:sp>
      <p:sp>
        <p:nvSpPr>
          <p:cNvPr id="54" name="Text 52"/>
          <p:cNvSpPr/>
          <p:nvPr/>
        </p:nvSpPr>
        <p:spPr>
          <a:xfrm>
            <a:off x="7296912" y="4375404"/>
            <a:ext cx="1645920" cy="393192"/>
          </a:xfrm>
          <a:prstGeom prst="rect">
            <a:avLst/>
          </a:prstGeom>
          <a:noFill/>
          <a:ln/>
        </p:spPr>
        <p:txBody>
          <a:bodyPr wrap="square" lIns="0" tIns="0" rIns="0" bIns="0" rtlCol="0" anchor="ctr"/>
          <a:lstStyle/>
          <a:p>
            <a:pPr algn="ctr" indent="0" marL="0">
              <a:buNone/>
            </a:pPr>
            <a:r>
              <a:rPr lang="en-US" sz="1000" b="1" dirty="0">
                <a:solidFill>
                  <a:srgbClr val="1B2A4A"/>
                </a:solidFill>
                <a:latin typeface="Calibri" pitchFamily="34" charset="0"/>
                <a:ea typeface="Calibri" pitchFamily="34" charset="-122"/>
                <a:cs typeface="Calibri" pitchFamily="34" charset="-120"/>
              </a:rPr>
              <a:t>CONTINUE  →</a:t>
            </a:r>
            <a:endParaRPr lang="en-US" sz="1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7F8FA"/>
        </a:solidFill>
      </p:bgPr>
    </p:bg>
    <p:spTree>
      <p:nvGrpSpPr>
        <p:cNvPr id="1" name=""/>
        <p:cNvGrpSpPr/>
        <p:nvPr/>
      </p:nvGrpSpPr>
      <p:grpSpPr>
        <a:xfrm>
          <a:off x="0" y="0"/>
          <a:ext cx="0" cy="0"/>
          <a:chOff x="0" y="0"/>
          <a:chExt cx="0" cy="0"/>
        </a:xfrm>
      </p:grpSpPr>
      <p:sp>
        <p:nvSpPr>
          <p:cNvPr id="2" name="Shape 0"/>
          <p:cNvSpPr/>
          <p:nvPr/>
        </p:nvSpPr>
        <p:spPr>
          <a:xfrm>
            <a:off x="0" y="0"/>
            <a:ext cx="1371600" cy="4887468"/>
          </a:xfrm>
          <a:prstGeom prst="rect">
            <a:avLst/>
          </a:prstGeom>
          <a:solidFill>
            <a:srgbClr val="1B2A4A"/>
          </a:solidFill>
          <a:ln w="12700">
            <a:solidFill>
              <a:srgbClr val="1B2A4A"/>
            </a:solidFill>
            <a:prstDash val="solid"/>
          </a:ln>
        </p:spPr>
      </p:sp>
      <p:sp>
        <p:nvSpPr>
          <p:cNvPr id="3" name="Text 1"/>
          <p:cNvSpPr/>
          <p:nvPr/>
        </p:nvSpPr>
        <p:spPr>
          <a:xfrm>
            <a:off x="73152" y="73152"/>
            <a:ext cx="1225296" cy="621792"/>
          </a:xfrm>
          <a:prstGeom prst="rect">
            <a:avLst/>
          </a:prstGeom>
          <a:noFill/>
          <a:ln/>
        </p:spPr>
        <p:txBody>
          <a:bodyPr wrap="square" rtlCol="0" anchor="ctr"/>
          <a:lstStyle/>
          <a:p>
            <a:pPr algn="ctr" indent="0" marL="0">
              <a:buNone/>
            </a:pPr>
            <a:r>
              <a:rPr lang="en-US" sz="650" b="1" spc="30" kern="0" dirty="0">
                <a:solidFill>
                  <a:srgbClr val="6B82A2"/>
                </a:solidFill>
                <a:latin typeface="Calibri" pitchFamily="34" charset="0"/>
                <a:ea typeface="Calibri" pitchFamily="34" charset="-122"/>
                <a:cs typeface="Calibri" pitchFamily="34" charset="-120"/>
              </a:rPr>
              <a:t>DATA PRIVACY</a:t>
            </a:r>
            <a:endParaRPr lang="en-US" sz="650" dirty="0"/>
          </a:p>
          <a:p>
            <a:pPr algn="ctr" indent="0" marL="0">
              <a:buNone/>
            </a:pPr>
            <a:r>
              <a:rPr lang="en-US" sz="650" b="1" spc="30" kern="0" dirty="0">
                <a:solidFill>
                  <a:srgbClr val="6B82A2"/>
                </a:solidFill>
                <a:latin typeface="Calibri" pitchFamily="34" charset="0"/>
                <a:ea typeface="Calibri" pitchFamily="34" charset="-122"/>
                <a:cs typeface="Calibri" pitchFamily="34" charset="-120"/>
              </a:rPr>
              <a:t>KNOW YOUR</a:t>
            </a:r>
            <a:endParaRPr lang="en-US" sz="650" dirty="0"/>
          </a:p>
          <a:p>
            <a:pPr algn="ctr" indent="0" marL="0">
              <a:buNone/>
            </a:pPr>
            <a:r>
              <a:rPr lang="en-US" sz="650" b="1" spc="30" kern="0" dirty="0">
                <a:solidFill>
                  <a:srgbClr val="6B82A2"/>
                </a:solidFill>
                <a:latin typeface="Calibri" pitchFamily="34" charset="0"/>
                <a:ea typeface="Calibri" pitchFamily="34" charset="-122"/>
                <a:cs typeface="Calibri" pitchFamily="34" charset="-120"/>
              </a:rPr>
              <a:t>OBLIGATIONS</a:t>
            </a:r>
            <a:endParaRPr lang="en-US" sz="650" dirty="0"/>
          </a:p>
        </p:txBody>
      </p:sp>
      <p:sp>
        <p:nvSpPr>
          <p:cNvPr id="4" name="Shape 2"/>
          <p:cNvSpPr/>
          <p:nvPr/>
        </p:nvSpPr>
        <p:spPr>
          <a:xfrm>
            <a:off x="0" y="804672"/>
            <a:ext cx="1371600" cy="868680"/>
          </a:xfrm>
          <a:prstGeom prst="rect">
            <a:avLst/>
          </a:prstGeom>
          <a:solidFill>
            <a:srgbClr val="243858"/>
          </a:solidFill>
          <a:ln w="12700">
            <a:solidFill>
              <a:srgbClr val="C9A84C"/>
            </a:solidFill>
            <a:prstDash val="solid"/>
          </a:ln>
        </p:spPr>
      </p:sp>
      <p:sp>
        <p:nvSpPr>
          <p:cNvPr id="5" name="Shape 3"/>
          <p:cNvSpPr/>
          <p:nvPr/>
        </p:nvSpPr>
        <p:spPr>
          <a:xfrm>
            <a:off x="0" y="804672"/>
            <a:ext cx="54864" cy="868680"/>
          </a:xfrm>
          <a:prstGeom prst="rect">
            <a:avLst/>
          </a:prstGeom>
          <a:solidFill>
            <a:srgbClr val="C9A84C"/>
          </a:solidFill>
          <a:ln w="12700">
            <a:solidFill>
              <a:srgbClr val="C9A84C"/>
            </a:solidFill>
            <a:prstDash val="solid"/>
          </a:ln>
        </p:spPr>
      </p:sp>
      <p:sp>
        <p:nvSpPr>
          <p:cNvPr id="6" name="Shape 4"/>
          <p:cNvSpPr/>
          <p:nvPr/>
        </p:nvSpPr>
        <p:spPr>
          <a:xfrm>
            <a:off x="109728" y="987552"/>
            <a:ext cx="310896" cy="310896"/>
          </a:xfrm>
          <a:prstGeom prst="ellipse">
            <a:avLst/>
          </a:prstGeom>
          <a:solidFill>
            <a:srgbClr val="C9A84C"/>
          </a:solidFill>
          <a:ln w="12700">
            <a:solidFill>
              <a:srgbClr val="C9A84C"/>
            </a:solidFill>
            <a:prstDash val="solid"/>
          </a:ln>
        </p:spPr>
      </p:sp>
      <p:sp>
        <p:nvSpPr>
          <p:cNvPr id="7" name="Text 5"/>
          <p:cNvSpPr/>
          <p:nvPr/>
        </p:nvSpPr>
        <p:spPr>
          <a:xfrm>
            <a:off x="109728" y="987552"/>
            <a:ext cx="310896" cy="310896"/>
          </a:xfrm>
          <a:prstGeom prst="rect">
            <a:avLst/>
          </a:prstGeom>
          <a:noFill/>
          <a:ln/>
        </p:spPr>
        <p:txBody>
          <a:bodyPr wrap="square" lIns="0" tIns="0" rIns="0" bIns="0" rtlCol="0" anchor="ctr"/>
          <a:lstStyle/>
          <a:p>
            <a:pPr algn="ctr" indent="0" marL="0">
              <a:buNone/>
            </a:pPr>
            <a:r>
              <a:rPr lang="en-US" sz="900" b="1" dirty="0">
                <a:solidFill>
                  <a:srgbClr val="1B2A4A"/>
                </a:solidFill>
                <a:latin typeface="Calibri" pitchFamily="34" charset="0"/>
                <a:ea typeface="Calibri" pitchFamily="34" charset="-122"/>
                <a:cs typeface="Calibri" pitchFamily="34" charset="-120"/>
              </a:rPr>
              <a:t>▶</a:t>
            </a:r>
            <a:endParaRPr lang="en-US" sz="900" dirty="0"/>
          </a:p>
        </p:txBody>
      </p:sp>
      <p:sp>
        <p:nvSpPr>
          <p:cNvPr id="8" name="Text 6"/>
          <p:cNvSpPr/>
          <p:nvPr/>
        </p:nvSpPr>
        <p:spPr>
          <a:xfrm>
            <a:off x="502920" y="914400"/>
            <a:ext cx="804672" cy="256032"/>
          </a:xfrm>
          <a:prstGeom prst="rect">
            <a:avLst/>
          </a:prstGeom>
          <a:noFill/>
          <a:ln/>
        </p:spPr>
        <p:txBody>
          <a:bodyPr wrap="square" rtlCol="0" anchor="ctr"/>
          <a:lstStyle/>
          <a:p>
            <a:pPr indent="0" marL="0">
              <a:buNone/>
            </a:pPr>
            <a:r>
              <a:rPr lang="en-US" sz="850" b="1" dirty="0">
                <a:solidFill>
                  <a:srgbClr val="FFFFFF"/>
                </a:solidFill>
                <a:latin typeface="Calibri" pitchFamily="34" charset="0"/>
                <a:ea typeface="Calibri" pitchFamily="34" charset="-122"/>
                <a:cs typeface="Calibri" pitchFamily="34" charset="-120"/>
              </a:rPr>
              <a:t>Module 1</a:t>
            </a:r>
            <a:endParaRPr lang="en-US" sz="850" dirty="0"/>
          </a:p>
        </p:txBody>
      </p:sp>
      <p:sp>
        <p:nvSpPr>
          <p:cNvPr id="9" name="Text 7"/>
          <p:cNvSpPr/>
          <p:nvPr/>
        </p:nvSpPr>
        <p:spPr>
          <a:xfrm>
            <a:off x="502920" y="1188720"/>
            <a:ext cx="804672" cy="384048"/>
          </a:xfrm>
          <a:prstGeom prst="rect">
            <a:avLst/>
          </a:prstGeom>
          <a:noFill/>
          <a:ln/>
        </p:spPr>
        <p:txBody>
          <a:bodyPr wrap="square" rtlCol="0" anchor="ctr"/>
          <a:lstStyle/>
          <a:p>
            <a:pPr indent="0" marL="0">
              <a:buNone/>
            </a:pPr>
            <a:r>
              <a:rPr lang="en-US" sz="700" dirty="0">
                <a:solidFill>
                  <a:srgbClr val="A8B8CC"/>
                </a:solidFill>
                <a:latin typeface="Calibri" pitchFamily="34" charset="0"/>
                <a:ea typeface="Calibri" pitchFamily="34" charset="-122"/>
                <a:cs typeface="Calibri" pitchFamily="34" charset="-120"/>
              </a:rPr>
              <a:t>The Rules That Bind Us</a:t>
            </a:r>
            <a:endParaRPr lang="en-US" sz="700" dirty="0"/>
          </a:p>
        </p:txBody>
      </p:sp>
      <p:sp>
        <p:nvSpPr>
          <p:cNvPr id="10" name="Shape 8"/>
          <p:cNvSpPr/>
          <p:nvPr/>
        </p:nvSpPr>
        <p:spPr>
          <a:xfrm>
            <a:off x="109728" y="1947672"/>
            <a:ext cx="310896" cy="310896"/>
          </a:xfrm>
          <a:prstGeom prst="ellipse">
            <a:avLst/>
          </a:prstGeom>
          <a:solidFill>
            <a:srgbClr val="334D6E"/>
          </a:solidFill>
          <a:ln w="12700">
            <a:solidFill>
              <a:srgbClr val="334D6E"/>
            </a:solidFill>
            <a:prstDash val="solid"/>
          </a:ln>
        </p:spPr>
      </p:sp>
      <p:sp>
        <p:nvSpPr>
          <p:cNvPr id="11" name="Text 9"/>
          <p:cNvSpPr/>
          <p:nvPr/>
        </p:nvSpPr>
        <p:spPr>
          <a:xfrm>
            <a:off x="109728" y="1947672"/>
            <a:ext cx="310896" cy="310896"/>
          </a:xfrm>
          <a:prstGeom prst="rect">
            <a:avLst/>
          </a:prstGeom>
          <a:noFill/>
          <a:ln/>
        </p:spPr>
        <p:txBody>
          <a:bodyPr wrap="square" lIns="0" tIns="0" rIns="0" bIns="0" rtlCol="0" anchor="ctr"/>
          <a:lstStyle/>
          <a:p>
            <a:pPr algn="ctr" indent="0" marL="0">
              <a:buNone/>
            </a:pPr>
            <a:r>
              <a:rPr lang="en-US" sz="900" b="1" dirty="0">
                <a:solidFill>
                  <a:srgbClr val="6B82A2"/>
                </a:solidFill>
                <a:latin typeface="Calibri" pitchFamily="34" charset="0"/>
                <a:ea typeface="Calibri" pitchFamily="34" charset="-122"/>
                <a:cs typeface="Calibri" pitchFamily="34" charset="-120"/>
              </a:rPr>
              <a:t>2</a:t>
            </a:r>
            <a:endParaRPr lang="en-US" sz="900" dirty="0"/>
          </a:p>
        </p:txBody>
      </p:sp>
      <p:sp>
        <p:nvSpPr>
          <p:cNvPr id="12" name="Text 10"/>
          <p:cNvSpPr/>
          <p:nvPr/>
        </p:nvSpPr>
        <p:spPr>
          <a:xfrm>
            <a:off x="502920" y="1874520"/>
            <a:ext cx="804672" cy="256032"/>
          </a:xfrm>
          <a:prstGeom prst="rect">
            <a:avLst/>
          </a:prstGeom>
          <a:noFill/>
          <a:ln/>
        </p:spPr>
        <p:txBody>
          <a:bodyPr wrap="square" rtlCol="0" anchor="ctr"/>
          <a:lstStyle/>
          <a:p>
            <a:pPr indent="0" marL="0">
              <a:buNone/>
            </a:pPr>
            <a:r>
              <a:rPr lang="en-US" sz="850" b="1" dirty="0">
                <a:solidFill>
                  <a:srgbClr val="4A6080"/>
                </a:solidFill>
                <a:latin typeface="Calibri" pitchFamily="34" charset="0"/>
                <a:ea typeface="Calibri" pitchFamily="34" charset="-122"/>
                <a:cs typeface="Calibri" pitchFamily="34" charset="-120"/>
              </a:rPr>
              <a:t>Module 2</a:t>
            </a:r>
            <a:endParaRPr lang="en-US" sz="850" dirty="0"/>
          </a:p>
        </p:txBody>
      </p:sp>
      <p:sp>
        <p:nvSpPr>
          <p:cNvPr id="13" name="Text 11"/>
          <p:cNvSpPr/>
          <p:nvPr/>
        </p:nvSpPr>
        <p:spPr>
          <a:xfrm>
            <a:off x="502920" y="2148840"/>
            <a:ext cx="804672" cy="384048"/>
          </a:xfrm>
          <a:prstGeom prst="rect">
            <a:avLst/>
          </a:prstGeom>
          <a:noFill/>
          <a:ln/>
        </p:spPr>
        <p:txBody>
          <a:bodyPr wrap="square" rtlCol="0" anchor="ctr"/>
          <a:lstStyle/>
          <a:p>
            <a:pPr indent="0" marL="0">
              <a:buNone/>
            </a:pPr>
            <a:r>
              <a:rPr lang="en-US" sz="700" dirty="0">
                <a:solidFill>
                  <a:srgbClr val="394E63"/>
                </a:solidFill>
                <a:latin typeface="Calibri" pitchFamily="34" charset="0"/>
                <a:ea typeface="Calibri" pitchFamily="34" charset="-122"/>
                <a:cs typeface="Calibri" pitchFamily="34" charset="-120"/>
              </a:rPr>
              <a:t>Your Data, Your Duty</a:t>
            </a:r>
            <a:endParaRPr lang="en-US" sz="700" dirty="0"/>
          </a:p>
        </p:txBody>
      </p:sp>
      <p:sp>
        <p:nvSpPr>
          <p:cNvPr id="14" name="Shape 12"/>
          <p:cNvSpPr/>
          <p:nvPr/>
        </p:nvSpPr>
        <p:spPr>
          <a:xfrm>
            <a:off x="109728" y="2907792"/>
            <a:ext cx="310896" cy="310896"/>
          </a:xfrm>
          <a:prstGeom prst="ellipse">
            <a:avLst/>
          </a:prstGeom>
          <a:solidFill>
            <a:srgbClr val="334D6E"/>
          </a:solidFill>
          <a:ln w="12700">
            <a:solidFill>
              <a:srgbClr val="334D6E"/>
            </a:solidFill>
            <a:prstDash val="solid"/>
          </a:ln>
        </p:spPr>
      </p:sp>
      <p:sp>
        <p:nvSpPr>
          <p:cNvPr id="15" name="Text 13"/>
          <p:cNvSpPr/>
          <p:nvPr/>
        </p:nvSpPr>
        <p:spPr>
          <a:xfrm>
            <a:off x="109728" y="2907792"/>
            <a:ext cx="310896" cy="310896"/>
          </a:xfrm>
          <a:prstGeom prst="rect">
            <a:avLst/>
          </a:prstGeom>
          <a:noFill/>
          <a:ln/>
        </p:spPr>
        <p:txBody>
          <a:bodyPr wrap="square" lIns="0" tIns="0" rIns="0" bIns="0" rtlCol="0" anchor="ctr"/>
          <a:lstStyle/>
          <a:p>
            <a:pPr algn="ctr" indent="0" marL="0">
              <a:buNone/>
            </a:pPr>
            <a:r>
              <a:rPr lang="en-US" sz="900" b="1" dirty="0">
                <a:solidFill>
                  <a:srgbClr val="6B82A2"/>
                </a:solidFill>
                <a:latin typeface="Calibri" pitchFamily="34" charset="0"/>
                <a:ea typeface="Calibri" pitchFamily="34" charset="-122"/>
                <a:cs typeface="Calibri" pitchFamily="34" charset="-120"/>
              </a:rPr>
              <a:t>3</a:t>
            </a:r>
            <a:endParaRPr lang="en-US" sz="900" dirty="0"/>
          </a:p>
        </p:txBody>
      </p:sp>
      <p:sp>
        <p:nvSpPr>
          <p:cNvPr id="16" name="Text 14"/>
          <p:cNvSpPr/>
          <p:nvPr/>
        </p:nvSpPr>
        <p:spPr>
          <a:xfrm>
            <a:off x="502920" y="2834640"/>
            <a:ext cx="804672" cy="256032"/>
          </a:xfrm>
          <a:prstGeom prst="rect">
            <a:avLst/>
          </a:prstGeom>
          <a:noFill/>
          <a:ln/>
        </p:spPr>
        <p:txBody>
          <a:bodyPr wrap="square" rtlCol="0" anchor="ctr"/>
          <a:lstStyle/>
          <a:p>
            <a:pPr indent="0" marL="0">
              <a:buNone/>
            </a:pPr>
            <a:r>
              <a:rPr lang="en-US" sz="850" b="1" dirty="0">
                <a:solidFill>
                  <a:srgbClr val="4A6080"/>
                </a:solidFill>
                <a:latin typeface="Calibri" pitchFamily="34" charset="0"/>
                <a:ea typeface="Calibri" pitchFamily="34" charset="-122"/>
                <a:cs typeface="Calibri" pitchFamily="34" charset="-120"/>
              </a:rPr>
              <a:t>Module 3</a:t>
            </a:r>
            <a:endParaRPr lang="en-US" sz="850" dirty="0"/>
          </a:p>
        </p:txBody>
      </p:sp>
      <p:sp>
        <p:nvSpPr>
          <p:cNvPr id="17" name="Text 15"/>
          <p:cNvSpPr/>
          <p:nvPr/>
        </p:nvSpPr>
        <p:spPr>
          <a:xfrm>
            <a:off x="502920" y="3108960"/>
            <a:ext cx="804672" cy="384048"/>
          </a:xfrm>
          <a:prstGeom prst="rect">
            <a:avLst/>
          </a:prstGeom>
          <a:noFill/>
          <a:ln/>
        </p:spPr>
        <p:txBody>
          <a:bodyPr wrap="square" rtlCol="0" anchor="ctr"/>
          <a:lstStyle/>
          <a:p>
            <a:pPr indent="0" marL="0">
              <a:buNone/>
            </a:pPr>
            <a:r>
              <a:rPr lang="en-US" sz="700" dirty="0">
                <a:solidFill>
                  <a:srgbClr val="394E63"/>
                </a:solidFill>
                <a:latin typeface="Calibri" pitchFamily="34" charset="0"/>
                <a:ea typeface="Calibri" pitchFamily="34" charset="-122"/>
                <a:cs typeface="Calibri" pitchFamily="34" charset="-120"/>
              </a:rPr>
              <a:t>When Things Go Wrong</a:t>
            </a:r>
            <a:endParaRPr lang="en-US" sz="700" dirty="0"/>
          </a:p>
        </p:txBody>
      </p:sp>
      <p:sp>
        <p:nvSpPr>
          <p:cNvPr id="18" name="Text 16"/>
          <p:cNvSpPr/>
          <p:nvPr/>
        </p:nvSpPr>
        <p:spPr>
          <a:xfrm>
            <a:off x="91440" y="3749040"/>
            <a:ext cx="1188720" cy="237744"/>
          </a:xfrm>
          <a:prstGeom prst="rect">
            <a:avLst/>
          </a:prstGeom>
          <a:noFill/>
          <a:ln/>
        </p:spPr>
        <p:txBody>
          <a:bodyPr wrap="square" rtlCol="0" anchor="ctr"/>
          <a:lstStyle/>
          <a:p>
            <a:pPr algn="ctr" indent="0" marL="0">
              <a:buNone/>
            </a:pPr>
            <a:r>
              <a:rPr lang="en-US" sz="750" b="1" spc="50" kern="0" dirty="0">
                <a:solidFill>
                  <a:srgbClr val="C9A84C"/>
                </a:solidFill>
                <a:latin typeface="Calibri" pitchFamily="34" charset="0"/>
                <a:ea typeface="Calibri" pitchFamily="34" charset="-122"/>
                <a:cs typeface="Calibri" pitchFamily="34" charset="-120"/>
              </a:rPr>
              <a:t>30% COMPLETE</a:t>
            </a:r>
            <a:endParaRPr lang="en-US" sz="750" dirty="0"/>
          </a:p>
        </p:txBody>
      </p:sp>
      <p:sp>
        <p:nvSpPr>
          <p:cNvPr id="19" name="Shape 17"/>
          <p:cNvSpPr/>
          <p:nvPr/>
        </p:nvSpPr>
        <p:spPr>
          <a:xfrm>
            <a:off x="137160" y="4023360"/>
            <a:ext cx="1097280" cy="91440"/>
          </a:xfrm>
          <a:prstGeom prst="rect">
            <a:avLst/>
          </a:prstGeom>
          <a:solidFill>
            <a:srgbClr val="0D1929"/>
          </a:solidFill>
          <a:ln w="12700">
            <a:solidFill>
              <a:srgbClr val="0D1929"/>
            </a:solidFill>
            <a:prstDash val="solid"/>
          </a:ln>
        </p:spPr>
      </p:sp>
      <p:sp>
        <p:nvSpPr>
          <p:cNvPr id="20" name="Shape 18"/>
          <p:cNvSpPr/>
          <p:nvPr/>
        </p:nvSpPr>
        <p:spPr>
          <a:xfrm>
            <a:off x="137160" y="4023360"/>
            <a:ext cx="329184" cy="91440"/>
          </a:xfrm>
          <a:prstGeom prst="rect">
            <a:avLst/>
          </a:prstGeom>
          <a:solidFill>
            <a:srgbClr val="C9A84C"/>
          </a:solidFill>
          <a:ln w="12700">
            <a:solidFill>
              <a:srgbClr val="C9A84C"/>
            </a:solidFill>
            <a:prstDash val="solid"/>
          </a:ln>
        </p:spPr>
      </p:sp>
      <p:sp>
        <p:nvSpPr>
          <p:cNvPr id="21" name="Shape 19"/>
          <p:cNvSpPr/>
          <p:nvPr/>
        </p:nvSpPr>
        <p:spPr>
          <a:xfrm>
            <a:off x="0" y="4887468"/>
            <a:ext cx="9144000" cy="256032"/>
          </a:xfrm>
          <a:prstGeom prst="rect">
            <a:avLst/>
          </a:prstGeom>
          <a:solidFill>
            <a:srgbClr val="111D30"/>
          </a:solidFill>
          <a:ln w="12700">
            <a:solidFill>
              <a:srgbClr val="111D30"/>
            </a:solidFill>
            <a:prstDash val="solid"/>
          </a:ln>
        </p:spPr>
      </p:sp>
      <p:sp>
        <p:nvSpPr>
          <p:cNvPr id="22" name="Shape 20"/>
          <p:cNvSpPr/>
          <p:nvPr/>
        </p:nvSpPr>
        <p:spPr>
          <a:xfrm>
            <a:off x="0" y="4887468"/>
            <a:ext cx="2743200" cy="256032"/>
          </a:xfrm>
          <a:prstGeom prst="rect">
            <a:avLst/>
          </a:prstGeom>
          <a:solidFill>
            <a:srgbClr val="C9A84C"/>
          </a:solidFill>
          <a:ln w="12700">
            <a:solidFill>
              <a:srgbClr val="C9A84C"/>
            </a:solidFill>
            <a:prstDash val="solid"/>
          </a:ln>
        </p:spPr>
      </p:sp>
      <p:sp>
        <p:nvSpPr>
          <p:cNvPr id="23" name="Text 21"/>
          <p:cNvSpPr/>
          <p:nvPr/>
        </p:nvSpPr>
        <p:spPr>
          <a:xfrm>
            <a:off x="0" y="4887468"/>
            <a:ext cx="9144000" cy="256032"/>
          </a:xfrm>
          <a:prstGeom prst="rect">
            <a:avLst/>
          </a:prstGeom>
          <a:noFill/>
          <a:ln/>
        </p:spPr>
        <p:txBody>
          <a:bodyPr wrap="square" rtlCol="0" anchor="ctr"/>
          <a:lstStyle/>
          <a:p>
            <a:pPr algn="ctr" indent="0" marL="0">
              <a:buNone/>
            </a:pPr>
            <a:r>
              <a:rPr lang="en-US" sz="850" dirty="0">
                <a:solidFill>
                  <a:srgbClr val="FFFFFF"/>
                </a:solidFill>
                <a:latin typeface="Calibri" pitchFamily="34" charset="0"/>
                <a:ea typeface="Calibri" pitchFamily="34" charset="-122"/>
                <a:cs typeface="Calibri" pitchFamily="34" charset="-120"/>
              </a:rPr>
              <a:t>30% Complete</a:t>
            </a:r>
            <a:endParaRPr lang="en-US" sz="850" dirty="0"/>
          </a:p>
        </p:txBody>
      </p:sp>
      <p:sp>
        <p:nvSpPr>
          <p:cNvPr id="24" name="Shape 22"/>
          <p:cNvSpPr/>
          <p:nvPr/>
        </p:nvSpPr>
        <p:spPr>
          <a:xfrm>
            <a:off x="1371600" y="0"/>
            <a:ext cx="54864" cy="4887468"/>
          </a:xfrm>
          <a:prstGeom prst="rect">
            <a:avLst/>
          </a:prstGeom>
          <a:solidFill>
            <a:srgbClr val="C9A84C"/>
          </a:solidFill>
          <a:ln w="12700">
            <a:solidFill>
              <a:srgbClr val="C9A84C"/>
            </a:solidFill>
            <a:prstDash val="solid"/>
          </a:ln>
        </p:spPr>
      </p:sp>
      <p:sp>
        <p:nvSpPr>
          <p:cNvPr id="25" name="Shape 23"/>
          <p:cNvSpPr/>
          <p:nvPr/>
        </p:nvSpPr>
        <p:spPr>
          <a:xfrm>
            <a:off x="1426464" y="0"/>
            <a:ext cx="7717536" cy="4887468"/>
          </a:xfrm>
          <a:prstGeom prst="rect">
            <a:avLst/>
          </a:prstGeom>
          <a:solidFill>
            <a:srgbClr val="FFFFFF"/>
          </a:solidFill>
          <a:ln w="12700">
            <a:solidFill>
              <a:srgbClr val="FFFFFF"/>
            </a:solidFill>
            <a:prstDash val="solid"/>
          </a:ln>
        </p:spPr>
      </p:sp>
      <p:sp>
        <p:nvSpPr>
          <p:cNvPr id="26" name="Text 24"/>
          <p:cNvSpPr/>
          <p:nvPr/>
        </p:nvSpPr>
        <p:spPr>
          <a:xfrm>
            <a:off x="1517904" y="91440"/>
            <a:ext cx="7534656" cy="219456"/>
          </a:xfrm>
          <a:prstGeom prst="rect">
            <a:avLst/>
          </a:prstGeom>
          <a:noFill/>
          <a:ln/>
        </p:spPr>
        <p:txBody>
          <a:bodyPr wrap="square" rtlCol="0" anchor="ctr"/>
          <a:lstStyle/>
          <a:p>
            <a:pPr indent="0" marL="0">
              <a:buNone/>
            </a:pPr>
            <a:r>
              <a:rPr lang="en-US" sz="800" b="1" spc="100" kern="0" dirty="0">
                <a:solidFill>
                  <a:srgbClr val="C9A84C"/>
                </a:solidFill>
                <a:latin typeface="Calibri" pitchFamily="34" charset="0"/>
                <a:ea typeface="Calibri" pitchFamily="34" charset="-122"/>
                <a:cs typeface="Calibri" pitchFamily="34" charset="-120"/>
              </a:rPr>
              <a:t>MODULE 1  ·  SCREEN 1.5  ·  SUMMARY</a:t>
            </a:r>
            <a:endParaRPr lang="en-US" sz="800" dirty="0"/>
          </a:p>
        </p:txBody>
      </p:sp>
      <p:sp>
        <p:nvSpPr>
          <p:cNvPr id="27" name="Text 25"/>
          <p:cNvSpPr/>
          <p:nvPr/>
        </p:nvSpPr>
        <p:spPr>
          <a:xfrm>
            <a:off x="1517904" y="347472"/>
            <a:ext cx="7534656" cy="457200"/>
          </a:xfrm>
          <a:prstGeom prst="rect">
            <a:avLst/>
          </a:prstGeom>
          <a:noFill/>
          <a:ln/>
        </p:spPr>
        <p:txBody>
          <a:bodyPr wrap="square" rtlCol="0" anchor="ctr"/>
          <a:lstStyle/>
          <a:p>
            <a:pPr indent="0" marL="0">
              <a:buNone/>
            </a:pPr>
            <a:r>
              <a:rPr lang="en-US" sz="2000" b="1" dirty="0">
                <a:solidFill>
                  <a:srgbClr val="1B2A4A"/>
                </a:solidFill>
                <a:latin typeface="Calibri" pitchFamily="34" charset="0"/>
                <a:ea typeface="Calibri" pitchFamily="34" charset="-122"/>
                <a:cs typeface="Calibri" pitchFamily="34" charset="-120"/>
              </a:rPr>
              <a:t>Module 1 Key Takeaways</a:t>
            </a:r>
            <a:endParaRPr lang="en-US" sz="2000" dirty="0"/>
          </a:p>
        </p:txBody>
      </p:sp>
      <p:sp>
        <p:nvSpPr>
          <p:cNvPr id="28" name="Shape 26"/>
          <p:cNvSpPr/>
          <p:nvPr/>
        </p:nvSpPr>
        <p:spPr>
          <a:xfrm>
            <a:off x="1591056" y="1188720"/>
            <a:ext cx="2420112" cy="1828800"/>
          </a:xfrm>
          <a:prstGeom prst="rect">
            <a:avLst/>
          </a:prstGeom>
          <a:solidFill>
            <a:srgbClr val="FFFFFF"/>
          </a:solidFill>
          <a:ln w="12700">
            <a:solidFill>
              <a:srgbClr val="E2E8F0"/>
            </a:solidFill>
            <a:prstDash val="solid"/>
          </a:ln>
          <a:effectLst>
            <a:outerShdw sx="100000" sy="100000" kx="0" ky="0" algn="bl" rotWithShape="0" blurRad="50800" dist="25400" dir="8100000">
              <a:srgbClr val="000000">
                <a:alpha val="9000"/>
              </a:srgbClr>
            </a:outerShdw>
          </a:effectLst>
        </p:spPr>
      </p:sp>
      <p:sp>
        <p:nvSpPr>
          <p:cNvPr id="29" name="Shape 27"/>
          <p:cNvSpPr/>
          <p:nvPr/>
        </p:nvSpPr>
        <p:spPr>
          <a:xfrm>
            <a:off x="1591056" y="1188720"/>
            <a:ext cx="2420112" cy="384048"/>
          </a:xfrm>
          <a:prstGeom prst="rect">
            <a:avLst/>
          </a:prstGeom>
          <a:solidFill>
            <a:srgbClr val="1B2A4A"/>
          </a:solidFill>
          <a:ln w="12700">
            <a:solidFill>
              <a:srgbClr val="1B2A4A"/>
            </a:solidFill>
            <a:prstDash val="solid"/>
          </a:ln>
        </p:spPr>
      </p:sp>
      <p:sp>
        <p:nvSpPr>
          <p:cNvPr id="30" name="Shape 28"/>
          <p:cNvSpPr/>
          <p:nvPr/>
        </p:nvSpPr>
        <p:spPr>
          <a:xfrm>
            <a:off x="1700784" y="1243584"/>
            <a:ext cx="274320" cy="274320"/>
          </a:xfrm>
          <a:prstGeom prst="ellipse">
            <a:avLst/>
          </a:prstGeom>
          <a:solidFill>
            <a:srgbClr val="1B2A4A"/>
          </a:solidFill>
          <a:ln w="12700">
            <a:solidFill>
              <a:srgbClr val="1B2A4A"/>
            </a:solidFill>
            <a:prstDash val="solid"/>
          </a:ln>
        </p:spPr>
      </p:sp>
      <p:sp>
        <p:nvSpPr>
          <p:cNvPr id="31" name="Text 29"/>
          <p:cNvSpPr/>
          <p:nvPr/>
        </p:nvSpPr>
        <p:spPr>
          <a:xfrm>
            <a:off x="1700784" y="1243584"/>
            <a:ext cx="274320" cy="274320"/>
          </a:xfrm>
          <a:prstGeom prst="rect">
            <a:avLst/>
          </a:prstGeom>
          <a:noFill/>
          <a:ln/>
        </p:spPr>
        <p:txBody>
          <a:bodyPr wrap="square" lIns="0" tIns="0" rIns="0" bIns="0"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a:t>
            </a:r>
            <a:endParaRPr lang="en-US" sz="1100" dirty="0"/>
          </a:p>
        </p:txBody>
      </p:sp>
      <p:sp>
        <p:nvSpPr>
          <p:cNvPr id="32" name="Text 30"/>
          <p:cNvSpPr/>
          <p:nvPr/>
        </p:nvSpPr>
        <p:spPr>
          <a:xfrm>
            <a:off x="2048256" y="1188720"/>
            <a:ext cx="1889760" cy="384048"/>
          </a:xfrm>
          <a:prstGeom prst="rect">
            <a:avLst/>
          </a:prstGeom>
          <a:noFill/>
          <a:ln/>
        </p:spPr>
        <p:txBody>
          <a:bodyPr wrap="square" rtlCol="0" anchor="ctr"/>
          <a:lstStyle/>
          <a:p>
            <a:pPr indent="0" marL="0">
              <a:buNone/>
            </a:pPr>
            <a:r>
              <a:rPr lang="en-US" sz="1050" b="1" dirty="0">
                <a:solidFill>
                  <a:srgbClr val="FFFFFF"/>
                </a:solidFill>
                <a:latin typeface="Calibri" pitchFamily="34" charset="0"/>
                <a:ea typeface="Calibri" pitchFamily="34" charset="-122"/>
                <a:cs typeface="Calibri" pitchFamily="34" charset="-120"/>
              </a:rPr>
              <a:t>Regulation S-P</a:t>
            </a:r>
            <a:endParaRPr lang="en-US" sz="1050" dirty="0"/>
          </a:p>
        </p:txBody>
      </p:sp>
      <p:sp>
        <p:nvSpPr>
          <p:cNvPr id="33" name="Text 31"/>
          <p:cNvSpPr/>
          <p:nvPr/>
        </p:nvSpPr>
        <p:spPr>
          <a:xfrm>
            <a:off x="1719072" y="1664208"/>
            <a:ext cx="2164080" cy="1243584"/>
          </a:xfrm>
          <a:prstGeom prst="rect">
            <a:avLst/>
          </a:prstGeom>
          <a:noFill/>
          <a:ln/>
        </p:spPr>
        <p:txBody>
          <a:bodyPr wrap="square" rtlCol="0" anchor="ctr"/>
          <a:lstStyle/>
          <a:p>
            <a:pPr indent="0" marL="0">
              <a:buNone/>
            </a:pPr>
            <a:r>
              <a:rPr lang="en-US" sz="950" dirty="0">
                <a:solidFill>
                  <a:srgbClr val="2D3748"/>
                </a:solidFill>
                <a:latin typeface="Calibri" pitchFamily="34" charset="0"/>
                <a:ea typeface="Calibri" pitchFamily="34" charset="-122"/>
                <a:cs typeface="Calibri" pitchFamily="34" charset="-120"/>
              </a:rPr>
              <a:t>Requires privacy notices, opt-out rights, and a written safeguards program. Applies to all staff who handle customer NPI.</a:t>
            </a:r>
            <a:endParaRPr lang="en-US" sz="950" dirty="0"/>
          </a:p>
        </p:txBody>
      </p:sp>
      <p:sp>
        <p:nvSpPr>
          <p:cNvPr id="34" name="Shape 32"/>
          <p:cNvSpPr/>
          <p:nvPr/>
        </p:nvSpPr>
        <p:spPr>
          <a:xfrm>
            <a:off x="4130040" y="1188720"/>
            <a:ext cx="2420112" cy="1828800"/>
          </a:xfrm>
          <a:prstGeom prst="rect">
            <a:avLst/>
          </a:prstGeom>
          <a:solidFill>
            <a:srgbClr val="FFFFFF"/>
          </a:solidFill>
          <a:ln w="12700">
            <a:solidFill>
              <a:srgbClr val="E2E8F0"/>
            </a:solidFill>
            <a:prstDash val="solid"/>
          </a:ln>
          <a:effectLst>
            <a:outerShdw sx="100000" sy="100000" kx="0" ky="0" algn="bl" rotWithShape="0" blurRad="50800" dist="25400" dir="8100000">
              <a:srgbClr val="000000">
                <a:alpha val="9000"/>
              </a:srgbClr>
            </a:outerShdw>
          </a:effectLst>
        </p:spPr>
      </p:sp>
      <p:sp>
        <p:nvSpPr>
          <p:cNvPr id="35" name="Shape 33"/>
          <p:cNvSpPr/>
          <p:nvPr/>
        </p:nvSpPr>
        <p:spPr>
          <a:xfrm>
            <a:off x="4130040" y="1188720"/>
            <a:ext cx="2420112" cy="384048"/>
          </a:xfrm>
          <a:prstGeom prst="rect">
            <a:avLst/>
          </a:prstGeom>
          <a:solidFill>
            <a:srgbClr val="C9A84C"/>
          </a:solidFill>
          <a:ln w="12700">
            <a:solidFill>
              <a:srgbClr val="C9A84C"/>
            </a:solidFill>
            <a:prstDash val="solid"/>
          </a:ln>
        </p:spPr>
      </p:sp>
      <p:sp>
        <p:nvSpPr>
          <p:cNvPr id="36" name="Shape 34"/>
          <p:cNvSpPr/>
          <p:nvPr/>
        </p:nvSpPr>
        <p:spPr>
          <a:xfrm>
            <a:off x="4239768" y="1243584"/>
            <a:ext cx="274320" cy="274320"/>
          </a:xfrm>
          <a:prstGeom prst="ellipse">
            <a:avLst/>
          </a:prstGeom>
          <a:solidFill>
            <a:srgbClr val="C9A84C"/>
          </a:solidFill>
          <a:ln w="12700">
            <a:solidFill>
              <a:srgbClr val="C9A84C"/>
            </a:solidFill>
            <a:prstDash val="solid"/>
          </a:ln>
        </p:spPr>
      </p:sp>
      <p:sp>
        <p:nvSpPr>
          <p:cNvPr id="37" name="Text 35"/>
          <p:cNvSpPr/>
          <p:nvPr/>
        </p:nvSpPr>
        <p:spPr>
          <a:xfrm>
            <a:off x="4239768" y="1243584"/>
            <a:ext cx="274320" cy="274320"/>
          </a:xfrm>
          <a:prstGeom prst="rect">
            <a:avLst/>
          </a:prstGeom>
          <a:noFill/>
          <a:ln/>
        </p:spPr>
        <p:txBody>
          <a:bodyPr wrap="square" lIns="0" tIns="0" rIns="0" bIns="0"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a:t>
            </a:r>
            <a:endParaRPr lang="en-US" sz="1100" dirty="0"/>
          </a:p>
        </p:txBody>
      </p:sp>
      <p:sp>
        <p:nvSpPr>
          <p:cNvPr id="38" name="Text 36"/>
          <p:cNvSpPr/>
          <p:nvPr/>
        </p:nvSpPr>
        <p:spPr>
          <a:xfrm>
            <a:off x="4587240" y="1188720"/>
            <a:ext cx="1889760" cy="384048"/>
          </a:xfrm>
          <a:prstGeom prst="rect">
            <a:avLst/>
          </a:prstGeom>
          <a:noFill/>
          <a:ln/>
        </p:spPr>
        <p:txBody>
          <a:bodyPr wrap="square" rtlCol="0" anchor="ctr"/>
          <a:lstStyle/>
          <a:p>
            <a:pPr indent="0" marL="0">
              <a:buNone/>
            </a:pPr>
            <a:r>
              <a:rPr lang="en-US" sz="1050" b="1" dirty="0">
                <a:solidFill>
                  <a:srgbClr val="FFFFFF"/>
                </a:solidFill>
                <a:latin typeface="Calibri" pitchFamily="34" charset="0"/>
                <a:ea typeface="Calibri" pitchFamily="34" charset="-122"/>
                <a:cs typeface="Calibri" pitchFamily="34" charset="-120"/>
              </a:rPr>
              <a:t>FINRA Rule 4370</a:t>
            </a:r>
            <a:endParaRPr lang="en-US" sz="1050" dirty="0"/>
          </a:p>
        </p:txBody>
      </p:sp>
      <p:sp>
        <p:nvSpPr>
          <p:cNvPr id="39" name="Text 37"/>
          <p:cNvSpPr/>
          <p:nvPr/>
        </p:nvSpPr>
        <p:spPr>
          <a:xfrm>
            <a:off x="4258056" y="1664208"/>
            <a:ext cx="2164080" cy="1243584"/>
          </a:xfrm>
          <a:prstGeom prst="rect">
            <a:avLst/>
          </a:prstGeom>
          <a:noFill/>
          <a:ln/>
        </p:spPr>
        <p:txBody>
          <a:bodyPr wrap="square" rtlCol="0" anchor="ctr"/>
          <a:lstStyle/>
          <a:p>
            <a:pPr indent="0" marL="0">
              <a:buNone/>
            </a:pPr>
            <a:r>
              <a:rPr lang="en-US" sz="950" dirty="0">
                <a:solidFill>
                  <a:srgbClr val="2D3748"/>
                </a:solidFill>
                <a:latin typeface="Calibri" pitchFamily="34" charset="0"/>
                <a:ea typeface="Calibri" pitchFamily="34" charset="-122"/>
                <a:cs typeface="Calibri" pitchFamily="34" charset="-120"/>
              </a:rPr>
              <a:t>Requires a Business Continuity Plan that specifically addresses data protection and customer account access during emergencies.</a:t>
            </a:r>
            <a:endParaRPr lang="en-US" sz="950" dirty="0"/>
          </a:p>
        </p:txBody>
      </p:sp>
      <p:sp>
        <p:nvSpPr>
          <p:cNvPr id="40" name="Shape 38"/>
          <p:cNvSpPr/>
          <p:nvPr/>
        </p:nvSpPr>
        <p:spPr>
          <a:xfrm>
            <a:off x="6669024" y="1188720"/>
            <a:ext cx="2420112" cy="1828800"/>
          </a:xfrm>
          <a:prstGeom prst="rect">
            <a:avLst/>
          </a:prstGeom>
          <a:solidFill>
            <a:srgbClr val="FFFFFF"/>
          </a:solidFill>
          <a:ln w="12700">
            <a:solidFill>
              <a:srgbClr val="E2E8F0"/>
            </a:solidFill>
            <a:prstDash val="solid"/>
          </a:ln>
          <a:effectLst>
            <a:outerShdw sx="100000" sy="100000" kx="0" ky="0" algn="bl" rotWithShape="0" blurRad="50800" dist="25400" dir="8100000">
              <a:srgbClr val="000000">
                <a:alpha val="9000"/>
              </a:srgbClr>
            </a:outerShdw>
          </a:effectLst>
        </p:spPr>
      </p:sp>
      <p:sp>
        <p:nvSpPr>
          <p:cNvPr id="41" name="Shape 39"/>
          <p:cNvSpPr/>
          <p:nvPr/>
        </p:nvSpPr>
        <p:spPr>
          <a:xfrm>
            <a:off x="6669024" y="1188720"/>
            <a:ext cx="2420112" cy="384048"/>
          </a:xfrm>
          <a:prstGeom prst="rect">
            <a:avLst/>
          </a:prstGeom>
          <a:solidFill>
            <a:srgbClr val="0F766E"/>
          </a:solidFill>
          <a:ln w="12700">
            <a:solidFill>
              <a:srgbClr val="0F766E"/>
            </a:solidFill>
            <a:prstDash val="solid"/>
          </a:ln>
        </p:spPr>
      </p:sp>
      <p:sp>
        <p:nvSpPr>
          <p:cNvPr id="42" name="Shape 40"/>
          <p:cNvSpPr/>
          <p:nvPr/>
        </p:nvSpPr>
        <p:spPr>
          <a:xfrm>
            <a:off x="6778752" y="1243584"/>
            <a:ext cx="274320" cy="274320"/>
          </a:xfrm>
          <a:prstGeom prst="ellipse">
            <a:avLst/>
          </a:prstGeom>
          <a:solidFill>
            <a:srgbClr val="0F766E"/>
          </a:solidFill>
          <a:ln w="12700">
            <a:solidFill>
              <a:srgbClr val="0F766E"/>
            </a:solidFill>
            <a:prstDash val="solid"/>
          </a:ln>
        </p:spPr>
      </p:sp>
      <p:sp>
        <p:nvSpPr>
          <p:cNvPr id="43" name="Text 41"/>
          <p:cNvSpPr/>
          <p:nvPr/>
        </p:nvSpPr>
        <p:spPr>
          <a:xfrm>
            <a:off x="6778752" y="1243584"/>
            <a:ext cx="274320" cy="274320"/>
          </a:xfrm>
          <a:prstGeom prst="rect">
            <a:avLst/>
          </a:prstGeom>
          <a:noFill/>
          <a:ln/>
        </p:spPr>
        <p:txBody>
          <a:bodyPr wrap="square" lIns="0" tIns="0" rIns="0" bIns="0"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a:t>
            </a:r>
            <a:endParaRPr lang="en-US" sz="1100" dirty="0"/>
          </a:p>
        </p:txBody>
      </p:sp>
      <p:sp>
        <p:nvSpPr>
          <p:cNvPr id="44" name="Text 42"/>
          <p:cNvSpPr/>
          <p:nvPr/>
        </p:nvSpPr>
        <p:spPr>
          <a:xfrm>
            <a:off x="7126224" y="1188720"/>
            <a:ext cx="1889760" cy="384048"/>
          </a:xfrm>
          <a:prstGeom prst="rect">
            <a:avLst/>
          </a:prstGeom>
          <a:noFill/>
          <a:ln/>
        </p:spPr>
        <p:txBody>
          <a:bodyPr wrap="square" rtlCol="0" anchor="ctr"/>
          <a:lstStyle/>
          <a:p>
            <a:pPr indent="0" marL="0">
              <a:buNone/>
            </a:pPr>
            <a:r>
              <a:rPr lang="en-US" sz="1050" b="1" dirty="0">
                <a:solidFill>
                  <a:srgbClr val="FFFFFF"/>
                </a:solidFill>
                <a:latin typeface="Calibri" pitchFamily="34" charset="0"/>
                <a:ea typeface="Calibri" pitchFamily="34" charset="-122"/>
                <a:cs typeface="Calibri" pitchFamily="34" charset="-120"/>
              </a:rPr>
              <a:t>Your Role</a:t>
            </a:r>
            <a:endParaRPr lang="en-US" sz="1050" dirty="0"/>
          </a:p>
        </p:txBody>
      </p:sp>
      <p:sp>
        <p:nvSpPr>
          <p:cNvPr id="45" name="Text 43"/>
          <p:cNvSpPr/>
          <p:nvPr/>
        </p:nvSpPr>
        <p:spPr>
          <a:xfrm>
            <a:off x="6797040" y="1664208"/>
            <a:ext cx="2164080" cy="1243584"/>
          </a:xfrm>
          <a:prstGeom prst="rect">
            <a:avLst/>
          </a:prstGeom>
          <a:noFill/>
          <a:ln/>
        </p:spPr>
        <p:txBody>
          <a:bodyPr wrap="square" rtlCol="0" anchor="ctr"/>
          <a:lstStyle/>
          <a:p>
            <a:pPr indent="0" marL="0">
              <a:buNone/>
            </a:pPr>
            <a:r>
              <a:rPr lang="en-US" sz="950" dirty="0">
                <a:solidFill>
                  <a:srgbClr val="2D3748"/>
                </a:solidFill>
                <a:latin typeface="Calibri" pitchFamily="34" charset="0"/>
                <a:ea typeface="Calibri" pitchFamily="34" charset="-122"/>
                <a:cs typeface="Calibri" pitchFamily="34" charset="-120"/>
              </a:rPr>
              <a:t>Both regulations place specific obligations on you personally. Ignorance of the rules is not a defense in a compliance examination.</a:t>
            </a:r>
            <a:endParaRPr lang="en-US" sz="950" dirty="0"/>
          </a:p>
        </p:txBody>
      </p:sp>
      <p:sp>
        <p:nvSpPr>
          <p:cNvPr id="46" name="Shape 44"/>
          <p:cNvSpPr/>
          <p:nvPr/>
        </p:nvSpPr>
        <p:spPr>
          <a:xfrm>
            <a:off x="1517904" y="3200400"/>
            <a:ext cx="7534656" cy="749808"/>
          </a:xfrm>
          <a:prstGeom prst="rect">
            <a:avLst/>
          </a:prstGeom>
          <a:solidFill>
            <a:srgbClr val="F7F8FA"/>
          </a:solidFill>
          <a:ln w="19050">
            <a:solidFill>
              <a:srgbClr val="C9A84C"/>
            </a:solidFill>
            <a:prstDash val="solid"/>
          </a:ln>
        </p:spPr>
      </p:sp>
      <p:sp>
        <p:nvSpPr>
          <p:cNvPr id="47" name="Shape 45"/>
          <p:cNvSpPr/>
          <p:nvPr/>
        </p:nvSpPr>
        <p:spPr>
          <a:xfrm>
            <a:off x="1517904" y="3200400"/>
            <a:ext cx="54864" cy="749808"/>
          </a:xfrm>
          <a:prstGeom prst="rect">
            <a:avLst/>
          </a:prstGeom>
          <a:solidFill>
            <a:srgbClr val="C9A84C"/>
          </a:solidFill>
          <a:ln w="12700">
            <a:solidFill>
              <a:srgbClr val="C9A84C"/>
            </a:solidFill>
            <a:prstDash val="solid"/>
          </a:ln>
        </p:spPr>
      </p:sp>
      <p:sp>
        <p:nvSpPr>
          <p:cNvPr id="48" name="Text 46"/>
          <p:cNvSpPr/>
          <p:nvPr/>
        </p:nvSpPr>
        <p:spPr>
          <a:xfrm>
            <a:off x="1682496" y="3236976"/>
            <a:ext cx="7278624" cy="201168"/>
          </a:xfrm>
          <a:prstGeom prst="rect">
            <a:avLst/>
          </a:prstGeom>
          <a:noFill/>
          <a:ln/>
        </p:spPr>
        <p:txBody>
          <a:bodyPr wrap="square" rtlCol="0" anchor="ctr"/>
          <a:lstStyle/>
          <a:p>
            <a:pPr indent="0" marL="0">
              <a:buNone/>
            </a:pPr>
            <a:r>
              <a:rPr lang="en-US" sz="800" b="1" spc="100" kern="0" dirty="0">
                <a:solidFill>
                  <a:srgbClr val="C9A84C"/>
                </a:solidFill>
                <a:latin typeface="Calibri" pitchFamily="34" charset="0"/>
                <a:ea typeface="Calibri" pitchFamily="34" charset="-122"/>
                <a:cs typeface="Calibri" pitchFamily="34" charset="-120"/>
              </a:rPr>
              <a:t>🤔  REFLECT BEFORE CONTINUING</a:t>
            </a:r>
            <a:endParaRPr lang="en-US" sz="800" dirty="0"/>
          </a:p>
        </p:txBody>
      </p:sp>
      <p:sp>
        <p:nvSpPr>
          <p:cNvPr id="49" name="Text 47"/>
          <p:cNvSpPr/>
          <p:nvPr/>
        </p:nvSpPr>
        <p:spPr>
          <a:xfrm>
            <a:off x="1682496" y="3447288"/>
            <a:ext cx="7278624" cy="420624"/>
          </a:xfrm>
          <a:prstGeom prst="rect">
            <a:avLst/>
          </a:prstGeom>
          <a:noFill/>
          <a:ln/>
        </p:spPr>
        <p:txBody>
          <a:bodyPr wrap="square" rtlCol="0" anchor="ctr"/>
          <a:lstStyle/>
          <a:p>
            <a:pPr indent="0" marL="0">
              <a:buNone/>
            </a:pPr>
            <a:r>
              <a:rPr lang="en-US" sz="950" dirty="0">
                <a:solidFill>
                  <a:srgbClr val="2D3748"/>
                </a:solidFill>
                <a:latin typeface="Calibri" pitchFamily="34" charset="0"/>
                <a:ea typeface="Calibri" pitchFamily="34" charset="-122"/>
                <a:cs typeface="Calibri" pitchFamily="34" charset="-120"/>
              </a:rPr>
              <a:t>Which Regulation S-P obligation is most directly relevant to your day-to-day work? Think about it before moving to Module 2.</a:t>
            </a:r>
            <a:endParaRPr lang="en-US" sz="950" dirty="0"/>
          </a:p>
        </p:txBody>
      </p:sp>
      <p:sp>
        <p:nvSpPr>
          <p:cNvPr id="50" name="Shape 48"/>
          <p:cNvSpPr/>
          <p:nvPr/>
        </p:nvSpPr>
        <p:spPr>
          <a:xfrm>
            <a:off x="7296912" y="4375404"/>
            <a:ext cx="1645920" cy="393192"/>
          </a:xfrm>
          <a:prstGeom prst="rect">
            <a:avLst/>
          </a:prstGeom>
          <a:solidFill>
            <a:srgbClr val="C9A84C"/>
          </a:solidFill>
          <a:ln w="12700">
            <a:solidFill>
              <a:srgbClr val="C9A84C"/>
            </a:solidFill>
            <a:prstDash val="solid"/>
          </a:ln>
        </p:spPr>
      </p:sp>
      <p:sp>
        <p:nvSpPr>
          <p:cNvPr id="51" name="Text 49"/>
          <p:cNvSpPr/>
          <p:nvPr/>
        </p:nvSpPr>
        <p:spPr>
          <a:xfrm>
            <a:off x="7296912" y="4375404"/>
            <a:ext cx="1645920" cy="393192"/>
          </a:xfrm>
          <a:prstGeom prst="rect">
            <a:avLst/>
          </a:prstGeom>
          <a:noFill/>
          <a:ln/>
        </p:spPr>
        <p:txBody>
          <a:bodyPr wrap="square" lIns="0" tIns="0" rIns="0" bIns="0" rtlCol="0" anchor="ctr"/>
          <a:lstStyle/>
          <a:p>
            <a:pPr algn="ctr" indent="0" marL="0">
              <a:buNone/>
            </a:pPr>
            <a:r>
              <a:rPr lang="en-US" sz="1000" b="1" dirty="0">
                <a:solidFill>
                  <a:srgbClr val="1B2A4A"/>
                </a:solidFill>
                <a:latin typeface="Calibri" pitchFamily="34" charset="0"/>
                <a:ea typeface="Calibri" pitchFamily="34" charset="-122"/>
                <a:cs typeface="Calibri" pitchFamily="34" charset="-120"/>
              </a:rPr>
              <a:t>CONTINUE  →</a:t>
            </a:r>
            <a:endParaRPr lang="en-US" sz="1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1B2A4A"/>
        </a:solidFill>
      </p:bgPr>
    </p:bg>
    <p:spTree>
      <p:nvGrpSpPr>
        <p:cNvPr id="1" name=""/>
        <p:cNvGrpSpPr/>
        <p:nvPr/>
      </p:nvGrpSpPr>
      <p:grpSpPr>
        <a:xfrm>
          <a:off x="0" y="0"/>
          <a:ext cx="0" cy="0"/>
          <a:chOff x="0" y="0"/>
          <a:chExt cx="0" cy="0"/>
        </a:xfrm>
      </p:grpSpPr>
      <p:sp>
        <p:nvSpPr>
          <p:cNvPr id="2" name="Shape 0"/>
          <p:cNvSpPr/>
          <p:nvPr/>
        </p:nvSpPr>
        <p:spPr>
          <a:xfrm>
            <a:off x="0" y="0"/>
            <a:ext cx="4572000" cy="5143500"/>
          </a:xfrm>
          <a:prstGeom prst="rect">
            <a:avLst/>
          </a:prstGeom>
          <a:solidFill>
            <a:srgbClr val="111D30"/>
          </a:solidFill>
          <a:ln w="12700">
            <a:solidFill>
              <a:srgbClr val="111D30"/>
            </a:solidFill>
            <a:prstDash val="solid"/>
          </a:ln>
        </p:spPr>
      </p:sp>
      <p:sp>
        <p:nvSpPr>
          <p:cNvPr id="3" name="Shape 1"/>
          <p:cNvSpPr/>
          <p:nvPr/>
        </p:nvSpPr>
        <p:spPr>
          <a:xfrm>
            <a:off x="4526280" y="0"/>
            <a:ext cx="73152" cy="5143500"/>
          </a:xfrm>
          <a:prstGeom prst="rect">
            <a:avLst/>
          </a:prstGeom>
          <a:solidFill>
            <a:srgbClr val="C9A84C"/>
          </a:solidFill>
          <a:ln w="12700">
            <a:solidFill>
              <a:srgbClr val="C9A84C"/>
            </a:solidFill>
            <a:prstDash val="solid"/>
          </a:ln>
        </p:spPr>
      </p:sp>
      <p:sp>
        <p:nvSpPr>
          <p:cNvPr id="4" name="Shape 2"/>
          <p:cNvSpPr/>
          <p:nvPr/>
        </p:nvSpPr>
        <p:spPr>
          <a:xfrm>
            <a:off x="4599432" y="0"/>
            <a:ext cx="4544568" cy="5143500"/>
          </a:xfrm>
          <a:prstGeom prst="rect">
            <a:avLst/>
          </a:prstGeom>
          <a:solidFill>
            <a:srgbClr val="FFFFFF"/>
          </a:solidFill>
          <a:ln w="12700">
            <a:solidFill>
              <a:srgbClr val="FFFFFF"/>
            </a:solidFill>
            <a:prstDash val="solid"/>
          </a:ln>
        </p:spPr>
      </p:sp>
      <p:sp>
        <p:nvSpPr>
          <p:cNvPr id="5" name="Text 3"/>
          <p:cNvSpPr/>
          <p:nvPr/>
        </p:nvSpPr>
        <p:spPr>
          <a:xfrm>
            <a:off x="256032" y="384048"/>
            <a:ext cx="4206240" cy="274320"/>
          </a:xfrm>
          <a:prstGeom prst="rect">
            <a:avLst/>
          </a:prstGeom>
          <a:noFill/>
          <a:ln/>
        </p:spPr>
        <p:txBody>
          <a:bodyPr wrap="square" rtlCol="0" anchor="ctr"/>
          <a:lstStyle/>
          <a:p>
            <a:pPr indent="0" marL="0">
              <a:buNone/>
            </a:pPr>
            <a:r>
              <a:rPr lang="en-US" sz="1000" b="1" spc="500" kern="0" dirty="0">
                <a:solidFill>
                  <a:srgbClr val="C9A84C"/>
                </a:solidFill>
                <a:latin typeface="Calibri" pitchFamily="34" charset="0"/>
                <a:ea typeface="Calibri" pitchFamily="34" charset="-122"/>
                <a:cs typeface="Calibri" pitchFamily="34" charset="-120"/>
              </a:rPr>
              <a:t>MODULE</a:t>
            </a:r>
            <a:endParaRPr lang="en-US" sz="1000" dirty="0"/>
          </a:p>
        </p:txBody>
      </p:sp>
      <p:sp>
        <p:nvSpPr>
          <p:cNvPr id="6" name="Text 4"/>
          <p:cNvSpPr/>
          <p:nvPr/>
        </p:nvSpPr>
        <p:spPr>
          <a:xfrm>
            <a:off x="164592" y="713232"/>
            <a:ext cx="4297680" cy="1828800"/>
          </a:xfrm>
          <a:prstGeom prst="rect">
            <a:avLst/>
          </a:prstGeom>
          <a:noFill/>
          <a:ln/>
        </p:spPr>
        <p:txBody>
          <a:bodyPr wrap="square" rtlCol="0" anchor="ctr"/>
          <a:lstStyle/>
          <a:p>
            <a:pPr indent="0" marL="0">
              <a:buNone/>
            </a:pPr>
            <a:r>
              <a:rPr lang="en-US" sz="13000" b="1" dirty="0">
                <a:solidFill>
                  <a:srgbClr val="C9A84C"/>
                </a:solidFill>
                <a:latin typeface="Calibri" pitchFamily="34" charset="0"/>
                <a:ea typeface="Calibri" pitchFamily="34" charset="-122"/>
                <a:cs typeface="Calibri" pitchFamily="34" charset="-120"/>
              </a:rPr>
              <a:t>02</a:t>
            </a:r>
            <a:endParaRPr lang="en-US" sz="13000" dirty="0"/>
          </a:p>
        </p:txBody>
      </p:sp>
      <p:sp>
        <p:nvSpPr>
          <p:cNvPr id="7" name="Text 5"/>
          <p:cNvSpPr/>
          <p:nvPr/>
        </p:nvSpPr>
        <p:spPr>
          <a:xfrm>
            <a:off x="256032" y="2852928"/>
            <a:ext cx="4206240" cy="1261872"/>
          </a:xfrm>
          <a:prstGeom prst="rect">
            <a:avLst/>
          </a:prstGeom>
          <a:noFill/>
          <a:ln/>
        </p:spPr>
        <p:txBody>
          <a:bodyPr wrap="square" rtlCol="0" anchor="ctr"/>
          <a:lstStyle/>
          <a:p>
            <a:pPr indent="0" marL="0">
              <a:buNone/>
            </a:pPr>
            <a:r>
              <a:rPr lang="en-US" sz="2400" b="1" dirty="0">
                <a:solidFill>
                  <a:srgbClr val="FFFFFF"/>
                </a:solidFill>
                <a:latin typeface="Calibri" pitchFamily="34" charset="0"/>
                <a:ea typeface="Calibri" pitchFamily="34" charset="-122"/>
                <a:cs typeface="Calibri" pitchFamily="34" charset="-120"/>
              </a:rPr>
              <a:t>Your Data,</a:t>
            </a:r>
            <a:endParaRPr lang="en-US" sz="2400" dirty="0"/>
          </a:p>
          <a:p>
            <a:pPr indent="0" marL="0">
              <a:buNone/>
            </a:pPr>
            <a:r>
              <a:rPr lang="en-US" sz="2400" b="1" dirty="0">
                <a:solidFill>
                  <a:srgbClr val="FFFFFF"/>
                </a:solidFill>
                <a:latin typeface="Calibri" pitchFamily="34" charset="0"/>
                <a:ea typeface="Calibri" pitchFamily="34" charset="-122"/>
                <a:cs typeface="Calibri" pitchFamily="34" charset="-120"/>
              </a:rPr>
              <a:t>Your Duty</a:t>
            </a:r>
            <a:endParaRPr lang="en-US" sz="2400" dirty="0"/>
          </a:p>
        </p:txBody>
      </p:sp>
      <p:sp>
        <p:nvSpPr>
          <p:cNvPr id="8" name="Shape 6"/>
          <p:cNvSpPr/>
          <p:nvPr/>
        </p:nvSpPr>
        <p:spPr>
          <a:xfrm>
            <a:off x="4224528" y="4411980"/>
            <a:ext cx="54864" cy="54864"/>
          </a:xfrm>
          <a:prstGeom prst="ellipse">
            <a:avLst/>
          </a:prstGeom>
          <a:solidFill>
            <a:srgbClr val="C9A84C"/>
          </a:solidFill>
          <a:ln w="12700">
            <a:solidFill>
              <a:srgbClr val="C9A84C"/>
            </a:solidFill>
            <a:prstDash val="solid"/>
          </a:ln>
        </p:spPr>
      </p:sp>
      <p:sp>
        <p:nvSpPr>
          <p:cNvPr id="9" name="Shape 7"/>
          <p:cNvSpPr/>
          <p:nvPr/>
        </p:nvSpPr>
        <p:spPr>
          <a:xfrm>
            <a:off x="4224528" y="4119372"/>
            <a:ext cx="91440" cy="91440"/>
          </a:xfrm>
          <a:prstGeom prst="ellipse">
            <a:avLst/>
          </a:prstGeom>
          <a:solidFill>
            <a:srgbClr val="C9A84C"/>
          </a:solidFill>
          <a:ln w="12700">
            <a:solidFill>
              <a:srgbClr val="C9A84C"/>
            </a:solidFill>
            <a:prstDash val="solid"/>
          </a:ln>
        </p:spPr>
      </p:sp>
      <p:sp>
        <p:nvSpPr>
          <p:cNvPr id="10" name="Shape 8"/>
          <p:cNvSpPr/>
          <p:nvPr/>
        </p:nvSpPr>
        <p:spPr>
          <a:xfrm>
            <a:off x="4224528" y="3753612"/>
            <a:ext cx="128016" cy="128016"/>
          </a:xfrm>
          <a:prstGeom prst="ellipse">
            <a:avLst/>
          </a:prstGeom>
          <a:solidFill>
            <a:srgbClr val="C9A84C"/>
          </a:solidFill>
          <a:ln w="12700">
            <a:solidFill>
              <a:srgbClr val="C9A84C"/>
            </a:solidFill>
            <a:prstDash val="solid"/>
          </a:ln>
        </p:spPr>
      </p:sp>
      <p:sp>
        <p:nvSpPr>
          <p:cNvPr id="11" name="Text 9"/>
          <p:cNvSpPr/>
          <p:nvPr/>
        </p:nvSpPr>
        <p:spPr>
          <a:xfrm>
            <a:off x="4800600" y="329184"/>
            <a:ext cx="4187952" cy="237744"/>
          </a:xfrm>
          <a:prstGeom prst="rect">
            <a:avLst/>
          </a:prstGeom>
          <a:noFill/>
          <a:ln/>
        </p:spPr>
        <p:txBody>
          <a:bodyPr wrap="square" rtlCol="0" anchor="ctr"/>
          <a:lstStyle/>
          <a:p>
            <a:pPr indent="0" marL="0">
              <a:buNone/>
            </a:pPr>
            <a:r>
              <a:rPr lang="en-US" sz="850" b="1" spc="200" kern="0" dirty="0">
                <a:solidFill>
                  <a:srgbClr val="C9A84C"/>
                </a:solidFill>
                <a:latin typeface="Calibri" pitchFamily="34" charset="0"/>
                <a:ea typeface="Calibri" pitchFamily="34" charset="-122"/>
                <a:cs typeface="Calibri" pitchFamily="34" charset="-120"/>
              </a:rPr>
              <a:t>IN THIS MODULE</a:t>
            </a:r>
            <a:endParaRPr lang="en-US" sz="850" dirty="0"/>
          </a:p>
        </p:txBody>
      </p:sp>
      <p:sp>
        <p:nvSpPr>
          <p:cNvPr id="12" name="Text 10"/>
          <p:cNvSpPr/>
          <p:nvPr/>
        </p:nvSpPr>
        <p:spPr>
          <a:xfrm>
            <a:off x="4800600" y="640080"/>
            <a:ext cx="4187952" cy="685800"/>
          </a:xfrm>
          <a:prstGeom prst="rect">
            <a:avLst/>
          </a:prstGeom>
          <a:noFill/>
          <a:ln/>
        </p:spPr>
        <p:txBody>
          <a:bodyPr wrap="square" rtlCol="0" anchor="ctr"/>
          <a:lstStyle/>
          <a:p>
            <a:pPr indent="0" marL="0">
              <a:buNone/>
            </a:pPr>
            <a:r>
              <a:rPr lang="en-US" sz="1350" dirty="0">
                <a:solidFill>
                  <a:srgbClr val="2D3748"/>
                </a:solidFill>
                <a:latin typeface="Calibri" pitchFamily="34" charset="0"/>
                <a:ea typeface="Calibri" pitchFamily="34" charset="-122"/>
                <a:cs typeface="Calibri" pitchFamily="34" charset="-120"/>
              </a:rPr>
              <a:t>You can’t protect what you can’t recognize. Let’s make sure you can identify the information that needs protecting.</a:t>
            </a:r>
            <a:endParaRPr lang="en-US" sz="1350" dirty="0"/>
          </a:p>
        </p:txBody>
      </p:sp>
      <p:sp>
        <p:nvSpPr>
          <p:cNvPr id="13" name="Shape 11"/>
          <p:cNvSpPr/>
          <p:nvPr/>
        </p:nvSpPr>
        <p:spPr>
          <a:xfrm>
            <a:off x="4800600" y="1463040"/>
            <a:ext cx="329184" cy="329184"/>
          </a:xfrm>
          <a:prstGeom prst="ellipse">
            <a:avLst/>
          </a:prstGeom>
          <a:solidFill>
            <a:srgbClr val="C9A84C"/>
          </a:solidFill>
          <a:ln w="12700">
            <a:solidFill>
              <a:srgbClr val="C9A84C"/>
            </a:solidFill>
            <a:prstDash val="solid"/>
          </a:ln>
        </p:spPr>
      </p:sp>
      <p:sp>
        <p:nvSpPr>
          <p:cNvPr id="14" name="Text 12"/>
          <p:cNvSpPr/>
          <p:nvPr/>
        </p:nvSpPr>
        <p:spPr>
          <a:xfrm>
            <a:off x="4800600" y="1463040"/>
            <a:ext cx="329184" cy="329184"/>
          </a:xfrm>
          <a:prstGeom prst="rect">
            <a:avLst/>
          </a:prstGeom>
          <a:noFill/>
          <a:ln/>
        </p:spPr>
        <p:txBody>
          <a:bodyPr wrap="square" lIns="0" tIns="0" rIns="0" bIns="0" rtlCol="0" anchor="ctr"/>
          <a:lstStyle/>
          <a:p>
            <a:pPr algn="ctr" indent="0" marL="0">
              <a:buNone/>
            </a:pPr>
            <a:r>
              <a:rPr lang="en-US" sz="1200" b="1" dirty="0">
                <a:solidFill>
                  <a:srgbClr val="1B2A4A"/>
                </a:solidFill>
                <a:latin typeface="Calibri" pitchFamily="34" charset="0"/>
                <a:ea typeface="Calibri" pitchFamily="34" charset="-122"/>
                <a:cs typeface="Calibri" pitchFamily="34" charset="-120"/>
              </a:rPr>
              <a:t>1</a:t>
            </a:r>
            <a:endParaRPr lang="en-US" sz="1200" dirty="0"/>
          </a:p>
        </p:txBody>
      </p:sp>
      <p:sp>
        <p:nvSpPr>
          <p:cNvPr id="15" name="Text 13"/>
          <p:cNvSpPr/>
          <p:nvPr/>
        </p:nvSpPr>
        <p:spPr>
          <a:xfrm>
            <a:off x="5221224" y="1463040"/>
            <a:ext cx="3749040" cy="237744"/>
          </a:xfrm>
          <a:prstGeom prst="rect">
            <a:avLst/>
          </a:prstGeom>
          <a:noFill/>
          <a:ln/>
        </p:spPr>
        <p:txBody>
          <a:bodyPr wrap="square" rtlCol="0" anchor="ctr"/>
          <a:lstStyle/>
          <a:p>
            <a:pPr indent="0" marL="0">
              <a:buNone/>
            </a:pPr>
            <a:r>
              <a:rPr lang="en-US" sz="1150" b="1" dirty="0">
                <a:solidFill>
                  <a:srgbClr val="1B2A4A"/>
                </a:solidFill>
                <a:latin typeface="Calibri" pitchFamily="34" charset="0"/>
                <a:ea typeface="Calibri" pitchFamily="34" charset="-122"/>
                <a:cs typeface="Calibri" pitchFamily="34" charset="-120"/>
              </a:rPr>
              <a:t>What Is NPI?</a:t>
            </a:r>
            <a:endParaRPr lang="en-US" sz="1150" dirty="0"/>
          </a:p>
        </p:txBody>
      </p:sp>
      <p:sp>
        <p:nvSpPr>
          <p:cNvPr id="16" name="Text 14"/>
          <p:cNvSpPr/>
          <p:nvPr/>
        </p:nvSpPr>
        <p:spPr>
          <a:xfrm>
            <a:off x="5221224" y="1719072"/>
            <a:ext cx="3749040" cy="274320"/>
          </a:xfrm>
          <a:prstGeom prst="rect">
            <a:avLst/>
          </a:prstGeom>
          <a:noFill/>
          <a:ln/>
        </p:spPr>
        <p:txBody>
          <a:bodyPr wrap="square" rtlCol="0" anchor="ctr"/>
          <a:lstStyle/>
          <a:p>
            <a:pPr indent="0" marL="0">
              <a:buNone/>
            </a:pPr>
            <a:r>
              <a:rPr lang="en-US" sz="950" dirty="0">
                <a:solidFill>
                  <a:srgbClr val="64748B"/>
                </a:solidFill>
                <a:latin typeface="Calibri" pitchFamily="34" charset="0"/>
                <a:ea typeface="Calibri" pitchFamily="34" charset="-122"/>
                <a:cs typeface="Calibri" pitchFamily="34" charset="-120"/>
              </a:rPr>
              <a:t>Defining Nonpublic Personal Information across three source categories</a:t>
            </a:r>
            <a:endParaRPr lang="en-US" sz="950" dirty="0"/>
          </a:p>
        </p:txBody>
      </p:sp>
      <p:sp>
        <p:nvSpPr>
          <p:cNvPr id="17" name="Shape 15"/>
          <p:cNvSpPr/>
          <p:nvPr/>
        </p:nvSpPr>
        <p:spPr>
          <a:xfrm>
            <a:off x="4800600" y="2267712"/>
            <a:ext cx="329184" cy="329184"/>
          </a:xfrm>
          <a:prstGeom prst="ellipse">
            <a:avLst/>
          </a:prstGeom>
          <a:solidFill>
            <a:srgbClr val="C9A84C"/>
          </a:solidFill>
          <a:ln w="12700">
            <a:solidFill>
              <a:srgbClr val="C9A84C"/>
            </a:solidFill>
            <a:prstDash val="solid"/>
          </a:ln>
        </p:spPr>
      </p:sp>
      <p:sp>
        <p:nvSpPr>
          <p:cNvPr id="18" name="Text 16"/>
          <p:cNvSpPr/>
          <p:nvPr/>
        </p:nvSpPr>
        <p:spPr>
          <a:xfrm>
            <a:off x="4800600" y="2267712"/>
            <a:ext cx="329184" cy="329184"/>
          </a:xfrm>
          <a:prstGeom prst="rect">
            <a:avLst/>
          </a:prstGeom>
          <a:noFill/>
          <a:ln/>
        </p:spPr>
        <p:txBody>
          <a:bodyPr wrap="square" lIns="0" tIns="0" rIns="0" bIns="0" rtlCol="0" anchor="ctr"/>
          <a:lstStyle/>
          <a:p>
            <a:pPr algn="ctr" indent="0" marL="0">
              <a:buNone/>
            </a:pPr>
            <a:r>
              <a:rPr lang="en-US" sz="1200" b="1" dirty="0">
                <a:solidFill>
                  <a:srgbClr val="1B2A4A"/>
                </a:solidFill>
                <a:latin typeface="Calibri" pitchFamily="34" charset="0"/>
                <a:ea typeface="Calibri" pitchFamily="34" charset="-122"/>
                <a:cs typeface="Calibri" pitchFamily="34" charset="-120"/>
              </a:rPr>
              <a:t>2</a:t>
            </a:r>
            <a:endParaRPr lang="en-US" sz="1200" dirty="0"/>
          </a:p>
        </p:txBody>
      </p:sp>
      <p:sp>
        <p:nvSpPr>
          <p:cNvPr id="19" name="Text 17"/>
          <p:cNvSpPr/>
          <p:nvPr/>
        </p:nvSpPr>
        <p:spPr>
          <a:xfrm>
            <a:off x="5221224" y="2267712"/>
            <a:ext cx="3749040" cy="237744"/>
          </a:xfrm>
          <a:prstGeom prst="rect">
            <a:avLst/>
          </a:prstGeom>
          <a:noFill/>
          <a:ln/>
        </p:spPr>
        <p:txBody>
          <a:bodyPr wrap="square" rtlCol="0" anchor="ctr"/>
          <a:lstStyle/>
          <a:p>
            <a:pPr indent="0" marL="0">
              <a:buNone/>
            </a:pPr>
            <a:r>
              <a:rPr lang="en-US" sz="1150" b="1" dirty="0">
                <a:solidFill>
                  <a:srgbClr val="1B2A4A"/>
                </a:solidFill>
                <a:latin typeface="Calibri" pitchFamily="34" charset="0"/>
                <a:ea typeface="Calibri" pitchFamily="34" charset="-122"/>
                <a:cs typeface="Calibri" pitchFamily="34" charset="-120"/>
              </a:rPr>
              <a:t>Real-World Examples</a:t>
            </a:r>
            <a:endParaRPr lang="en-US" sz="1150" dirty="0"/>
          </a:p>
        </p:txBody>
      </p:sp>
      <p:sp>
        <p:nvSpPr>
          <p:cNvPr id="20" name="Text 18"/>
          <p:cNvSpPr/>
          <p:nvPr/>
        </p:nvSpPr>
        <p:spPr>
          <a:xfrm>
            <a:off x="5221224" y="2523744"/>
            <a:ext cx="3749040" cy="274320"/>
          </a:xfrm>
          <a:prstGeom prst="rect">
            <a:avLst/>
          </a:prstGeom>
          <a:noFill/>
          <a:ln/>
        </p:spPr>
        <p:txBody>
          <a:bodyPr wrap="square" rtlCol="0" anchor="ctr"/>
          <a:lstStyle/>
          <a:p>
            <a:pPr indent="0" marL="0">
              <a:buNone/>
            </a:pPr>
            <a:r>
              <a:rPr lang="en-US" sz="950" dirty="0">
                <a:solidFill>
                  <a:srgbClr val="64748B"/>
                </a:solidFill>
                <a:latin typeface="Calibri" pitchFamily="34" charset="0"/>
                <a:ea typeface="Calibri" pitchFamily="34" charset="-122"/>
                <a:cs typeface="Calibri" pitchFamily="34" charset="-120"/>
              </a:rPr>
              <a:t>Identifying NPI in the financial services context using practical scenarios</a:t>
            </a:r>
            <a:endParaRPr lang="en-US" sz="950" dirty="0"/>
          </a:p>
        </p:txBody>
      </p:sp>
      <p:sp>
        <p:nvSpPr>
          <p:cNvPr id="21" name="Shape 19"/>
          <p:cNvSpPr/>
          <p:nvPr/>
        </p:nvSpPr>
        <p:spPr>
          <a:xfrm>
            <a:off x="4800600" y="3072384"/>
            <a:ext cx="329184" cy="329184"/>
          </a:xfrm>
          <a:prstGeom prst="ellipse">
            <a:avLst/>
          </a:prstGeom>
          <a:solidFill>
            <a:srgbClr val="C9A84C"/>
          </a:solidFill>
          <a:ln w="12700">
            <a:solidFill>
              <a:srgbClr val="C9A84C"/>
            </a:solidFill>
            <a:prstDash val="solid"/>
          </a:ln>
        </p:spPr>
      </p:sp>
      <p:sp>
        <p:nvSpPr>
          <p:cNvPr id="22" name="Text 20"/>
          <p:cNvSpPr/>
          <p:nvPr/>
        </p:nvSpPr>
        <p:spPr>
          <a:xfrm>
            <a:off x="4800600" y="3072384"/>
            <a:ext cx="329184" cy="329184"/>
          </a:xfrm>
          <a:prstGeom prst="rect">
            <a:avLst/>
          </a:prstGeom>
          <a:noFill/>
          <a:ln/>
        </p:spPr>
        <p:txBody>
          <a:bodyPr wrap="square" lIns="0" tIns="0" rIns="0" bIns="0" rtlCol="0" anchor="ctr"/>
          <a:lstStyle/>
          <a:p>
            <a:pPr algn="ctr" indent="0" marL="0">
              <a:buNone/>
            </a:pPr>
            <a:r>
              <a:rPr lang="en-US" sz="1200" b="1" dirty="0">
                <a:solidFill>
                  <a:srgbClr val="1B2A4A"/>
                </a:solidFill>
                <a:latin typeface="Calibri" pitchFamily="34" charset="0"/>
                <a:ea typeface="Calibri" pitchFamily="34" charset="-122"/>
                <a:cs typeface="Calibri" pitchFamily="34" charset="-120"/>
              </a:rPr>
              <a:t>3</a:t>
            </a:r>
            <a:endParaRPr lang="en-US" sz="1200" dirty="0"/>
          </a:p>
        </p:txBody>
      </p:sp>
      <p:sp>
        <p:nvSpPr>
          <p:cNvPr id="23" name="Text 21"/>
          <p:cNvSpPr/>
          <p:nvPr/>
        </p:nvSpPr>
        <p:spPr>
          <a:xfrm>
            <a:off x="5221224" y="3072384"/>
            <a:ext cx="3749040" cy="237744"/>
          </a:xfrm>
          <a:prstGeom prst="rect">
            <a:avLst/>
          </a:prstGeom>
          <a:noFill/>
          <a:ln/>
        </p:spPr>
        <p:txBody>
          <a:bodyPr wrap="square" rtlCol="0" anchor="ctr"/>
          <a:lstStyle/>
          <a:p>
            <a:pPr indent="0" marL="0">
              <a:buNone/>
            </a:pPr>
            <a:r>
              <a:rPr lang="en-US" sz="1150" b="1" dirty="0">
                <a:solidFill>
                  <a:srgbClr val="1B2A4A"/>
                </a:solidFill>
                <a:latin typeface="Calibri" pitchFamily="34" charset="0"/>
                <a:ea typeface="Calibri" pitchFamily="34" charset="-122"/>
                <a:cs typeface="Calibri" pitchFamily="34" charset="-120"/>
              </a:rPr>
              <a:t>Your Responsibilities</a:t>
            </a:r>
            <a:endParaRPr lang="en-US" sz="1150" dirty="0"/>
          </a:p>
        </p:txBody>
      </p:sp>
      <p:sp>
        <p:nvSpPr>
          <p:cNvPr id="24" name="Text 22"/>
          <p:cNvSpPr/>
          <p:nvPr/>
        </p:nvSpPr>
        <p:spPr>
          <a:xfrm>
            <a:off x="5221224" y="3328416"/>
            <a:ext cx="3749040" cy="274320"/>
          </a:xfrm>
          <a:prstGeom prst="rect">
            <a:avLst/>
          </a:prstGeom>
          <a:noFill/>
          <a:ln/>
        </p:spPr>
        <p:txBody>
          <a:bodyPr wrap="square" rtlCol="0" anchor="ctr"/>
          <a:lstStyle/>
          <a:p>
            <a:pPr indent="0" marL="0">
              <a:buNone/>
            </a:pPr>
            <a:r>
              <a:rPr lang="en-US" sz="950" dirty="0">
                <a:solidFill>
                  <a:srgbClr val="64748B"/>
                </a:solidFill>
                <a:latin typeface="Calibri" pitchFamily="34" charset="0"/>
                <a:ea typeface="Calibri" pitchFamily="34" charset="-122"/>
                <a:cs typeface="Calibri" pitchFamily="34" charset="-120"/>
              </a:rPr>
              <a:t>The specific do’s and don’ts for handling NPI in your daily work</a:t>
            </a:r>
            <a:endParaRPr lang="en-US" sz="950" dirty="0"/>
          </a:p>
        </p:txBody>
      </p:sp>
      <p:sp>
        <p:nvSpPr>
          <p:cNvPr id="25" name="Shape 23"/>
          <p:cNvSpPr/>
          <p:nvPr/>
        </p:nvSpPr>
        <p:spPr>
          <a:xfrm>
            <a:off x="4800600" y="4668012"/>
            <a:ext cx="4187952" cy="347472"/>
          </a:xfrm>
          <a:prstGeom prst="rect">
            <a:avLst/>
          </a:prstGeom>
          <a:solidFill>
            <a:srgbClr val="F7F8FA"/>
          </a:solidFill>
          <a:ln w="12700">
            <a:solidFill>
              <a:srgbClr val="E2E8F0"/>
            </a:solidFill>
            <a:prstDash val="solid"/>
          </a:ln>
        </p:spPr>
      </p:sp>
      <p:sp>
        <p:nvSpPr>
          <p:cNvPr id="26" name="Shape 24"/>
          <p:cNvSpPr/>
          <p:nvPr/>
        </p:nvSpPr>
        <p:spPr>
          <a:xfrm>
            <a:off x="4800600" y="4668012"/>
            <a:ext cx="2791968" cy="347472"/>
          </a:xfrm>
          <a:prstGeom prst="rect">
            <a:avLst/>
          </a:prstGeom>
          <a:solidFill>
            <a:srgbClr val="C9A84C"/>
          </a:solidFill>
          <a:ln w="12700">
            <a:solidFill>
              <a:srgbClr val="C9A84C"/>
            </a:solidFill>
            <a:prstDash val="solid"/>
          </a:ln>
        </p:spPr>
      </p:sp>
      <p:sp>
        <p:nvSpPr>
          <p:cNvPr id="27" name="Text 25"/>
          <p:cNvSpPr/>
          <p:nvPr/>
        </p:nvSpPr>
        <p:spPr>
          <a:xfrm>
            <a:off x="4800600" y="4668012"/>
            <a:ext cx="4187952" cy="347472"/>
          </a:xfrm>
          <a:prstGeom prst="rect">
            <a:avLst/>
          </a:prstGeom>
          <a:noFill/>
          <a:ln/>
        </p:spPr>
        <p:txBody>
          <a:bodyPr wrap="square" rtlCol="0" anchor="ctr"/>
          <a:lstStyle/>
          <a:p>
            <a:pPr algn="ctr" indent="0" marL="0">
              <a:buNone/>
            </a:pPr>
            <a:r>
              <a:rPr lang="en-US" sz="900" b="1" dirty="0">
                <a:solidFill>
                  <a:srgbClr val="1B2A4A"/>
                </a:solidFill>
                <a:latin typeface="Calibri" pitchFamily="34" charset="0"/>
                <a:ea typeface="Calibri" pitchFamily="34" charset="-122"/>
                <a:cs typeface="Calibri" pitchFamily="34" charset="-120"/>
              </a:rPr>
              <a:t>MODULE 2 OF 3</a:t>
            </a:r>
            <a:endParaRPr lang="en-US" sz="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7F8FA"/>
        </a:solidFill>
      </p:bgPr>
    </p:bg>
    <p:spTree>
      <p:nvGrpSpPr>
        <p:cNvPr id="1" name=""/>
        <p:cNvGrpSpPr/>
        <p:nvPr/>
      </p:nvGrpSpPr>
      <p:grpSpPr>
        <a:xfrm>
          <a:off x="0" y="0"/>
          <a:ext cx="0" cy="0"/>
          <a:chOff x="0" y="0"/>
          <a:chExt cx="0" cy="0"/>
        </a:xfrm>
      </p:grpSpPr>
      <p:sp>
        <p:nvSpPr>
          <p:cNvPr id="2" name="Shape 0"/>
          <p:cNvSpPr/>
          <p:nvPr/>
        </p:nvSpPr>
        <p:spPr>
          <a:xfrm>
            <a:off x="0" y="0"/>
            <a:ext cx="1371600" cy="4887468"/>
          </a:xfrm>
          <a:prstGeom prst="rect">
            <a:avLst/>
          </a:prstGeom>
          <a:solidFill>
            <a:srgbClr val="1B2A4A"/>
          </a:solidFill>
          <a:ln w="12700">
            <a:solidFill>
              <a:srgbClr val="1B2A4A"/>
            </a:solidFill>
            <a:prstDash val="solid"/>
          </a:ln>
        </p:spPr>
      </p:sp>
      <p:sp>
        <p:nvSpPr>
          <p:cNvPr id="3" name="Text 1"/>
          <p:cNvSpPr/>
          <p:nvPr/>
        </p:nvSpPr>
        <p:spPr>
          <a:xfrm>
            <a:off x="73152" y="73152"/>
            <a:ext cx="1225296" cy="621792"/>
          </a:xfrm>
          <a:prstGeom prst="rect">
            <a:avLst/>
          </a:prstGeom>
          <a:noFill/>
          <a:ln/>
        </p:spPr>
        <p:txBody>
          <a:bodyPr wrap="square" rtlCol="0" anchor="ctr"/>
          <a:lstStyle/>
          <a:p>
            <a:pPr algn="ctr" indent="0" marL="0">
              <a:buNone/>
            </a:pPr>
            <a:r>
              <a:rPr lang="en-US" sz="650" b="1" spc="30" kern="0" dirty="0">
                <a:solidFill>
                  <a:srgbClr val="6B82A2"/>
                </a:solidFill>
                <a:latin typeface="Calibri" pitchFamily="34" charset="0"/>
                <a:ea typeface="Calibri" pitchFamily="34" charset="-122"/>
                <a:cs typeface="Calibri" pitchFamily="34" charset="-120"/>
              </a:rPr>
              <a:t>DATA PRIVACY</a:t>
            </a:r>
            <a:endParaRPr lang="en-US" sz="650" dirty="0"/>
          </a:p>
          <a:p>
            <a:pPr algn="ctr" indent="0" marL="0">
              <a:buNone/>
            </a:pPr>
            <a:r>
              <a:rPr lang="en-US" sz="650" b="1" spc="30" kern="0" dirty="0">
                <a:solidFill>
                  <a:srgbClr val="6B82A2"/>
                </a:solidFill>
                <a:latin typeface="Calibri" pitchFamily="34" charset="0"/>
                <a:ea typeface="Calibri" pitchFamily="34" charset="-122"/>
                <a:cs typeface="Calibri" pitchFamily="34" charset="-120"/>
              </a:rPr>
              <a:t>KNOW YOUR</a:t>
            </a:r>
            <a:endParaRPr lang="en-US" sz="650" dirty="0"/>
          </a:p>
          <a:p>
            <a:pPr algn="ctr" indent="0" marL="0">
              <a:buNone/>
            </a:pPr>
            <a:r>
              <a:rPr lang="en-US" sz="650" b="1" spc="30" kern="0" dirty="0">
                <a:solidFill>
                  <a:srgbClr val="6B82A2"/>
                </a:solidFill>
                <a:latin typeface="Calibri" pitchFamily="34" charset="0"/>
                <a:ea typeface="Calibri" pitchFamily="34" charset="-122"/>
                <a:cs typeface="Calibri" pitchFamily="34" charset="-120"/>
              </a:rPr>
              <a:t>OBLIGATIONS</a:t>
            </a:r>
            <a:endParaRPr lang="en-US" sz="650" dirty="0"/>
          </a:p>
        </p:txBody>
      </p:sp>
      <p:sp>
        <p:nvSpPr>
          <p:cNvPr id="4" name="Shape 2"/>
          <p:cNvSpPr/>
          <p:nvPr/>
        </p:nvSpPr>
        <p:spPr>
          <a:xfrm>
            <a:off x="109728" y="987552"/>
            <a:ext cx="310896" cy="310896"/>
          </a:xfrm>
          <a:prstGeom prst="ellipse">
            <a:avLst/>
          </a:prstGeom>
          <a:solidFill>
            <a:srgbClr val="C9A84C"/>
          </a:solidFill>
          <a:ln w="12700">
            <a:solidFill>
              <a:srgbClr val="C9A84C"/>
            </a:solidFill>
            <a:prstDash val="solid"/>
          </a:ln>
        </p:spPr>
      </p:sp>
      <p:sp>
        <p:nvSpPr>
          <p:cNvPr id="5" name="Text 3"/>
          <p:cNvSpPr/>
          <p:nvPr/>
        </p:nvSpPr>
        <p:spPr>
          <a:xfrm>
            <a:off x="109728" y="987552"/>
            <a:ext cx="310896" cy="310896"/>
          </a:xfrm>
          <a:prstGeom prst="rect">
            <a:avLst/>
          </a:prstGeom>
          <a:noFill/>
          <a:ln/>
        </p:spPr>
        <p:txBody>
          <a:bodyPr wrap="square" lIns="0" tIns="0" rIns="0" bIns="0" rtlCol="0" anchor="ctr"/>
          <a:lstStyle/>
          <a:p>
            <a:pPr algn="ctr" indent="0" marL="0">
              <a:buNone/>
            </a:pPr>
            <a:r>
              <a:rPr lang="en-US" sz="900" b="1" dirty="0">
                <a:solidFill>
                  <a:srgbClr val="1B2A4A"/>
                </a:solidFill>
                <a:latin typeface="Calibri" pitchFamily="34" charset="0"/>
                <a:ea typeface="Calibri" pitchFamily="34" charset="-122"/>
                <a:cs typeface="Calibri" pitchFamily="34" charset="-120"/>
              </a:rPr>
              <a:t>✓</a:t>
            </a:r>
            <a:endParaRPr lang="en-US" sz="900" dirty="0"/>
          </a:p>
        </p:txBody>
      </p:sp>
      <p:sp>
        <p:nvSpPr>
          <p:cNvPr id="6" name="Text 4"/>
          <p:cNvSpPr/>
          <p:nvPr/>
        </p:nvSpPr>
        <p:spPr>
          <a:xfrm>
            <a:off x="502920" y="914400"/>
            <a:ext cx="804672" cy="256032"/>
          </a:xfrm>
          <a:prstGeom prst="rect">
            <a:avLst/>
          </a:prstGeom>
          <a:noFill/>
          <a:ln/>
        </p:spPr>
        <p:txBody>
          <a:bodyPr wrap="square" rtlCol="0" anchor="ctr"/>
          <a:lstStyle/>
          <a:p>
            <a:pPr indent="0" marL="0">
              <a:buNone/>
            </a:pPr>
            <a:r>
              <a:rPr lang="en-US" sz="850" b="1" dirty="0">
                <a:solidFill>
                  <a:srgbClr val="C9A84C"/>
                </a:solidFill>
                <a:latin typeface="Calibri" pitchFamily="34" charset="0"/>
                <a:ea typeface="Calibri" pitchFamily="34" charset="-122"/>
                <a:cs typeface="Calibri" pitchFamily="34" charset="-120"/>
              </a:rPr>
              <a:t>Module 1</a:t>
            </a:r>
            <a:endParaRPr lang="en-US" sz="850" dirty="0"/>
          </a:p>
        </p:txBody>
      </p:sp>
      <p:sp>
        <p:nvSpPr>
          <p:cNvPr id="7" name="Text 5"/>
          <p:cNvSpPr/>
          <p:nvPr/>
        </p:nvSpPr>
        <p:spPr>
          <a:xfrm>
            <a:off x="502920" y="1188720"/>
            <a:ext cx="804672" cy="384048"/>
          </a:xfrm>
          <a:prstGeom prst="rect">
            <a:avLst/>
          </a:prstGeom>
          <a:noFill/>
          <a:ln/>
        </p:spPr>
        <p:txBody>
          <a:bodyPr wrap="square" rtlCol="0" anchor="ctr"/>
          <a:lstStyle/>
          <a:p>
            <a:pPr indent="0" marL="0">
              <a:buNone/>
            </a:pPr>
            <a:r>
              <a:rPr lang="en-US" sz="700" dirty="0">
                <a:solidFill>
                  <a:srgbClr val="9A8060"/>
                </a:solidFill>
                <a:latin typeface="Calibri" pitchFamily="34" charset="0"/>
                <a:ea typeface="Calibri" pitchFamily="34" charset="-122"/>
                <a:cs typeface="Calibri" pitchFamily="34" charset="-120"/>
              </a:rPr>
              <a:t>The Rules That Bind Us</a:t>
            </a:r>
            <a:endParaRPr lang="en-US" sz="700" dirty="0"/>
          </a:p>
        </p:txBody>
      </p:sp>
      <p:sp>
        <p:nvSpPr>
          <p:cNvPr id="8" name="Shape 6"/>
          <p:cNvSpPr/>
          <p:nvPr/>
        </p:nvSpPr>
        <p:spPr>
          <a:xfrm>
            <a:off x="0" y="1764792"/>
            <a:ext cx="1371600" cy="868680"/>
          </a:xfrm>
          <a:prstGeom prst="rect">
            <a:avLst/>
          </a:prstGeom>
          <a:solidFill>
            <a:srgbClr val="243858"/>
          </a:solidFill>
          <a:ln w="12700">
            <a:solidFill>
              <a:srgbClr val="C9A84C"/>
            </a:solidFill>
            <a:prstDash val="solid"/>
          </a:ln>
        </p:spPr>
      </p:sp>
      <p:sp>
        <p:nvSpPr>
          <p:cNvPr id="9" name="Shape 7"/>
          <p:cNvSpPr/>
          <p:nvPr/>
        </p:nvSpPr>
        <p:spPr>
          <a:xfrm>
            <a:off x="0" y="1764792"/>
            <a:ext cx="54864" cy="868680"/>
          </a:xfrm>
          <a:prstGeom prst="rect">
            <a:avLst/>
          </a:prstGeom>
          <a:solidFill>
            <a:srgbClr val="C9A84C"/>
          </a:solidFill>
          <a:ln w="12700">
            <a:solidFill>
              <a:srgbClr val="C9A84C"/>
            </a:solidFill>
            <a:prstDash val="solid"/>
          </a:ln>
        </p:spPr>
      </p:sp>
      <p:sp>
        <p:nvSpPr>
          <p:cNvPr id="10" name="Shape 8"/>
          <p:cNvSpPr/>
          <p:nvPr/>
        </p:nvSpPr>
        <p:spPr>
          <a:xfrm>
            <a:off x="109728" y="1947672"/>
            <a:ext cx="310896" cy="310896"/>
          </a:xfrm>
          <a:prstGeom prst="ellipse">
            <a:avLst/>
          </a:prstGeom>
          <a:solidFill>
            <a:srgbClr val="C9A84C"/>
          </a:solidFill>
          <a:ln w="12700">
            <a:solidFill>
              <a:srgbClr val="C9A84C"/>
            </a:solidFill>
            <a:prstDash val="solid"/>
          </a:ln>
        </p:spPr>
      </p:sp>
      <p:sp>
        <p:nvSpPr>
          <p:cNvPr id="11" name="Text 9"/>
          <p:cNvSpPr/>
          <p:nvPr/>
        </p:nvSpPr>
        <p:spPr>
          <a:xfrm>
            <a:off x="109728" y="1947672"/>
            <a:ext cx="310896" cy="310896"/>
          </a:xfrm>
          <a:prstGeom prst="rect">
            <a:avLst/>
          </a:prstGeom>
          <a:noFill/>
          <a:ln/>
        </p:spPr>
        <p:txBody>
          <a:bodyPr wrap="square" lIns="0" tIns="0" rIns="0" bIns="0" rtlCol="0" anchor="ctr"/>
          <a:lstStyle/>
          <a:p>
            <a:pPr algn="ctr" indent="0" marL="0">
              <a:buNone/>
            </a:pPr>
            <a:r>
              <a:rPr lang="en-US" sz="900" b="1" dirty="0">
                <a:solidFill>
                  <a:srgbClr val="1B2A4A"/>
                </a:solidFill>
                <a:latin typeface="Calibri" pitchFamily="34" charset="0"/>
                <a:ea typeface="Calibri" pitchFamily="34" charset="-122"/>
                <a:cs typeface="Calibri" pitchFamily="34" charset="-120"/>
              </a:rPr>
              <a:t>▶</a:t>
            </a:r>
            <a:endParaRPr lang="en-US" sz="900" dirty="0"/>
          </a:p>
        </p:txBody>
      </p:sp>
      <p:sp>
        <p:nvSpPr>
          <p:cNvPr id="12" name="Text 10"/>
          <p:cNvSpPr/>
          <p:nvPr/>
        </p:nvSpPr>
        <p:spPr>
          <a:xfrm>
            <a:off x="502920" y="1874520"/>
            <a:ext cx="804672" cy="256032"/>
          </a:xfrm>
          <a:prstGeom prst="rect">
            <a:avLst/>
          </a:prstGeom>
          <a:noFill/>
          <a:ln/>
        </p:spPr>
        <p:txBody>
          <a:bodyPr wrap="square" rtlCol="0" anchor="ctr"/>
          <a:lstStyle/>
          <a:p>
            <a:pPr indent="0" marL="0">
              <a:buNone/>
            </a:pPr>
            <a:r>
              <a:rPr lang="en-US" sz="850" b="1" dirty="0">
                <a:solidFill>
                  <a:srgbClr val="FFFFFF"/>
                </a:solidFill>
                <a:latin typeface="Calibri" pitchFamily="34" charset="0"/>
                <a:ea typeface="Calibri" pitchFamily="34" charset="-122"/>
                <a:cs typeface="Calibri" pitchFamily="34" charset="-120"/>
              </a:rPr>
              <a:t>Module 2</a:t>
            </a:r>
            <a:endParaRPr lang="en-US" sz="850" dirty="0"/>
          </a:p>
        </p:txBody>
      </p:sp>
      <p:sp>
        <p:nvSpPr>
          <p:cNvPr id="13" name="Text 11"/>
          <p:cNvSpPr/>
          <p:nvPr/>
        </p:nvSpPr>
        <p:spPr>
          <a:xfrm>
            <a:off x="502920" y="2148840"/>
            <a:ext cx="804672" cy="384048"/>
          </a:xfrm>
          <a:prstGeom prst="rect">
            <a:avLst/>
          </a:prstGeom>
          <a:noFill/>
          <a:ln/>
        </p:spPr>
        <p:txBody>
          <a:bodyPr wrap="square" rtlCol="0" anchor="ctr"/>
          <a:lstStyle/>
          <a:p>
            <a:pPr indent="0" marL="0">
              <a:buNone/>
            </a:pPr>
            <a:r>
              <a:rPr lang="en-US" sz="700" dirty="0">
                <a:solidFill>
                  <a:srgbClr val="A8B8CC"/>
                </a:solidFill>
                <a:latin typeface="Calibri" pitchFamily="34" charset="0"/>
                <a:ea typeface="Calibri" pitchFamily="34" charset="-122"/>
                <a:cs typeface="Calibri" pitchFamily="34" charset="-120"/>
              </a:rPr>
              <a:t>Your Data, Your Duty</a:t>
            </a:r>
            <a:endParaRPr lang="en-US" sz="700" dirty="0"/>
          </a:p>
        </p:txBody>
      </p:sp>
      <p:sp>
        <p:nvSpPr>
          <p:cNvPr id="14" name="Shape 12"/>
          <p:cNvSpPr/>
          <p:nvPr/>
        </p:nvSpPr>
        <p:spPr>
          <a:xfrm>
            <a:off x="109728" y="2907792"/>
            <a:ext cx="310896" cy="310896"/>
          </a:xfrm>
          <a:prstGeom prst="ellipse">
            <a:avLst/>
          </a:prstGeom>
          <a:solidFill>
            <a:srgbClr val="334D6E"/>
          </a:solidFill>
          <a:ln w="12700">
            <a:solidFill>
              <a:srgbClr val="334D6E"/>
            </a:solidFill>
            <a:prstDash val="solid"/>
          </a:ln>
        </p:spPr>
      </p:sp>
      <p:sp>
        <p:nvSpPr>
          <p:cNvPr id="15" name="Text 13"/>
          <p:cNvSpPr/>
          <p:nvPr/>
        </p:nvSpPr>
        <p:spPr>
          <a:xfrm>
            <a:off x="109728" y="2907792"/>
            <a:ext cx="310896" cy="310896"/>
          </a:xfrm>
          <a:prstGeom prst="rect">
            <a:avLst/>
          </a:prstGeom>
          <a:noFill/>
          <a:ln/>
        </p:spPr>
        <p:txBody>
          <a:bodyPr wrap="square" lIns="0" tIns="0" rIns="0" bIns="0" rtlCol="0" anchor="ctr"/>
          <a:lstStyle/>
          <a:p>
            <a:pPr algn="ctr" indent="0" marL="0">
              <a:buNone/>
            </a:pPr>
            <a:r>
              <a:rPr lang="en-US" sz="900" b="1" dirty="0">
                <a:solidFill>
                  <a:srgbClr val="6B82A2"/>
                </a:solidFill>
                <a:latin typeface="Calibri" pitchFamily="34" charset="0"/>
                <a:ea typeface="Calibri" pitchFamily="34" charset="-122"/>
                <a:cs typeface="Calibri" pitchFamily="34" charset="-120"/>
              </a:rPr>
              <a:t>3</a:t>
            </a:r>
            <a:endParaRPr lang="en-US" sz="900" dirty="0"/>
          </a:p>
        </p:txBody>
      </p:sp>
      <p:sp>
        <p:nvSpPr>
          <p:cNvPr id="16" name="Text 14"/>
          <p:cNvSpPr/>
          <p:nvPr/>
        </p:nvSpPr>
        <p:spPr>
          <a:xfrm>
            <a:off x="502920" y="2834640"/>
            <a:ext cx="804672" cy="256032"/>
          </a:xfrm>
          <a:prstGeom prst="rect">
            <a:avLst/>
          </a:prstGeom>
          <a:noFill/>
          <a:ln/>
        </p:spPr>
        <p:txBody>
          <a:bodyPr wrap="square" rtlCol="0" anchor="ctr"/>
          <a:lstStyle/>
          <a:p>
            <a:pPr indent="0" marL="0">
              <a:buNone/>
            </a:pPr>
            <a:r>
              <a:rPr lang="en-US" sz="850" b="1" dirty="0">
                <a:solidFill>
                  <a:srgbClr val="4A6080"/>
                </a:solidFill>
                <a:latin typeface="Calibri" pitchFamily="34" charset="0"/>
                <a:ea typeface="Calibri" pitchFamily="34" charset="-122"/>
                <a:cs typeface="Calibri" pitchFamily="34" charset="-120"/>
              </a:rPr>
              <a:t>Module 3</a:t>
            </a:r>
            <a:endParaRPr lang="en-US" sz="850" dirty="0"/>
          </a:p>
        </p:txBody>
      </p:sp>
      <p:sp>
        <p:nvSpPr>
          <p:cNvPr id="17" name="Text 15"/>
          <p:cNvSpPr/>
          <p:nvPr/>
        </p:nvSpPr>
        <p:spPr>
          <a:xfrm>
            <a:off x="502920" y="3108960"/>
            <a:ext cx="804672" cy="384048"/>
          </a:xfrm>
          <a:prstGeom prst="rect">
            <a:avLst/>
          </a:prstGeom>
          <a:noFill/>
          <a:ln/>
        </p:spPr>
        <p:txBody>
          <a:bodyPr wrap="square" rtlCol="0" anchor="ctr"/>
          <a:lstStyle/>
          <a:p>
            <a:pPr indent="0" marL="0">
              <a:buNone/>
            </a:pPr>
            <a:r>
              <a:rPr lang="en-US" sz="700" dirty="0">
                <a:solidFill>
                  <a:srgbClr val="394E63"/>
                </a:solidFill>
                <a:latin typeface="Calibri" pitchFamily="34" charset="0"/>
                <a:ea typeface="Calibri" pitchFamily="34" charset="-122"/>
                <a:cs typeface="Calibri" pitchFamily="34" charset="-120"/>
              </a:rPr>
              <a:t>When Things Go Wrong</a:t>
            </a:r>
            <a:endParaRPr lang="en-US" sz="700" dirty="0"/>
          </a:p>
        </p:txBody>
      </p:sp>
      <p:sp>
        <p:nvSpPr>
          <p:cNvPr id="18" name="Text 16"/>
          <p:cNvSpPr/>
          <p:nvPr/>
        </p:nvSpPr>
        <p:spPr>
          <a:xfrm>
            <a:off x="91440" y="3749040"/>
            <a:ext cx="1188720" cy="237744"/>
          </a:xfrm>
          <a:prstGeom prst="rect">
            <a:avLst/>
          </a:prstGeom>
          <a:noFill/>
          <a:ln/>
        </p:spPr>
        <p:txBody>
          <a:bodyPr wrap="square" rtlCol="0" anchor="ctr"/>
          <a:lstStyle/>
          <a:p>
            <a:pPr algn="ctr" indent="0" marL="0">
              <a:buNone/>
            </a:pPr>
            <a:r>
              <a:rPr lang="en-US" sz="750" b="1" spc="50" kern="0" dirty="0">
                <a:solidFill>
                  <a:srgbClr val="C9A84C"/>
                </a:solidFill>
                <a:latin typeface="Calibri" pitchFamily="34" charset="0"/>
                <a:ea typeface="Calibri" pitchFamily="34" charset="-122"/>
                <a:cs typeface="Calibri" pitchFamily="34" charset="-120"/>
              </a:rPr>
              <a:t>40% COMPLETE</a:t>
            </a:r>
            <a:endParaRPr lang="en-US" sz="750" dirty="0"/>
          </a:p>
        </p:txBody>
      </p:sp>
      <p:sp>
        <p:nvSpPr>
          <p:cNvPr id="19" name="Shape 17"/>
          <p:cNvSpPr/>
          <p:nvPr/>
        </p:nvSpPr>
        <p:spPr>
          <a:xfrm>
            <a:off x="137160" y="4023360"/>
            <a:ext cx="1097280" cy="91440"/>
          </a:xfrm>
          <a:prstGeom prst="rect">
            <a:avLst/>
          </a:prstGeom>
          <a:solidFill>
            <a:srgbClr val="0D1929"/>
          </a:solidFill>
          <a:ln w="12700">
            <a:solidFill>
              <a:srgbClr val="0D1929"/>
            </a:solidFill>
            <a:prstDash val="solid"/>
          </a:ln>
        </p:spPr>
      </p:sp>
      <p:sp>
        <p:nvSpPr>
          <p:cNvPr id="20" name="Shape 18"/>
          <p:cNvSpPr/>
          <p:nvPr/>
        </p:nvSpPr>
        <p:spPr>
          <a:xfrm>
            <a:off x="137160" y="4023360"/>
            <a:ext cx="438912" cy="91440"/>
          </a:xfrm>
          <a:prstGeom prst="rect">
            <a:avLst/>
          </a:prstGeom>
          <a:solidFill>
            <a:srgbClr val="C9A84C"/>
          </a:solidFill>
          <a:ln w="12700">
            <a:solidFill>
              <a:srgbClr val="C9A84C"/>
            </a:solidFill>
            <a:prstDash val="solid"/>
          </a:ln>
        </p:spPr>
      </p:sp>
      <p:sp>
        <p:nvSpPr>
          <p:cNvPr id="21" name="Shape 19"/>
          <p:cNvSpPr/>
          <p:nvPr/>
        </p:nvSpPr>
        <p:spPr>
          <a:xfrm>
            <a:off x="0" y="4887468"/>
            <a:ext cx="9144000" cy="256032"/>
          </a:xfrm>
          <a:prstGeom prst="rect">
            <a:avLst/>
          </a:prstGeom>
          <a:solidFill>
            <a:srgbClr val="111D30"/>
          </a:solidFill>
          <a:ln w="12700">
            <a:solidFill>
              <a:srgbClr val="111D30"/>
            </a:solidFill>
            <a:prstDash val="solid"/>
          </a:ln>
        </p:spPr>
      </p:sp>
      <p:sp>
        <p:nvSpPr>
          <p:cNvPr id="22" name="Shape 20"/>
          <p:cNvSpPr/>
          <p:nvPr/>
        </p:nvSpPr>
        <p:spPr>
          <a:xfrm>
            <a:off x="0" y="4887468"/>
            <a:ext cx="3657600" cy="256032"/>
          </a:xfrm>
          <a:prstGeom prst="rect">
            <a:avLst/>
          </a:prstGeom>
          <a:solidFill>
            <a:srgbClr val="C9A84C"/>
          </a:solidFill>
          <a:ln w="12700">
            <a:solidFill>
              <a:srgbClr val="C9A84C"/>
            </a:solidFill>
            <a:prstDash val="solid"/>
          </a:ln>
        </p:spPr>
      </p:sp>
      <p:sp>
        <p:nvSpPr>
          <p:cNvPr id="23" name="Text 21"/>
          <p:cNvSpPr/>
          <p:nvPr/>
        </p:nvSpPr>
        <p:spPr>
          <a:xfrm>
            <a:off x="0" y="4887468"/>
            <a:ext cx="9144000" cy="256032"/>
          </a:xfrm>
          <a:prstGeom prst="rect">
            <a:avLst/>
          </a:prstGeom>
          <a:noFill/>
          <a:ln/>
        </p:spPr>
        <p:txBody>
          <a:bodyPr wrap="square" rtlCol="0" anchor="ctr"/>
          <a:lstStyle/>
          <a:p>
            <a:pPr algn="ctr" indent="0" marL="0">
              <a:buNone/>
            </a:pPr>
            <a:r>
              <a:rPr lang="en-US" sz="850" dirty="0">
                <a:solidFill>
                  <a:srgbClr val="FFFFFF"/>
                </a:solidFill>
                <a:latin typeface="Calibri" pitchFamily="34" charset="0"/>
                <a:ea typeface="Calibri" pitchFamily="34" charset="-122"/>
                <a:cs typeface="Calibri" pitchFamily="34" charset="-120"/>
              </a:rPr>
              <a:t>40% Complete</a:t>
            </a:r>
            <a:endParaRPr lang="en-US" sz="850" dirty="0"/>
          </a:p>
        </p:txBody>
      </p:sp>
      <p:sp>
        <p:nvSpPr>
          <p:cNvPr id="24" name="Shape 22"/>
          <p:cNvSpPr/>
          <p:nvPr/>
        </p:nvSpPr>
        <p:spPr>
          <a:xfrm>
            <a:off x="1371600" y="0"/>
            <a:ext cx="54864" cy="4887468"/>
          </a:xfrm>
          <a:prstGeom prst="rect">
            <a:avLst/>
          </a:prstGeom>
          <a:solidFill>
            <a:srgbClr val="C9A84C"/>
          </a:solidFill>
          <a:ln w="12700">
            <a:solidFill>
              <a:srgbClr val="C9A84C"/>
            </a:solidFill>
            <a:prstDash val="solid"/>
          </a:ln>
        </p:spPr>
      </p:sp>
      <p:sp>
        <p:nvSpPr>
          <p:cNvPr id="25" name="Shape 23"/>
          <p:cNvSpPr/>
          <p:nvPr/>
        </p:nvSpPr>
        <p:spPr>
          <a:xfrm>
            <a:off x="1426464" y="0"/>
            <a:ext cx="7717536" cy="4887468"/>
          </a:xfrm>
          <a:prstGeom prst="rect">
            <a:avLst/>
          </a:prstGeom>
          <a:solidFill>
            <a:srgbClr val="FFFFFF"/>
          </a:solidFill>
          <a:ln w="12700">
            <a:solidFill>
              <a:srgbClr val="FFFFFF"/>
            </a:solidFill>
            <a:prstDash val="solid"/>
          </a:ln>
        </p:spPr>
      </p:sp>
      <p:sp>
        <p:nvSpPr>
          <p:cNvPr id="26" name="Text 24"/>
          <p:cNvSpPr/>
          <p:nvPr/>
        </p:nvSpPr>
        <p:spPr>
          <a:xfrm>
            <a:off x="1517904" y="91440"/>
            <a:ext cx="7534656" cy="219456"/>
          </a:xfrm>
          <a:prstGeom prst="rect">
            <a:avLst/>
          </a:prstGeom>
          <a:noFill/>
          <a:ln/>
        </p:spPr>
        <p:txBody>
          <a:bodyPr wrap="square" rtlCol="0" anchor="ctr"/>
          <a:lstStyle/>
          <a:p>
            <a:pPr indent="0" marL="0">
              <a:buNone/>
            </a:pPr>
            <a:r>
              <a:rPr lang="en-US" sz="800" b="1" spc="100" kern="0" dirty="0">
                <a:solidFill>
                  <a:srgbClr val="C9A84C"/>
                </a:solidFill>
                <a:latin typeface="Calibri" pitchFamily="34" charset="0"/>
                <a:ea typeface="Calibri" pitchFamily="34" charset="-122"/>
                <a:cs typeface="Calibri" pitchFamily="34" charset="-120"/>
              </a:rPr>
              <a:t>MODULE 2  ·  SCREEN 2.2  ·  DEFINING NPI</a:t>
            </a:r>
            <a:endParaRPr lang="en-US" sz="800" dirty="0"/>
          </a:p>
        </p:txBody>
      </p:sp>
      <p:sp>
        <p:nvSpPr>
          <p:cNvPr id="27" name="Text 25"/>
          <p:cNvSpPr/>
          <p:nvPr/>
        </p:nvSpPr>
        <p:spPr>
          <a:xfrm>
            <a:off x="1517904" y="347472"/>
            <a:ext cx="7534656" cy="457200"/>
          </a:xfrm>
          <a:prstGeom prst="rect">
            <a:avLst/>
          </a:prstGeom>
          <a:noFill/>
          <a:ln/>
        </p:spPr>
        <p:txBody>
          <a:bodyPr wrap="square" rtlCol="0" anchor="ctr"/>
          <a:lstStyle/>
          <a:p>
            <a:pPr indent="0" marL="0">
              <a:buNone/>
            </a:pPr>
            <a:r>
              <a:rPr lang="en-US" sz="2000" b="1" dirty="0">
                <a:solidFill>
                  <a:srgbClr val="1B2A4A"/>
                </a:solidFill>
                <a:latin typeface="Calibri" pitchFamily="34" charset="0"/>
                <a:ea typeface="Calibri" pitchFamily="34" charset="-122"/>
                <a:cs typeface="Calibri" pitchFamily="34" charset="-120"/>
              </a:rPr>
              <a:t>Defining Nonpublic Personal Information (NPI)</a:t>
            </a:r>
            <a:endParaRPr lang="en-US" sz="2000" dirty="0"/>
          </a:p>
        </p:txBody>
      </p:sp>
      <p:sp>
        <p:nvSpPr>
          <p:cNvPr id="28" name="Text 26"/>
          <p:cNvSpPr/>
          <p:nvPr/>
        </p:nvSpPr>
        <p:spPr>
          <a:xfrm>
            <a:off x="1517904" y="850392"/>
            <a:ext cx="7534656" cy="274320"/>
          </a:xfrm>
          <a:prstGeom prst="rect">
            <a:avLst/>
          </a:prstGeom>
          <a:noFill/>
          <a:ln/>
        </p:spPr>
        <p:txBody>
          <a:bodyPr wrap="square" rtlCol="0" anchor="ctr"/>
          <a:lstStyle/>
          <a:p>
            <a:pPr indent="0" marL="0">
              <a:buNone/>
            </a:pPr>
            <a:r>
              <a:rPr lang="en-US" sz="1050" dirty="0">
                <a:solidFill>
                  <a:srgbClr val="64748B"/>
                </a:solidFill>
                <a:latin typeface="Calibri" pitchFamily="34" charset="0"/>
                <a:ea typeface="Calibri" pitchFamily="34" charset="-122"/>
                <a:cs typeface="Calibri" pitchFamily="34" charset="-120"/>
              </a:rPr>
              <a:t>Three categories of customer information that must be protected under Regulation S-P</a:t>
            </a:r>
            <a:endParaRPr lang="en-US" sz="1050" dirty="0"/>
          </a:p>
        </p:txBody>
      </p:sp>
      <p:sp>
        <p:nvSpPr>
          <p:cNvPr id="29" name="Shape 27"/>
          <p:cNvSpPr/>
          <p:nvPr/>
        </p:nvSpPr>
        <p:spPr>
          <a:xfrm>
            <a:off x="1591056" y="1207008"/>
            <a:ext cx="2426208" cy="3150108"/>
          </a:xfrm>
          <a:prstGeom prst="rect">
            <a:avLst/>
          </a:prstGeom>
          <a:solidFill>
            <a:srgbClr val="FFFFFF"/>
          </a:solidFill>
          <a:ln w="12700">
            <a:solidFill>
              <a:srgbClr val="E2E8F0"/>
            </a:solidFill>
            <a:prstDash val="solid"/>
          </a:ln>
          <a:effectLst>
            <a:outerShdw sx="100000" sy="100000" kx="0" ky="0" algn="bl" rotWithShape="0" blurRad="50800" dist="25400" dir="8100000">
              <a:srgbClr val="000000">
                <a:alpha val="9000"/>
              </a:srgbClr>
            </a:outerShdw>
          </a:effectLst>
        </p:spPr>
      </p:sp>
      <p:sp>
        <p:nvSpPr>
          <p:cNvPr id="30" name="Shape 28"/>
          <p:cNvSpPr/>
          <p:nvPr/>
        </p:nvSpPr>
        <p:spPr>
          <a:xfrm>
            <a:off x="2520696" y="1371600"/>
            <a:ext cx="566928" cy="566928"/>
          </a:xfrm>
          <a:prstGeom prst="ellipse">
            <a:avLst/>
          </a:prstGeom>
          <a:solidFill>
            <a:srgbClr val="C9A84C"/>
          </a:solidFill>
          <a:ln w="12700">
            <a:solidFill>
              <a:srgbClr val="C9A84C"/>
            </a:solidFill>
            <a:prstDash val="solid"/>
          </a:ln>
        </p:spPr>
      </p:sp>
      <p:sp>
        <p:nvSpPr>
          <p:cNvPr id="31" name="Text 29"/>
          <p:cNvSpPr/>
          <p:nvPr/>
        </p:nvSpPr>
        <p:spPr>
          <a:xfrm>
            <a:off x="2520696" y="1371600"/>
            <a:ext cx="566928" cy="566928"/>
          </a:xfrm>
          <a:prstGeom prst="rect">
            <a:avLst/>
          </a:prstGeom>
          <a:noFill/>
          <a:ln/>
        </p:spPr>
        <p:txBody>
          <a:bodyPr wrap="square" lIns="0" tIns="0" rIns="0" bIns="0" rtlCol="0" anchor="ctr"/>
          <a:lstStyle/>
          <a:p>
            <a:pPr algn="ctr" indent="0" marL="0">
              <a:buNone/>
            </a:pPr>
            <a:r>
              <a:rPr lang="en-US" sz="1800" b="1" dirty="0">
                <a:solidFill>
                  <a:srgbClr val="FFFFFF"/>
                </a:solidFill>
                <a:latin typeface="Calibri" pitchFamily="34" charset="0"/>
                <a:ea typeface="Calibri" pitchFamily="34" charset="-122"/>
                <a:cs typeface="Calibri" pitchFamily="34" charset="-120"/>
              </a:rPr>
              <a:t>P</a:t>
            </a:r>
            <a:endParaRPr lang="en-US" sz="1800" dirty="0"/>
          </a:p>
        </p:txBody>
      </p:sp>
      <p:sp>
        <p:nvSpPr>
          <p:cNvPr id="32" name="Text 30"/>
          <p:cNvSpPr/>
          <p:nvPr/>
        </p:nvSpPr>
        <p:spPr>
          <a:xfrm>
            <a:off x="1664208" y="2048256"/>
            <a:ext cx="2279904" cy="475488"/>
          </a:xfrm>
          <a:prstGeom prst="rect">
            <a:avLst/>
          </a:prstGeom>
          <a:noFill/>
          <a:ln/>
        </p:spPr>
        <p:txBody>
          <a:bodyPr wrap="square" rtlCol="0" anchor="ctr"/>
          <a:lstStyle/>
          <a:p>
            <a:pPr algn="ctr" indent="0" marL="0">
              <a:buNone/>
            </a:pPr>
            <a:r>
              <a:rPr lang="en-US" sz="1000" b="1" dirty="0">
                <a:solidFill>
                  <a:srgbClr val="1B2A4A"/>
                </a:solidFill>
                <a:latin typeface="Calibri" pitchFamily="34" charset="0"/>
                <a:ea typeface="Calibri" pitchFamily="34" charset="-122"/>
                <a:cs typeface="Calibri" pitchFamily="34" charset="-120"/>
              </a:rPr>
              <a:t>FROM THE CUSTOMER</a:t>
            </a:r>
            <a:endParaRPr lang="en-US" sz="1000" dirty="0"/>
          </a:p>
        </p:txBody>
      </p:sp>
      <p:sp>
        <p:nvSpPr>
          <p:cNvPr id="33" name="Text 31"/>
          <p:cNvSpPr/>
          <p:nvPr/>
        </p:nvSpPr>
        <p:spPr>
          <a:xfrm>
            <a:off x="1682496" y="2624328"/>
            <a:ext cx="2261616" cy="347472"/>
          </a:xfrm>
          <a:prstGeom prst="rect">
            <a:avLst/>
          </a:prstGeom>
          <a:noFill/>
          <a:ln/>
        </p:spPr>
        <p:txBody>
          <a:bodyPr wrap="square" rtlCol="0" anchor="ctr"/>
          <a:lstStyle/>
          <a:p>
            <a:pPr indent="0" marL="0">
              <a:buNone/>
            </a:pPr>
            <a:r>
              <a:rPr lang="en-US" sz="950" dirty="0">
                <a:solidFill>
                  <a:srgbClr val="2D3748"/>
                </a:solidFill>
                <a:latin typeface="Calibri" pitchFamily="34" charset="0"/>
                <a:ea typeface="Calibri" pitchFamily="34" charset="-122"/>
                <a:cs typeface="Calibri" pitchFamily="34" charset="-120"/>
              </a:rPr>
              <a:t>•  Name, SSN, Date of Birth</a:t>
            </a:r>
            <a:endParaRPr lang="en-US" sz="950" dirty="0"/>
          </a:p>
        </p:txBody>
      </p:sp>
      <p:sp>
        <p:nvSpPr>
          <p:cNvPr id="34" name="Text 32"/>
          <p:cNvSpPr/>
          <p:nvPr/>
        </p:nvSpPr>
        <p:spPr>
          <a:xfrm>
            <a:off x="1682496" y="3008376"/>
            <a:ext cx="2261616" cy="347472"/>
          </a:xfrm>
          <a:prstGeom prst="rect">
            <a:avLst/>
          </a:prstGeom>
          <a:noFill/>
          <a:ln/>
        </p:spPr>
        <p:txBody>
          <a:bodyPr wrap="square" rtlCol="0" anchor="ctr"/>
          <a:lstStyle/>
          <a:p>
            <a:pPr indent="0" marL="0">
              <a:buNone/>
            </a:pPr>
            <a:r>
              <a:rPr lang="en-US" sz="950" dirty="0">
                <a:solidFill>
                  <a:srgbClr val="2D3748"/>
                </a:solidFill>
                <a:latin typeface="Calibri" pitchFamily="34" charset="0"/>
                <a:ea typeface="Calibri" pitchFamily="34" charset="-122"/>
                <a:cs typeface="Calibri" pitchFamily="34" charset="-120"/>
              </a:rPr>
              <a:t>•  Address &amp; contact details</a:t>
            </a:r>
            <a:endParaRPr lang="en-US" sz="950" dirty="0"/>
          </a:p>
        </p:txBody>
      </p:sp>
      <p:sp>
        <p:nvSpPr>
          <p:cNvPr id="35" name="Text 33"/>
          <p:cNvSpPr/>
          <p:nvPr/>
        </p:nvSpPr>
        <p:spPr>
          <a:xfrm>
            <a:off x="1682496" y="3392424"/>
            <a:ext cx="2261616" cy="347472"/>
          </a:xfrm>
          <a:prstGeom prst="rect">
            <a:avLst/>
          </a:prstGeom>
          <a:noFill/>
          <a:ln/>
        </p:spPr>
        <p:txBody>
          <a:bodyPr wrap="square" rtlCol="0" anchor="ctr"/>
          <a:lstStyle/>
          <a:p>
            <a:pPr indent="0" marL="0">
              <a:buNone/>
            </a:pPr>
            <a:r>
              <a:rPr lang="en-US" sz="950" dirty="0">
                <a:solidFill>
                  <a:srgbClr val="2D3748"/>
                </a:solidFill>
                <a:latin typeface="Calibri" pitchFamily="34" charset="0"/>
                <a:ea typeface="Calibri" pitchFamily="34" charset="-122"/>
                <a:cs typeface="Calibri" pitchFamily="34" charset="-120"/>
              </a:rPr>
              <a:t>•  Annual income &amp; employment</a:t>
            </a:r>
            <a:endParaRPr lang="en-US" sz="950" dirty="0"/>
          </a:p>
        </p:txBody>
      </p:sp>
      <p:sp>
        <p:nvSpPr>
          <p:cNvPr id="36" name="Text 34"/>
          <p:cNvSpPr/>
          <p:nvPr/>
        </p:nvSpPr>
        <p:spPr>
          <a:xfrm>
            <a:off x="1682496" y="3776472"/>
            <a:ext cx="2261616" cy="347472"/>
          </a:xfrm>
          <a:prstGeom prst="rect">
            <a:avLst/>
          </a:prstGeom>
          <a:noFill/>
          <a:ln/>
        </p:spPr>
        <p:txBody>
          <a:bodyPr wrap="square" rtlCol="0" anchor="ctr"/>
          <a:lstStyle/>
          <a:p>
            <a:pPr indent="0" marL="0">
              <a:buNone/>
            </a:pPr>
            <a:r>
              <a:rPr lang="en-US" sz="950" dirty="0">
                <a:solidFill>
                  <a:srgbClr val="2D3748"/>
                </a:solidFill>
                <a:latin typeface="Calibri" pitchFamily="34" charset="0"/>
                <a:ea typeface="Calibri" pitchFamily="34" charset="-122"/>
                <a:cs typeface="Calibri" pitchFamily="34" charset="-120"/>
              </a:rPr>
              <a:t>•  Account application data</a:t>
            </a:r>
            <a:endParaRPr lang="en-US" sz="950" dirty="0"/>
          </a:p>
        </p:txBody>
      </p:sp>
      <p:sp>
        <p:nvSpPr>
          <p:cNvPr id="37" name="Shape 35"/>
          <p:cNvSpPr/>
          <p:nvPr/>
        </p:nvSpPr>
        <p:spPr>
          <a:xfrm>
            <a:off x="4126992" y="1207008"/>
            <a:ext cx="2426208" cy="3150108"/>
          </a:xfrm>
          <a:prstGeom prst="rect">
            <a:avLst/>
          </a:prstGeom>
          <a:solidFill>
            <a:srgbClr val="FFFFFF"/>
          </a:solidFill>
          <a:ln w="12700">
            <a:solidFill>
              <a:srgbClr val="E2E8F0"/>
            </a:solidFill>
            <a:prstDash val="solid"/>
          </a:ln>
          <a:effectLst>
            <a:outerShdw sx="100000" sy="100000" kx="0" ky="0" algn="bl" rotWithShape="0" blurRad="50800" dist="25400" dir="8100000">
              <a:srgbClr val="000000">
                <a:alpha val="9000"/>
              </a:srgbClr>
            </a:outerShdw>
          </a:effectLst>
        </p:spPr>
      </p:sp>
      <p:sp>
        <p:nvSpPr>
          <p:cNvPr id="38" name="Shape 36"/>
          <p:cNvSpPr/>
          <p:nvPr/>
        </p:nvSpPr>
        <p:spPr>
          <a:xfrm>
            <a:off x="5056632" y="1371600"/>
            <a:ext cx="566928" cy="566928"/>
          </a:xfrm>
          <a:prstGeom prst="ellipse">
            <a:avLst/>
          </a:prstGeom>
          <a:solidFill>
            <a:srgbClr val="1B2A4A"/>
          </a:solidFill>
          <a:ln w="12700">
            <a:solidFill>
              <a:srgbClr val="1B2A4A"/>
            </a:solidFill>
            <a:prstDash val="solid"/>
          </a:ln>
        </p:spPr>
      </p:sp>
      <p:sp>
        <p:nvSpPr>
          <p:cNvPr id="39" name="Text 37"/>
          <p:cNvSpPr/>
          <p:nvPr/>
        </p:nvSpPr>
        <p:spPr>
          <a:xfrm>
            <a:off x="5056632" y="1371600"/>
            <a:ext cx="566928" cy="566928"/>
          </a:xfrm>
          <a:prstGeom prst="rect">
            <a:avLst/>
          </a:prstGeom>
          <a:noFill/>
          <a:ln/>
        </p:spPr>
        <p:txBody>
          <a:bodyPr wrap="square" lIns="0" tIns="0" rIns="0" bIns="0" rtlCol="0" anchor="ctr"/>
          <a:lstStyle/>
          <a:p>
            <a:pPr algn="ctr" indent="0" marL="0">
              <a:buNone/>
            </a:pPr>
            <a:r>
              <a:rPr lang="en-US" sz="1800" b="1" dirty="0">
                <a:solidFill>
                  <a:srgbClr val="FFFFFF"/>
                </a:solidFill>
                <a:latin typeface="Calibri" pitchFamily="34" charset="0"/>
                <a:ea typeface="Calibri" pitchFamily="34" charset="-122"/>
                <a:cs typeface="Calibri" pitchFamily="34" charset="-120"/>
              </a:rPr>
              <a:t>T</a:t>
            </a:r>
            <a:endParaRPr lang="en-US" sz="1800" dirty="0"/>
          </a:p>
        </p:txBody>
      </p:sp>
      <p:sp>
        <p:nvSpPr>
          <p:cNvPr id="40" name="Text 38"/>
          <p:cNvSpPr/>
          <p:nvPr/>
        </p:nvSpPr>
        <p:spPr>
          <a:xfrm>
            <a:off x="4200144" y="2048256"/>
            <a:ext cx="2279904" cy="475488"/>
          </a:xfrm>
          <a:prstGeom prst="rect">
            <a:avLst/>
          </a:prstGeom>
          <a:noFill/>
          <a:ln/>
        </p:spPr>
        <p:txBody>
          <a:bodyPr wrap="square" rtlCol="0" anchor="ctr"/>
          <a:lstStyle/>
          <a:p>
            <a:pPr algn="ctr" indent="0" marL="0">
              <a:buNone/>
            </a:pPr>
            <a:r>
              <a:rPr lang="en-US" sz="1000" b="1" dirty="0">
                <a:solidFill>
                  <a:srgbClr val="1B2A4A"/>
                </a:solidFill>
                <a:latin typeface="Calibri" pitchFamily="34" charset="0"/>
                <a:ea typeface="Calibri" pitchFamily="34" charset="-122"/>
                <a:cs typeface="Calibri" pitchFamily="34" charset="-120"/>
              </a:rPr>
              <a:t>FROM TRANSACTIONS</a:t>
            </a:r>
            <a:endParaRPr lang="en-US" sz="1000" dirty="0"/>
          </a:p>
        </p:txBody>
      </p:sp>
      <p:sp>
        <p:nvSpPr>
          <p:cNvPr id="41" name="Text 39"/>
          <p:cNvSpPr/>
          <p:nvPr/>
        </p:nvSpPr>
        <p:spPr>
          <a:xfrm>
            <a:off x="4218432" y="2624328"/>
            <a:ext cx="2261616" cy="347472"/>
          </a:xfrm>
          <a:prstGeom prst="rect">
            <a:avLst/>
          </a:prstGeom>
          <a:noFill/>
          <a:ln/>
        </p:spPr>
        <p:txBody>
          <a:bodyPr wrap="square" rtlCol="0" anchor="ctr"/>
          <a:lstStyle/>
          <a:p>
            <a:pPr indent="0" marL="0">
              <a:buNone/>
            </a:pPr>
            <a:r>
              <a:rPr lang="en-US" sz="950" dirty="0">
                <a:solidFill>
                  <a:srgbClr val="2D3748"/>
                </a:solidFill>
                <a:latin typeface="Calibri" pitchFamily="34" charset="0"/>
                <a:ea typeface="Calibri" pitchFamily="34" charset="-122"/>
                <a:cs typeface="Calibri" pitchFamily="34" charset="-120"/>
              </a:rPr>
              <a:t>•  Account numbers &amp; balances</a:t>
            </a:r>
            <a:endParaRPr lang="en-US" sz="950" dirty="0"/>
          </a:p>
        </p:txBody>
      </p:sp>
      <p:sp>
        <p:nvSpPr>
          <p:cNvPr id="42" name="Text 40"/>
          <p:cNvSpPr/>
          <p:nvPr/>
        </p:nvSpPr>
        <p:spPr>
          <a:xfrm>
            <a:off x="4218432" y="3008376"/>
            <a:ext cx="2261616" cy="347472"/>
          </a:xfrm>
          <a:prstGeom prst="rect">
            <a:avLst/>
          </a:prstGeom>
          <a:noFill/>
          <a:ln/>
        </p:spPr>
        <p:txBody>
          <a:bodyPr wrap="square" rtlCol="0" anchor="ctr"/>
          <a:lstStyle/>
          <a:p>
            <a:pPr indent="0" marL="0">
              <a:buNone/>
            </a:pPr>
            <a:r>
              <a:rPr lang="en-US" sz="950" dirty="0">
                <a:solidFill>
                  <a:srgbClr val="2D3748"/>
                </a:solidFill>
                <a:latin typeface="Calibri" pitchFamily="34" charset="0"/>
                <a:ea typeface="Calibri" pitchFamily="34" charset="-122"/>
                <a:cs typeface="Calibri" pitchFamily="34" charset="-120"/>
              </a:rPr>
              <a:t>•  Full transaction history</a:t>
            </a:r>
            <a:endParaRPr lang="en-US" sz="950" dirty="0"/>
          </a:p>
        </p:txBody>
      </p:sp>
      <p:sp>
        <p:nvSpPr>
          <p:cNvPr id="43" name="Text 41"/>
          <p:cNvSpPr/>
          <p:nvPr/>
        </p:nvSpPr>
        <p:spPr>
          <a:xfrm>
            <a:off x="4218432" y="3392424"/>
            <a:ext cx="2261616" cy="347472"/>
          </a:xfrm>
          <a:prstGeom prst="rect">
            <a:avLst/>
          </a:prstGeom>
          <a:noFill/>
          <a:ln/>
        </p:spPr>
        <p:txBody>
          <a:bodyPr wrap="square" rtlCol="0" anchor="ctr"/>
          <a:lstStyle/>
          <a:p>
            <a:pPr indent="0" marL="0">
              <a:buNone/>
            </a:pPr>
            <a:r>
              <a:rPr lang="en-US" sz="950" dirty="0">
                <a:solidFill>
                  <a:srgbClr val="2D3748"/>
                </a:solidFill>
                <a:latin typeface="Calibri" pitchFamily="34" charset="0"/>
                <a:ea typeface="Calibri" pitchFamily="34" charset="-122"/>
                <a:cs typeface="Calibri" pitchFamily="34" charset="-120"/>
              </a:rPr>
              <a:t>•  Investment preferences</a:t>
            </a:r>
            <a:endParaRPr lang="en-US" sz="950" dirty="0"/>
          </a:p>
        </p:txBody>
      </p:sp>
      <p:sp>
        <p:nvSpPr>
          <p:cNvPr id="44" name="Text 42"/>
          <p:cNvSpPr/>
          <p:nvPr/>
        </p:nvSpPr>
        <p:spPr>
          <a:xfrm>
            <a:off x="4218432" y="3776472"/>
            <a:ext cx="2261616" cy="347472"/>
          </a:xfrm>
          <a:prstGeom prst="rect">
            <a:avLst/>
          </a:prstGeom>
          <a:noFill/>
          <a:ln/>
        </p:spPr>
        <p:txBody>
          <a:bodyPr wrap="square" rtlCol="0" anchor="ctr"/>
          <a:lstStyle/>
          <a:p>
            <a:pPr indent="0" marL="0">
              <a:buNone/>
            </a:pPr>
            <a:r>
              <a:rPr lang="en-US" sz="950" dirty="0">
                <a:solidFill>
                  <a:srgbClr val="2D3748"/>
                </a:solidFill>
                <a:latin typeface="Calibri" pitchFamily="34" charset="0"/>
                <a:ea typeface="Calibri" pitchFamily="34" charset="-122"/>
                <a:cs typeface="Calibri" pitchFamily="34" charset="-120"/>
              </a:rPr>
              <a:t>•  Loan &amp; payment records</a:t>
            </a:r>
            <a:endParaRPr lang="en-US" sz="950" dirty="0"/>
          </a:p>
        </p:txBody>
      </p:sp>
      <p:sp>
        <p:nvSpPr>
          <p:cNvPr id="45" name="Shape 43"/>
          <p:cNvSpPr/>
          <p:nvPr/>
        </p:nvSpPr>
        <p:spPr>
          <a:xfrm>
            <a:off x="6662928" y="1207008"/>
            <a:ext cx="2426208" cy="3150108"/>
          </a:xfrm>
          <a:prstGeom prst="rect">
            <a:avLst/>
          </a:prstGeom>
          <a:solidFill>
            <a:srgbClr val="FFFFFF"/>
          </a:solidFill>
          <a:ln w="12700">
            <a:solidFill>
              <a:srgbClr val="E2E8F0"/>
            </a:solidFill>
            <a:prstDash val="solid"/>
          </a:ln>
          <a:effectLst>
            <a:outerShdw sx="100000" sy="100000" kx="0" ky="0" algn="bl" rotWithShape="0" blurRad="50800" dist="25400" dir="8100000">
              <a:srgbClr val="000000">
                <a:alpha val="9000"/>
              </a:srgbClr>
            </a:outerShdw>
          </a:effectLst>
        </p:spPr>
      </p:sp>
      <p:sp>
        <p:nvSpPr>
          <p:cNvPr id="46" name="Shape 44"/>
          <p:cNvSpPr/>
          <p:nvPr/>
        </p:nvSpPr>
        <p:spPr>
          <a:xfrm>
            <a:off x="7592568" y="1371600"/>
            <a:ext cx="566928" cy="566928"/>
          </a:xfrm>
          <a:prstGeom prst="ellipse">
            <a:avLst/>
          </a:prstGeom>
          <a:solidFill>
            <a:srgbClr val="0F766E"/>
          </a:solidFill>
          <a:ln w="12700">
            <a:solidFill>
              <a:srgbClr val="0F766E"/>
            </a:solidFill>
            <a:prstDash val="solid"/>
          </a:ln>
        </p:spPr>
      </p:sp>
      <p:sp>
        <p:nvSpPr>
          <p:cNvPr id="47" name="Text 45"/>
          <p:cNvSpPr/>
          <p:nvPr/>
        </p:nvSpPr>
        <p:spPr>
          <a:xfrm>
            <a:off x="7592568" y="1371600"/>
            <a:ext cx="566928" cy="566928"/>
          </a:xfrm>
          <a:prstGeom prst="rect">
            <a:avLst/>
          </a:prstGeom>
          <a:noFill/>
          <a:ln/>
        </p:spPr>
        <p:txBody>
          <a:bodyPr wrap="square" lIns="0" tIns="0" rIns="0" bIns="0" rtlCol="0" anchor="ctr"/>
          <a:lstStyle/>
          <a:p>
            <a:pPr algn="ctr" indent="0" marL="0">
              <a:buNone/>
            </a:pPr>
            <a:r>
              <a:rPr lang="en-US" sz="1800" b="1" dirty="0">
                <a:solidFill>
                  <a:srgbClr val="FFFFFF"/>
                </a:solidFill>
                <a:latin typeface="Calibri" pitchFamily="34" charset="0"/>
                <a:ea typeface="Calibri" pitchFamily="34" charset="-122"/>
                <a:cs typeface="Calibri" pitchFamily="34" charset="-120"/>
              </a:rPr>
              <a:t>S</a:t>
            </a:r>
            <a:endParaRPr lang="en-US" sz="1800" dirty="0"/>
          </a:p>
        </p:txBody>
      </p:sp>
      <p:sp>
        <p:nvSpPr>
          <p:cNvPr id="48" name="Text 46"/>
          <p:cNvSpPr/>
          <p:nvPr/>
        </p:nvSpPr>
        <p:spPr>
          <a:xfrm>
            <a:off x="6736080" y="2048256"/>
            <a:ext cx="2279904" cy="475488"/>
          </a:xfrm>
          <a:prstGeom prst="rect">
            <a:avLst/>
          </a:prstGeom>
          <a:noFill/>
          <a:ln/>
        </p:spPr>
        <p:txBody>
          <a:bodyPr wrap="square" rtlCol="0" anchor="ctr"/>
          <a:lstStyle/>
          <a:p>
            <a:pPr algn="ctr" indent="0" marL="0">
              <a:buNone/>
            </a:pPr>
            <a:r>
              <a:rPr lang="en-US" sz="1000" b="1" dirty="0">
                <a:solidFill>
                  <a:srgbClr val="1B2A4A"/>
                </a:solidFill>
                <a:latin typeface="Calibri" pitchFamily="34" charset="0"/>
                <a:ea typeface="Calibri" pitchFamily="34" charset="-122"/>
                <a:cs typeface="Calibri" pitchFamily="34" charset="-120"/>
              </a:rPr>
              <a:t>FROM OTHER SOURCES</a:t>
            </a:r>
            <a:endParaRPr lang="en-US" sz="1000" dirty="0"/>
          </a:p>
        </p:txBody>
      </p:sp>
      <p:sp>
        <p:nvSpPr>
          <p:cNvPr id="49" name="Text 47"/>
          <p:cNvSpPr/>
          <p:nvPr/>
        </p:nvSpPr>
        <p:spPr>
          <a:xfrm>
            <a:off x="6754368" y="2624328"/>
            <a:ext cx="2261616" cy="347472"/>
          </a:xfrm>
          <a:prstGeom prst="rect">
            <a:avLst/>
          </a:prstGeom>
          <a:noFill/>
          <a:ln/>
        </p:spPr>
        <p:txBody>
          <a:bodyPr wrap="square" rtlCol="0" anchor="ctr"/>
          <a:lstStyle/>
          <a:p>
            <a:pPr indent="0" marL="0">
              <a:buNone/>
            </a:pPr>
            <a:r>
              <a:rPr lang="en-US" sz="950" dirty="0">
                <a:solidFill>
                  <a:srgbClr val="2D3748"/>
                </a:solidFill>
                <a:latin typeface="Calibri" pitchFamily="34" charset="0"/>
                <a:ea typeface="Calibri" pitchFamily="34" charset="-122"/>
                <a:cs typeface="Calibri" pitchFamily="34" charset="-120"/>
              </a:rPr>
              <a:t>•  Credit bureau reports</a:t>
            </a:r>
            <a:endParaRPr lang="en-US" sz="950" dirty="0"/>
          </a:p>
        </p:txBody>
      </p:sp>
      <p:sp>
        <p:nvSpPr>
          <p:cNvPr id="50" name="Text 48"/>
          <p:cNvSpPr/>
          <p:nvPr/>
        </p:nvSpPr>
        <p:spPr>
          <a:xfrm>
            <a:off x="6754368" y="3008376"/>
            <a:ext cx="2261616" cy="347472"/>
          </a:xfrm>
          <a:prstGeom prst="rect">
            <a:avLst/>
          </a:prstGeom>
          <a:noFill/>
          <a:ln/>
        </p:spPr>
        <p:txBody>
          <a:bodyPr wrap="square" rtlCol="0" anchor="ctr"/>
          <a:lstStyle/>
          <a:p>
            <a:pPr indent="0" marL="0">
              <a:buNone/>
            </a:pPr>
            <a:r>
              <a:rPr lang="en-US" sz="950" dirty="0">
                <a:solidFill>
                  <a:srgbClr val="2D3748"/>
                </a:solidFill>
                <a:latin typeface="Calibri" pitchFamily="34" charset="0"/>
                <a:ea typeface="Calibri" pitchFamily="34" charset="-122"/>
                <a:cs typeface="Calibri" pitchFamily="34" charset="-120"/>
              </a:rPr>
              <a:t>•  Consumer report data</a:t>
            </a:r>
            <a:endParaRPr lang="en-US" sz="950" dirty="0"/>
          </a:p>
        </p:txBody>
      </p:sp>
      <p:sp>
        <p:nvSpPr>
          <p:cNvPr id="51" name="Text 49"/>
          <p:cNvSpPr/>
          <p:nvPr/>
        </p:nvSpPr>
        <p:spPr>
          <a:xfrm>
            <a:off x="6754368" y="3392424"/>
            <a:ext cx="2261616" cy="347472"/>
          </a:xfrm>
          <a:prstGeom prst="rect">
            <a:avLst/>
          </a:prstGeom>
          <a:noFill/>
          <a:ln/>
        </p:spPr>
        <p:txBody>
          <a:bodyPr wrap="square" rtlCol="0" anchor="ctr"/>
          <a:lstStyle/>
          <a:p>
            <a:pPr indent="0" marL="0">
              <a:buNone/>
            </a:pPr>
            <a:r>
              <a:rPr lang="en-US" sz="950" dirty="0">
                <a:solidFill>
                  <a:srgbClr val="2D3748"/>
                </a:solidFill>
                <a:latin typeface="Calibri" pitchFamily="34" charset="0"/>
                <a:ea typeface="Calibri" pitchFamily="34" charset="-122"/>
                <a:cs typeface="Calibri" pitchFamily="34" charset="-120"/>
              </a:rPr>
              <a:t>•  Third-party financial data</a:t>
            </a:r>
            <a:endParaRPr lang="en-US" sz="950" dirty="0"/>
          </a:p>
        </p:txBody>
      </p:sp>
      <p:sp>
        <p:nvSpPr>
          <p:cNvPr id="52" name="Text 50"/>
          <p:cNvSpPr/>
          <p:nvPr/>
        </p:nvSpPr>
        <p:spPr>
          <a:xfrm>
            <a:off x="6754368" y="3776472"/>
            <a:ext cx="2261616" cy="347472"/>
          </a:xfrm>
          <a:prstGeom prst="rect">
            <a:avLst/>
          </a:prstGeom>
          <a:noFill/>
          <a:ln/>
        </p:spPr>
        <p:txBody>
          <a:bodyPr wrap="square" rtlCol="0" anchor="ctr"/>
          <a:lstStyle/>
          <a:p>
            <a:pPr indent="0" marL="0">
              <a:buNone/>
            </a:pPr>
            <a:r>
              <a:rPr lang="en-US" sz="950" dirty="0">
                <a:solidFill>
                  <a:srgbClr val="2D3748"/>
                </a:solidFill>
                <a:latin typeface="Calibri" pitchFamily="34" charset="0"/>
                <a:ea typeface="Calibri" pitchFamily="34" charset="-122"/>
                <a:cs typeface="Calibri" pitchFamily="34" charset="-120"/>
              </a:rPr>
              <a:t>•  External credit history</a:t>
            </a:r>
            <a:endParaRPr lang="en-US" sz="950" dirty="0"/>
          </a:p>
        </p:txBody>
      </p:sp>
      <p:sp>
        <p:nvSpPr>
          <p:cNvPr id="53" name="Text 51"/>
          <p:cNvSpPr/>
          <p:nvPr/>
        </p:nvSpPr>
        <p:spPr>
          <a:xfrm>
            <a:off x="1517904" y="4411980"/>
            <a:ext cx="7534656" cy="219456"/>
          </a:xfrm>
          <a:prstGeom prst="rect">
            <a:avLst/>
          </a:prstGeom>
          <a:noFill/>
          <a:ln/>
        </p:spPr>
        <p:txBody>
          <a:bodyPr wrap="square" rtlCol="0" anchor="ctr"/>
          <a:lstStyle/>
          <a:p>
            <a:pPr indent="0" marL="0">
              <a:buNone/>
            </a:pPr>
            <a:r>
              <a:rPr lang="en-US" sz="850" dirty="0">
                <a:solidFill>
                  <a:srgbClr val="64748B"/>
                </a:solidFill>
                <a:latin typeface="Calibri" pitchFamily="34" charset="0"/>
                <a:ea typeface="Calibri" pitchFamily="34" charset="-122"/>
                <a:cs typeface="Calibri" pitchFamily="34" charset="-120"/>
              </a:rPr>
              <a:t>Note: Publicly available information (e.g., a name in a public phone directory) is generally NOT considered NPI.</a:t>
            </a:r>
            <a:endParaRPr lang="en-US" sz="850" dirty="0"/>
          </a:p>
        </p:txBody>
      </p:sp>
      <p:sp>
        <p:nvSpPr>
          <p:cNvPr id="54" name="Shape 52"/>
          <p:cNvSpPr/>
          <p:nvPr/>
        </p:nvSpPr>
        <p:spPr>
          <a:xfrm>
            <a:off x="7296912" y="4375404"/>
            <a:ext cx="1645920" cy="393192"/>
          </a:xfrm>
          <a:prstGeom prst="rect">
            <a:avLst/>
          </a:prstGeom>
          <a:solidFill>
            <a:srgbClr val="C9A84C"/>
          </a:solidFill>
          <a:ln w="12700">
            <a:solidFill>
              <a:srgbClr val="C9A84C"/>
            </a:solidFill>
            <a:prstDash val="solid"/>
          </a:ln>
        </p:spPr>
      </p:sp>
      <p:sp>
        <p:nvSpPr>
          <p:cNvPr id="55" name="Text 53"/>
          <p:cNvSpPr/>
          <p:nvPr/>
        </p:nvSpPr>
        <p:spPr>
          <a:xfrm>
            <a:off x="7296912" y="4375404"/>
            <a:ext cx="1645920" cy="393192"/>
          </a:xfrm>
          <a:prstGeom prst="rect">
            <a:avLst/>
          </a:prstGeom>
          <a:noFill/>
          <a:ln/>
        </p:spPr>
        <p:txBody>
          <a:bodyPr wrap="square" lIns="0" tIns="0" rIns="0" bIns="0" rtlCol="0" anchor="ctr"/>
          <a:lstStyle/>
          <a:p>
            <a:pPr algn="ctr" indent="0" marL="0">
              <a:buNone/>
            </a:pPr>
            <a:r>
              <a:rPr lang="en-US" sz="1000" b="1" dirty="0">
                <a:solidFill>
                  <a:srgbClr val="1B2A4A"/>
                </a:solidFill>
                <a:latin typeface="Calibri" pitchFamily="34" charset="0"/>
                <a:ea typeface="Calibri" pitchFamily="34" charset="-122"/>
                <a:cs typeface="Calibri" pitchFamily="34" charset="-120"/>
              </a:rPr>
              <a:t>CONTINUE  →</a:t>
            </a:r>
            <a:endParaRPr lang="en-US" sz="1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19</Slides>
  <Notes>19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19</vt:i4>
      </vt:variant>
    </vt:vector>
  </HeadingPairs>
  <TitlesOfParts>
    <vt:vector size="22"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Data Privacy in the Financial Industry — Course Content Slides</dc:title>
  <dc:subject>PptxGenJS Presentation</dc:subject>
  <dc:creator>Adam Leibler</dc:creator>
  <cp:lastModifiedBy>Adam Leibler</cp:lastModifiedBy>
  <cp:revision>1</cp:revision>
  <dcterms:created xsi:type="dcterms:W3CDTF">2026-03-18T22:23:50Z</dcterms:created>
  <dcterms:modified xsi:type="dcterms:W3CDTF">2026-03-18T22:23:50Z</dcterms:modified>
</cp:coreProperties>
</file>