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Relationships xmlns="http://schemas.openxmlformats.org/package/2006/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a:xfrm>
            <a:off x="685800" y="4400550"/>
            <a:ext cx="5486400" cy="3600450"/>
          </a:xfrm>
        </p:spPr>
        <p:txBody>
          <a:bodyPr/>
          <a:lstStyle/>
          <a:p>
            <a:endParaRPr lang="en-US"/>
          </a:p>
        </p:txBody>
      </p:sp>
    </p:spTree>
  </p:cSld>
  <p:clrMap bg1="lt1" tx1="dk1" bg2="lt2" tx2="dk2" accent1="accent1" accent2="accent2" accent3="accent3" accent4="accent4" accent5="accent5" accent6="accent6" hlink="hlink" folHlink="folHlink"/>
  <p:txStyles>
    <p:titleStyle/>
    <p:bodyStyle/>
    <p:otherStyle/>
  </p:txStyles>
</p:notesMaster>
</file>

<file path=ppt/notesSlides/_rels/notesSlide1.xml.rels><?xml version="1.0" encoding="UTF-8"?><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10.xml.rels><?xml version="1.0" encoding="UTF-8"?><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1.xml.rels><?xml version="1.0" encoding="UTF-8"?><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2.xml.rels><?xml version="1.0" encoding="UTF-8"?><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3.xml.rels><?xml version="1.0" encoding="UTF-8"?><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4.xml.rels><?xml version="1.0" encoding="UTF-8"?><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5.xml.rels><?xml version="1.0" encoding="UTF-8"?><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16.xml.rels><?xml version="1.0" encoding="UTF-8"?><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_rels/notesSlide17.xml.rels><?xml version="1.0" encoding="UTF-8"?><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18.xml.rels><?xml version="1.0" encoding="UTF-8"?><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19.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20.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4.xml.rels><?xml version="1.0" encoding="UTF-8"?><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5.xml.rels><?xml version="1.0" encoding="UTF-8"?><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6.xml.rels><?xml version="1.0" encoding="UTF-8"?><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7.xml.rels><?xml version="1.0" encoding="UTF-8"?><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8.xml.rels><?xml version="1.0" encoding="UTF-8"?><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9.xml.rels><?xml version="1.0" encoding="UTF-8"?><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Welcome to Data Privacy in the Financial Industry: Know Your Obligations. This short annual compliance course covers your key responsibilities under federal financial privacy law. You’ll need to pass a brief knowledge check at the end. The course takes about 12 to 15 minutes. Click Start when you’re ready.</a:t>
            </a:r>
          </a:p>
          <a:p>
            <a:endParaRPr lang="en-US" dirty="0"/>
          </a:p>
          <a:p>
            <a:r>
              <a:rPr lang="en-US" dirty="0"/>
              <a:t>---</a:t>
            </a:r>
          </a:p>
          <a:p>
            <a:endParaRPr lang="en-US" dirty="0"/>
          </a:p>
          <a:p>
            <a:r>
              <a:rPr lang="en-US" b="1" dirty="0"/>
              <a:t>INTERACTION NOTES</a:t>
            </a:r>
          </a:p>
          <a:p>
            <a:endParaRPr lang="en-US" dirty="0"/>
          </a:p>
          <a:p>
            <a:r>
              <a:rPr lang="en-US" dirty="0"/>
              <a:t>Click 'Start Course' button to begin. Navigation panel with 3 modules visible but locked. Modules unlock sequentially on completion. Progress bar initialized at 0%.</a:t>
            </a:r>
          </a:p>
          <a:p>
            <a:endParaRPr lang="en-US" dirty="0"/>
          </a:p>
          <a:p>
            <a:r>
              <a:rPr lang="en-US" dirty="0"/>
              <a:t>---</a:t>
            </a:r>
          </a:p>
          <a:p>
            <a:endParaRPr lang="en-US" dirty="0"/>
          </a:p>
          <a:p>
            <a:r>
              <a:rPr lang="en-US" b="1" dirty="0"/>
              <a:t>ASSET NOTES</a:t>
            </a:r>
          </a:p>
          <a:p>
            <a:endParaRPr lang="en-US" dirty="0"/>
          </a:p>
          <a:p>
            <a:r>
              <a:rPr lang="en-US" dirty="0"/>
              <a:t>Custom course title graphic. Synthesia narrator avatar (professional, neutral presenter). Gold 'Start Course' CTA button. Left nav panel with module icons. Navy/white/gold palette.</a:t>
            </a:r>
          </a:p>
        </p:txBody>
      </p:sp>
    </p:spTree>
  </p:cSld>
  <p:clrMapOvr>
    <a:masterClr/>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Let’s practice. Drag each item into the correct category—NPI or NOT NPI. Take your time. When you’re done, click Submit to check your answers.</a:t>
            </a:r>
          </a:p>
          <a:p>
            <a:endParaRPr lang="en-US" dirty="0"/>
          </a:p>
          <a:p>
            <a:r>
              <a:rPr lang="en-US" dirty="0"/>
              <a:t>---</a:t>
            </a:r>
          </a:p>
          <a:p>
            <a:endParaRPr lang="en-US" dirty="0"/>
          </a:p>
          <a:p>
            <a:r>
              <a:rPr lang="en-US" b="1" dirty="0"/>
              <a:t>INTERACTION NOTES</a:t>
            </a:r>
          </a:p>
          <a:p>
            <a:endParaRPr lang="en-US" dirty="0"/>
          </a:p>
          <a:p>
            <a:r>
              <a:rPr lang="en-US" dirty="0"/>
              <a:t>DRAG-AND-DROP: Freeform D&amp;D interaction (Storyline). 8 draggable cards, 2 drop zones. Correct state: all 5 NPI items in NPI zone + all 3 NOT NPI in NOT NPI zone. Incorrect items shown with red X on feedback layer. One retry allowed. Feedback layer: correct answer reveals explanatory text per item. Continue button appears after 1st correct attempt or after retry.</a:t>
            </a:r>
          </a:p>
          <a:p>
            <a:endParaRPr lang="en-US" dirty="0"/>
          </a:p>
          <a:p>
            <a:r>
              <a:rPr lang="en-US" dirty="0"/>
              <a:t>---</a:t>
            </a:r>
          </a:p>
          <a:p>
            <a:endParaRPr lang="en-US" dirty="0"/>
          </a:p>
          <a:p>
            <a:r>
              <a:rPr lang="en-US" b="1" dirty="0"/>
              <a:t>ASSET NOTES</a:t>
            </a:r>
          </a:p>
          <a:p>
            <a:endParaRPr lang="en-US" dirty="0"/>
          </a:p>
          <a:p>
            <a:r>
              <a:rPr lang="en-US" dirty="0"/>
              <a:t>Draggable cards: white rectangles, rounded corners, body text. Drop zones: distinct header color (navy vs. light gray). Correct answer feedback layer shows checkmarks. Incorrect shows red X + brief explanation.</a:t>
            </a:r>
          </a:p>
        </p:txBody>
      </p:sp>
    </p:spTree>
  </p:cSld>
  <p:clrMapOvr>
    <a:masterClr/>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Knowing what NPI is matters—but what really counts is how you handle it every day. The left column shows what you should do. The right column shows what you must never do. These aren’t suggestions—they’re requirements under your firm’s Reg S-P compliance program.</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Custom checkmark icon (green, flat) and X icon (red, flat). Two-column table layout with colored header badges. Alt-row shading for readability.</a:t>
            </a:r>
          </a:p>
        </p:txBody>
      </p:sp>
    </p:spTree>
  </p:cSld>
  <p:clrMapOvr>
    <a:masterClr/>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Excellent work. You should now have a solid practical understanding of what NPI is and how to handle it. Before we move on, here’s a quick formative check—no grade, just practice. In Module 3, we shift to a more critical topic: what happens when something goes wrong?</a:t>
            </a:r>
          </a:p>
          <a:p>
            <a:endParaRPr lang="en-US" dirty="0"/>
          </a:p>
          <a:p>
            <a:r>
              <a:rPr lang="en-US" dirty="0"/>
              <a:t>---</a:t>
            </a:r>
          </a:p>
          <a:p>
            <a:endParaRPr lang="en-US" dirty="0"/>
          </a:p>
          <a:p>
            <a:r>
              <a:rPr lang="en-US" b="1" dirty="0"/>
              <a:t>INTERACTION NOTES</a:t>
            </a:r>
          </a:p>
          <a:p>
            <a:endParaRPr lang="en-US" dirty="0"/>
          </a:p>
          <a:p>
            <a:r>
              <a:rPr lang="en-US" dirty="0"/>
              <a:t>FORMATIVE (UNGRADED): Single-select radio buttons. On click, feedback text appears inline below selected answer. Option B shows green confirmation text. Options A and C show correction text. No submit button. Continue always active.</a:t>
            </a:r>
          </a:p>
          <a:p>
            <a:endParaRPr lang="en-US" dirty="0"/>
          </a:p>
          <a:p>
            <a:r>
              <a:rPr lang="en-US" dirty="0"/>
              <a:t>---</a:t>
            </a:r>
          </a:p>
          <a:p>
            <a:endParaRPr lang="en-US" dirty="0"/>
          </a:p>
          <a:p>
            <a:r>
              <a:rPr lang="en-US" b="1" dirty="0"/>
              <a:t>ASSET NOTES</a:t>
            </a:r>
          </a:p>
          <a:p>
            <a:endParaRPr lang="en-US" dirty="0"/>
          </a:p>
          <a:p>
            <a:r>
              <a:rPr lang="en-US" dirty="0"/>
              <a:t>Same summary card design as Screen 1.5. Formative question in bordered box. Radio-button styling via Storyline custom state (circle/dot). M2_Complete variable set to True on this screen.</a:t>
            </a:r>
          </a:p>
        </p:txBody>
      </p:sp>
    </p:spTree>
  </p:cSld>
  <p:clrMapOvr>
    <a:masterClr/>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Welcome to Module 3. No matter how careful we are, data privacy incidents can and do happen. In this module you’ll learn to recognize the warning signs of a potential incident and—critically—what to do when one occurs. We’ll test your judgment with a realistic scenario before the module is over.</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Custom warning/alert icon (triangle with exclamation, flat style, red-orange). Same split panel master. Module 3 accent uses the steel-blue palette.</a:t>
            </a:r>
          </a:p>
        </p:txBody>
      </p:sp>
    </p:spTree>
  </p:cSld>
  <p:clrMapOvr>
    <a:masterClr/>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Privacy incidents don’t always announce themselves. Here are six of the most common warning signs that something may have gone wrong—or is about to. If you encounter any of these situations, do not try to resolve it on your own. Report it immediately through the proper channel.</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Custom alert icon (flat, red-orange). Six icon-row items with red left border accent per row. 'Report immediately' call-to-action in bold red at bottom.</a:t>
            </a:r>
          </a:p>
        </p:txBody>
      </p:sp>
    </p:spTree>
  </p:cSld>
  <p:clrMapOvr>
    <a:masterClr/>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Here’s a situation that requires your judgment. Read the email carefully, then choose the action you would take. Your choice has real consequences—think before you click.</a:t>
            </a:r>
          </a:p>
          <a:p>
            <a:endParaRPr lang="en-US" dirty="0"/>
          </a:p>
          <a:p>
            <a:r>
              <a:rPr lang="en-US" dirty="0"/>
              <a:t>---</a:t>
            </a:r>
          </a:p>
          <a:p>
            <a:endParaRPr lang="en-US" dirty="0"/>
          </a:p>
          <a:p>
            <a:r>
              <a:rPr lang="en-US" b="1" dirty="0"/>
              <a:t>INTERACTION NOTES</a:t>
            </a:r>
          </a:p>
          <a:p>
            <a:endParaRPr lang="en-US" dirty="0"/>
          </a:p>
          <a:p>
            <a:r>
              <a:rPr lang="en-US" dirty="0"/>
              <a:t>BRANCHING SCENARIO: Choice A → Consequence Layer (slide dims, red tint overlay, consequence text: 'This email was fraudulent. By forwarding the statement, you triggered a Reg S-P incident. The firm is now required to notify regulators and the client.'). 'Try Again' button returns to choice. Choice B → Success Layer (green tint, success text + explanation of why verification is critical). Both paths proceed to Screen 3.4 via Continue.</a:t>
            </a:r>
          </a:p>
          <a:p>
            <a:endParaRPr lang="en-US" dirty="0"/>
          </a:p>
          <a:p>
            <a:r>
              <a:rPr lang="en-US" dirty="0"/>
              <a:t>---</a:t>
            </a:r>
          </a:p>
          <a:p>
            <a:endParaRPr lang="en-US" dirty="0"/>
          </a:p>
          <a:p>
            <a:r>
              <a:rPr lang="en-US" b="1" dirty="0"/>
              <a:t>ASSET NOTES</a:t>
            </a:r>
          </a:p>
          <a:p>
            <a:endParaRPr lang="en-US" dirty="0"/>
          </a:p>
          <a:p>
            <a:r>
              <a:rPr lang="en-US" dirty="0"/>
              <a:t>Custom email UI graphic (Storyline drawn shapes to simulate inbox). Choice A button: orange fill. Choice B button: navy fill. Consequence layer: subtle red overlay + consequence text in crimson. Success layer: subtle green overlay + success text.</a:t>
            </a:r>
          </a:p>
        </p:txBody>
      </p:sp>
    </p:spTree>
  </p:cSld>
  <p:clrMapOvr>
    <a:masterClr/>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Whether you discovered a misdirected email, a suspicious access request, or a missing device—your response follows the same five steps every time. Identify. Contain. Report. Assess. Remediate. The single most important thing to remember: don’t delay reporting. The sooner you report, the better the outcome for everyone involved.</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Five custom icons: magnifying glass, stop hand, speech bubble, checklist, wrench. Navy circles with step numbers in gold. Gold arrow connectors. Five-step flow horizontally centered on slide.</a:t>
            </a:r>
          </a:p>
        </p:txBody>
      </p:sp>
    </p:spTree>
  </p:cSld>
  <p:clrMapOvr>
    <a:masterClr/>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That’s the end of Module 3 and the end of our content. You now have a complete picture of your data privacy obligations under Reg S-P and FINRA Rule 4370, what NPI looks like in practice, and how to respond if something goes wrong. Let’s put that knowledge to the test.</a:t>
            </a:r>
          </a:p>
          <a:p>
            <a:endParaRPr lang="en-US" dirty="0"/>
          </a:p>
          <a:p>
            <a:r>
              <a:rPr lang="en-US" dirty="0"/>
              <a:t>---</a:t>
            </a:r>
          </a:p>
          <a:p>
            <a:endParaRPr lang="en-US" dirty="0"/>
          </a:p>
          <a:p>
            <a:r>
              <a:rPr lang="en-US" b="1" dirty="0"/>
              <a:t>INTERACTION NOTES</a:t>
            </a:r>
          </a:p>
          <a:p>
            <a:endParaRPr lang="en-US" dirty="0"/>
          </a:p>
          <a:p>
            <a:r>
              <a:rPr lang="en-US" dirty="0"/>
              <a:t>No graded interaction. 'Start Knowledge Check' button (gold, prominent, centered) navigates to Screen KC.1. All three module completion indicators in left nav animate to 'complete' state.</a:t>
            </a:r>
          </a:p>
          <a:p>
            <a:endParaRPr lang="en-US" dirty="0"/>
          </a:p>
          <a:p>
            <a:r>
              <a:rPr lang="en-US" dirty="0"/>
              <a:t>---</a:t>
            </a:r>
          </a:p>
          <a:p>
            <a:endParaRPr lang="en-US" dirty="0"/>
          </a:p>
          <a:p>
            <a:r>
              <a:rPr lang="en-US" b="1" dirty="0"/>
              <a:t>ASSET NOTES</a:t>
            </a:r>
          </a:p>
          <a:p>
            <a:endParaRPr lang="en-US" dirty="0"/>
          </a:p>
          <a:p>
            <a:r>
              <a:rPr lang="en-US" dirty="0"/>
              <a:t>Same summary card design as prior modules. Prominent gold CTA button. Left nav shows all three modules complete (three checkmarks). M3_Complete variable set to True.</a:t>
            </a:r>
          </a:p>
        </p:txBody>
      </p:sp>
    </p:spTree>
  </p:cSld>
  <p:clrMapOvr>
    <a:masterClr/>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No narration during the knowledge check. Learner completes questions at own pace. Each question shows immediate correct/incorrect feedback after selection. After all 5 questions, a results screen shows score and pass/fail status.</a:t>
            </a:r>
          </a:p>
          <a:p>
            <a:endParaRPr lang="en-US" dirty="0"/>
          </a:p>
          <a:p>
            <a:r>
              <a:rPr lang="en-US" dirty="0"/>
              <a:t>---</a:t>
            </a:r>
          </a:p>
          <a:p>
            <a:endParaRPr lang="en-US" dirty="0"/>
          </a:p>
          <a:p>
            <a:r>
              <a:rPr lang="en-US" b="1" dirty="0"/>
              <a:t>INTERACTION NOTES</a:t>
            </a:r>
          </a:p>
          <a:p>
            <a:endParaRPr lang="en-US" dirty="0"/>
          </a:p>
          <a:p>
            <a:r>
              <a:rPr lang="en-US" dirty="0"/>
              <a:t>GRADED ASSESSMENT: 5-question Storyline question bank, randomized order. Each question: single-select MC. After selection, Submit button activates. On Submit: correct = green feedback layer; incorrect = red feedback layer + correct answer shown. Two attempts allowed. On second failure, redirect to Module 1. On pass: proceed to Course Completion screen. Score reported to LMS via SCORM.</a:t>
            </a:r>
          </a:p>
          <a:p>
            <a:endParaRPr lang="en-US" dirty="0"/>
          </a:p>
          <a:p>
            <a:r>
              <a:rPr lang="en-US" dirty="0"/>
              <a:t>---</a:t>
            </a:r>
          </a:p>
          <a:p>
            <a:endParaRPr lang="en-US" dirty="0"/>
          </a:p>
          <a:p>
            <a:r>
              <a:rPr lang="en-US" b="1" dirty="0"/>
              <a:t>ASSET NOTES</a:t>
            </a:r>
          </a:p>
          <a:p>
            <a:endParaRPr lang="en-US" dirty="0"/>
          </a:p>
          <a:p>
            <a:r>
              <a:rPr lang="en-US" dirty="0"/>
              <a:t>Assessment master slide (white background, clean layout). Gold progress bar within assessment. Green/red feedback layers per question. Results slide shows score percentage + pass/fail badge. Retry button if failed.</a:t>
            </a:r>
          </a:p>
        </p:txBody>
      </p:sp>
    </p:spTree>
  </p:cSld>
  <p:clrMapOvr>
    <a:masterClr/>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Before we dive in, here are your three learning objectives—one for each module. After completing this course, you’ll be able to apply the requirements of Regulation S-P and FINRA Rule 4370, correctly classify and handle Nonpublic Personal Information, and evaluate and respond to a data privacy incident using the firm’s five-step response protocol. Let’s get started.</a:t>
            </a:r>
          </a:p>
          <a:p>
            <a:endParaRPr lang="en-US" dirty="0"/>
          </a:p>
          <a:p>
            <a:r>
              <a:rPr lang="en-US" dirty="0"/>
              <a:t>---</a:t>
            </a:r>
          </a:p>
          <a:p>
            <a:endParaRPr lang="en-US" dirty="0"/>
          </a:p>
          <a:p>
            <a:r>
              <a:rPr lang="en-US" b="1" dirty="0"/>
              <a:t>INTERACTION NOTES</a:t>
            </a:r>
          </a:p>
          <a:p>
            <a:endParaRPr lang="en-US" dirty="0"/>
          </a:p>
          <a:p>
            <a:r>
              <a:rPr lang="en-US" dirty="0"/>
              <a:t>Click Continue to proceed to Module 1. No learner interaction required on this screen.</a:t>
            </a:r>
          </a:p>
          <a:p>
            <a:endParaRPr lang="en-US" dirty="0"/>
          </a:p>
          <a:p>
            <a:r>
              <a:rPr lang="en-US" dirty="0"/>
              <a:t>---</a:t>
            </a:r>
          </a:p>
          <a:p>
            <a:endParaRPr lang="en-US" dirty="0"/>
          </a:p>
          <a:p>
            <a:r>
              <a:rPr lang="en-US" b="1" dirty="0"/>
              <a:t>ASSET NOTES</a:t>
            </a:r>
          </a:p>
          <a:p>
            <a:endParaRPr lang="en-US" dirty="0"/>
          </a:p>
          <a:p>
            <a:r>
              <a:rPr lang="en-US" dirty="0"/>
              <a:t>Three stacked objective cards with gold left-bar accent. Bloom’s level badges: Application = dark blue (#1E4D7B), Analysis = teal (#0F766E), Evaluation = purple (#5B2D8E). Progress bar at 0%. Continue button active.</a:t>
            </a:r>
          </a:p>
        </p:txBody>
      </p:sp>
    </p:spTree>
  </p:cSld>
  <p:clrMapOvr>
    <a:masterClr/>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Welcome to Module 1. Every day, you handle sensitive information about clients and their finances. But do you know the specific federal rules that govern how that information must be protected? In this module, we’ll walk through the two key regulations that define your firm’s data privacy obligations.</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Custom icon: stylized regulatory document or gavel. Module number in large Calibri Bold, gold. Split panel design using Storyline rectangle shapes.</a:t>
            </a:r>
          </a:p>
        </p:txBody>
      </p:sp>
    </p:spTree>
  </p:cSld>
  <p:clrMapOvr>
    <a:masterClr/>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Regulation S-P—sometimes called the Safeguards Rule—is an SEC rule that applies to broker-dealers, investment advisers, and other financial institutions. It has three major requirements: providing privacy notices to customers, giving customers the ability to opt out of certain information sharing, and maintaining a formal written safeguards program to protect NPI.</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Three custom flat icons (Adobe Illustrator): document, toggle, shield. Each icon in navy with gold accent background circle. Three-column layout with subtle column dividers.</a:t>
            </a:r>
          </a:p>
        </p:txBody>
      </p:sp>
    </p:spTree>
  </p:cSld>
  <p:clrMapOvr>
    <a:masterClr/>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Regulation S-P creates four specific obligations for your firm. Let’s look at each one. Click every card to learn more—all four cards must be clicked before you can continue.</a:t>
            </a:r>
          </a:p>
          <a:p>
            <a:endParaRPr lang="en-US" dirty="0"/>
          </a:p>
          <a:p>
            <a:r>
              <a:rPr lang="en-US" dirty="0"/>
              <a:t>---</a:t>
            </a:r>
          </a:p>
          <a:p>
            <a:endParaRPr lang="en-US" dirty="0"/>
          </a:p>
          <a:p>
            <a:r>
              <a:rPr lang="en-US" b="1" dirty="0"/>
              <a:t>INTERACTION NOTES</a:t>
            </a:r>
          </a:p>
          <a:p>
            <a:endParaRPr lang="en-US" dirty="0"/>
          </a:p>
          <a:p>
            <a:r>
              <a:rPr lang="en-US" dirty="0"/>
              <a:t>CLICK-TO-REVEAL: 4 cards in 2x2 grid. Each card triggers 'Show Layer' in Storyline. Integer variable CardCount increments on each unique card click. Continue button has 'Disabled' state. Trigger: when CardCount = 4, change Continue to Normal state. Cards cannot be clicked twice (use variable check).</a:t>
            </a:r>
          </a:p>
          <a:p>
            <a:endParaRPr lang="en-US" dirty="0"/>
          </a:p>
          <a:p>
            <a:r>
              <a:rPr lang="en-US" dirty="0"/>
              <a:t>---</a:t>
            </a:r>
          </a:p>
          <a:p>
            <a:endParaRPr lang="en-US" dirty="0"/>
          </a:p>
          <a:p>
            <a:r>
              <a:rPr lang="en-US" b="1" dirty="0"/>
              <a:t>ASSET NOTES</a:t>
            </a:r>
          </a:p>
          <a:p>
            <a:endParaRPr lang="en-US" dirty="0"/>
          </a:p>
          <a:p>
            <a:r>
              <a:rPr lang="en-US" dirty="0"/>
              <a:t>Custom card flip animation (Storyline entrance animation on layer). 2x2 grid of white cards, navy header strip per card. 'All cards must be clicked' instruction text at bottom. Continue button gold, right-aligned.</a:t>
            </a:r>
          </a:p>
        </p:txBody>
      </p:sp>
    </p:spTree>
  </p:cSld>
  <p:clrMapOvr>
    <a:masterClr/>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FINRA Rule 4370 takes a different angle from Reg S-P. Rather than focusing on day-to-day privacy practices, it requires firms to have a plan for protecting customer data and maintaining operations during an emergency—whether that’s a system outage, a natural disaster, or a cybersecurity incident. The rule has four key data-related requirements.</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Custom icons per step: folder/lock, person+account, phone/FINRA, calendar. Navy circles with gold connecting arrows. Step flow spans full width at y-center of slide.</a:t>
            </a:r>
          </a:p>
        </p:txBody>
      </p:sp>
    </p:spTree>
  </p:cSld>
  <p:clrMapOvr>
    <a:masterClr/>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Before we move on, a quick recap. Reg S-P and FINRA Rule 4370 together establish the framework for how your firm must protect customer data—both on a daily basis and in an emergency. In Module 2, we’ll get practical: what exactly is the data you need to protect, and what does that look like in your daily work?</a:t>
            </a:r>
          </a:p>
          <a:p>
            <a:endParaRPr lang="en-US" dirty="0"/>
          </a:p>
          <a:p>
            <a:r>
              <a:rPr lang="en-US" dirty="0"/>
              <a:t>---</a:t>
            </a:r>
          </a:p>
          <a:p>
            <a:endParaRPr lang="en-US" dirty="0"/>
          </a:p>
          <a:p>
            <a:r>
              <a:rPr lang="en-US" b="1" dirty="0"/>
              <a:t>INTERACTION NOTES</a:t>
            </a:r>
          </a:p>
          <a:p>
            <a:endParaRPr lang="en-US" dirty="0"/>
          </a:p>
          <a:p>
            <a:r>
              <a:rPr lang="en-US" dirty="0"/>
              <a:t>No graded interaction. Reflection prompt is text-only—no response required. Continue button active immediately. Left nav Module 1 indicator animates to 'complete' (checkmark) on this screen.</a:t>
            </a:r>
          </a:p>
          <a:p>
            <a:endParaRPr lang="en-US" dirty="0"/>
          </a:p>
          <a:p>
            <a:r>
              <a:rPr lang="en-US" dirty="0"/>
              <a:t>---</a:t>
            </a:r>
          </a:p>
          <a:p>
            <a:endParaRPr lang="en-US" dirty="0"/>
          </a:p>
          <a:p>
            <a:r>
              <a:rPr lang="en-US" b="1" dirty="0"/>
              <a:t>ASSET NOTES</a:t>
            </a:r>
          </a:p>
          <a:p>
            <a:endParaRPr lang="en-US" dirty="0"/>
          </a:p>
          <a:p>
            <a:r>
              <a:rPr lang="en-US" dirty="0"/>
              <a:t>Three summary cards with gold top border accent. Reflection question in gold-bordered box (BorderStyle dotted). Module completion animation in left nav (Storyline state change on variable M1_Complete = True).</a:t>
            </a:r>
          </a:p>
        </p:txBody>
      </p:sp>
    </p:spTree>
  </p:cSld>
  <p:clrMapOvr>
    <a:masterClr/>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Welcome to Module 2. Now that you understand the regulatory framework, it’s time to get specific. What exactly is Nonpublic Personal Information? And what are you personally responsible for doing—and not doing—to protect it? That’s what this module is all about.</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Custom icon: shield with person silhouette inside. Same split panel master as M1 intro. Module 2 color accent (teal) applied to left panel element.</a:t>
            </a:r>
          </a:p>
        </p:txBody>
      </p:sp>
    </p:spTree>
  </p:cSld>
  <p:clrMapOvr>
    <a:masterClr/>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NARRATION SCRIPT</a:t>
            </a:r>
          </a:p>
          <a:p>
            <a:endParaRPr lang="en-US" dirty="0"/>
          </a:p>
          <a:p>
            <a:r>
              <a:rPr lang="en-US" dirty="0"/>
              <a:t>Under Regulation S-P, Nonpublic Personal Information—or NPI—comes in three main forms. First, information your customers give you directly when they open an account or fill out an application. Second, information generated by their transactions with your firm—account numbers, balances, and activity. Third, information you obtain from outside sources, like credit bureaus. We’ll practice identifying NPI in just a moment.</a:t>
            </a:r>
          </a:p>
          <a:p>
            <a:endParaRPr lang="en-US" dirty="0"/>
          </a:p>
          <a:p>
            <a:r>
              <a:rPr lang="en-US" dirty="0"/>
              <a:t>---</a:t>
            </a:r>
          </a:p>
          <a:p>
            <a:endParaRPr lang="en-US" dirty="0"/>
          </a:p>
          <a:p>
            <a:r>
              <a:rPr lang="en-US" b="1" dirty="0"/>
              <a:t>INTERACTION NOTES</a:t>
            </a:r>
          </a:p>
          <a:p>
            <a:endParaRPr lang="en-US" dirty="0"/>
          </a:p>
          <a:p>
            <a:r>
              <a:rPr lang="en-US" dirty="0"/>
              <a:t>Click Next to continue. No learner interaction on this screen.</a:t>
            </a:r>
          </a:p>
          <a:p>
            <a:endParaRPr lang="en-US" dirty="0"/>
          </a:p>
          <a:p>
            <a:r>
              <a:rPr lang="en-US" dirty="0"/>
              <a:t>---</a:t>
            </a:r>
          </a:p>
          <a:p>
            <a:endParaRPr lang="en-US" dirty="0"/>
          </a:p>
          <a:p>
            <a:r>
              <a:rPr lang="en-US" b="1" dirty="0"/>
              <a:t>ASSET NOTES</a:t>
            </a:r>
          </a:p>
          <a:p>
            <a:endParaRPr lang="en-US" dirty="0"/>
          </a:p>
          <a:p>
            <a:r>
              <a:rPr lang="en-US" dirty="0"/>
              <a:t>Three custom icons (Adobe Illustrator): person/speech bubble, receipt, database with arrow. Each in navy circle. Three column panels with subtle drop shadows. 'NPI' badge label in gold across top.</a:t>
            </a:r>
          </a:p>
        </p:txBody>
      </p:sp>
    </p:spTree>
  </p:cSld>
  <p:clrMapOvr>
    <a:masterClr/>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C9A84C"/>
          </a:solidFill>
          <a:ln w="12700">
            <a:solidFill>
              <a:srgbClr val="C9A84C"/>
            </a:solidFill>
            <a:prstDash val="solid"/>
          </a:ln>
        </p:spPr>
      </p:sp>
      <p:sp>
        <p:nvSpPr>
          <p:cNvPr id="3" name="Text 1"/>
          <p:cNvSpPr/>
          <p:nvPr/>
        </p:nvSpPr>
        <p:spPr>
          <a:xfrm>
            <a:off x="548640" y="502920"/>
            <a:ext cx="8229600" cy="365760"/>
          </a:xfrm>
          <a:prstGeom prst="rect">
            <a:avLst/>
          </a:prstGeom>
          <a:noFill/>
          <a:ln/>
        </p:spPr>
        <p:txBody>
          <a:bodyPr wrap="square" rtlCol="0" anchor="ctr"/>
          <a:lstStyle/>
          <a:p>
            <a:pPr algn="l" indent="0" marL="0">
              <a:buNone/>
            </a:pPr>
            <a:r>
              <a:rPr lang="en-US" sz="1300" b="1" spc="300" kern="0" dirty="0">
                <a:solidFill>
                  <a:srgbClr val="C9A84C"/>
                </a:solidFill>
                <a:latin typeface="Calibri" pitchFamily="34" charset="0"/>
                <a:ea typeface="Calibri" pitchFamily="34" charset="-122"/>
                <a:cs typeface="Calibri" pitchFamily="34" charset="-120"/>
              </a:rPr>
              <a:t>COURSE STORYBOARD</a:t>
            </a:r>
            <a:endParaRPr lang="en-US" sz="1300" dirty="0"/>
          </a:p>
        </p:txBody>
      </p:sp>
      <p:sp>
        <p:nvSpPr>
          <p:cNvPr id="4" name="Text 2"/>
          <p:cNvSpPr/>
          <p:nvPr/>
        </p:nvSpPr>
        <p:spPr>
          <a:xfrm>
            <a:off x="548640" y="1005840"/>
            <a:ext cx="10058400" cy="1828800"/>
          </a:xfrm>
          <a:prstGeom prst="rect">
            <a:avLst/>
          </a:prstGeom>
          <a:noFill/>
          <a:ln/>
        </p:spPr>
        <p:txBody>
          <a:bodyPr wrap="square" rtlCol="0" anchor="t"/>
          <a:lstStyle/>
          <a:p>
            <a:pPr algn="l" indent="0" marL="0">
              <a:buNone/>
            </a:pPr>
            <a:r>
              <a:rPr lang="en-US" sz="4600" b="1" dirty="0">
                <a:solidFill>
                  <a:srgbClr val="FFFFFF"/>
                </a:solidFill>
                <a:latin typeface="Calibri" pitchFamily="34" charset="0"/>
                <a:ea typeface="Calibri" pitchFamily="34" charset="-122"/>
                <a:cs typeface="Calibri" pitchFamily="34" charset="-120"/>
              </a:rPr>
              <a:t>Data Privacy in the</a:t>
            </a:r>
            <a:endParaRPr lang="en-US" sz="4600" dirty="0"/>
          </a:p>
          <a:p>
            <a:pPr algn="l" indent="0" marL="0">
              <a:buNone/>
            </a:pPr>
            <a:r>
              <a:rPr lang="en-US" sz="4600" b="1" dirty="0">
                <a:solidFill>
                  <a:srgbClr val="FFFFFF"/>
                </a:solidFill>
                <a:latin typeface="Calibri" pitchFamily="34" charset="0"/>
                <a:ea typeface="Calibri" pitchFamily="34" charset="-122"/>
                <a:cs typeface="Calibri" pitchFamily="34" charset="-120"/>
              </a:rPr>
              <a:t>Financial Industry</a:t>
            </a:r>
            <a:endParaRPr lang="en-US" sz="4600" dirty="0"/>
          </a:p>
        </p:txBody>
      </p:sp>
      <p:sp>
        <p:nvSpPr>
          <p:cNvPr id="5" name="Text 3"/>
          <p:cNvSpPr/>
          <p:nvPr/>
        </p:nvSpPr>
        <p:spPr>
          <a:xfrm>
            <a:off x="548640" y="2834640"/>
            <a:ext cx="8229600" cy="548640"/>
          </a:xfrm>
          <a:prstGeom prst="rect">
            <a:avLst/>
          </a:prstGeom>
          <a:noFill/>
          <a:ln/>
        </p:spPr>
        <p:txBody>
          <a:bodyPr wrap="square" rtlCol="0" anchor="ctr"/>
          <a:lstStyle/>
          <a:p>
            <a:pPr algn="l" indent="0" marL="0">
              <a:buNone/>
            </a:pPr>
            <a:r>
              <a:rPr lang="en-US" sz="2200" dirty="0">
                <a:solidFill>
                  <a:srgbClr val="A8B4C4"/>
                </a:solidFill>
                <a:latin typeface="Calibri" pitchFamily="34" charset="0"/>
                <a:ea typeface="Calibri" pitchFamily="34" charset="-122"/>
                <a:cs typeface="Calibri" pitchFamily="34" charset="-120"/>
              </a:rPr>
              <a:t>Know Your Obligations</a:t>
            </a:r>
            <a:endParaRPr lang="en-US" sz="2200" dirty="0"/>
          </a:p>
        </p:txBody>
      </p:sp>
      <p:sp>
        <p:nvSpPr>
          <p:cNvPr id="6" name="Shape 4"/>
          <p:cNvSpPr/>
          <p:nvPr/>
        </p:nvSpPr>
        <p:spPr>
          <a:xfrm>
            <a:off x="548640" y="3520440"/>
            <a:ext cx="7315200" cy="36576"/>
          </a:xfrm>
          <a:prstGeom prst="rect">
            <a:avLst/>
          </a:prstGeom>
          <a:solidFill>
            <a:srgbClr val="C9A84C"/>
          </a:solidFill>
          <a:ln w="12700">
            <a:solidFill>
              <a:srgbClr val="C9A84C"/>
            </a:solidFill>
            <a:prstDash val="solid"/>
          </a:ln>
        </p:spPr>
      </p:sp>
      <p:sp>
        <p:nvSpPr>
          <p:cNvPr id="7" name="Text 5"/>
          <p:cNvSpPr/>
          <p:nvPr/>
        </p:nvSpPr>
        <p:spPr>
          <a:xfrm>
            <a:off x="548640" y="3749040"/>
            <a:ext cx="2103120" cy="438912"/>
          </a:xfrm>
          <a:prstGeom prst="rect">
            <a:avLst/>
          </a:prstGeom>
          <a:noFill/>
          <a:ln/>
        </p:spPr>
        <p:txBody>
          <a:bodyPr wrap="square" rtlCol="0" anchor="ctr"/>
          <a:lstStyle/>
          <a:p>
            <a:pPr algn="l" indent="0" marL="0">
              <a:buNone/>
            </a:pPr>
            <a:r>
              <a:rPr lang="en-US" sz="850" b="1" spc="100" kern="0" dirty="0">
                <a:solidFill>
                  <a:srgbClr val="C9A84C"/>
                </a:solidFill>
                <a:latin typeface="Calibri" pitchFamily="34" charset="0"/>
                <a:ea typeface="Calibri" pitchFamily="34" charset="-122"/>
                <a:cs typeface="Calibri" pitchFamily="34" charset="-120"/>
              </a:rPr>
              <a:t>DESIGNED BY</a:t>
            </a:r>
            <a:endParaRPr lang="en-US" sz="850" dirty="0"/>
          </a:p>
        </p:txBody>
      </p:sp>
      <p:sp>
        <p:nvSpPr>
          <p:cNvPr id="8" name="Text 6"/>
          <p:cNvSpPr/>
          <p:nvPr/>
        </p:nvSpPr>
        <p:spPr>
          <a:xfrm>
            <a:off x="2697480" y="3749040"/>
            <a:ext cx="6400800" cy="438912"/>
          </a:xfrm>
          <a:prstGeom prst="rect">
            <a:avLst/>
          </a:prstGeom>
          <a:noFill/>
          <a:ln/>
        </p:spPr>
        <p:txBody>
          <a:bodyPr wrap="square" rtlCol="0" anchor="ctr"/>
          <a:lstStyle/>
          <a:p>
            <a:pPr algn="l" indent="0" marL="0">
              <a:buNone/>
            </a:pPr>
            <a:r>
              <a:rPr lang="en-US" sz="1050" dirty="0">
                <a:solidFill>
                  <a:srgbClr val="FFFFFF"/>
                </a:solidFill>
                <a:latin typeface="Calibri" pitchFamily="34" charset="0"/>
                <a:ea typeface="Calibri" pitchFamily="34" charset="-122"/>
                <a:cs typeface="Calibri" pitchFamily="34" charset="-120"/>
              </a:rPr>
              <a:t>Adam Leibler</a:t>
            </a:r>
            <a:endParaRPr lang="en-US" sz="1050" dirty="0"/>
          </a:p>
        </p:txBody>
      </p:sp>
      <p:sp>
        <p:nvSpPr>
          <p:cNvPr id="9" name="Text 7"/>
          <p:cNvSpPr/>
          <p:nvPr/>
        </p:nvSpPr>
        <p:spPr>
          <a:xfrm>
            <a:off x="548640" y="4251960"/>
            <a:ext cx="2103120" cy="438912"/>
          </a:xfrm>
          <a:prstGeom prst="rect">
            <a:avLst/>
          </a:prstGeom>
          <a:noFill/>
          <a:ln/>
        </p:spPr>
        <p:txBody>
          <a:bodyPr wrap="square" rtlCol="0" anchor="ctr"/>
          <a:lstStyle/>
          <a:p>
            <a:pPr algn="l" indent="0" marL="0">
              <a:buNone/>
            </a:pPr>
            <a:r>
              <a:rPr lang="en-US" sz="850" b="1" spc="100" kern="0" dirty="0">
                <a:solidFill>
                  <a:srgbClr val="C9A84C"/>
                </a:solidFill>
                <a:latin typeface="Calibri" pitchFamily="34" charset="0"/>
                <a:ea typeface="Calibri" pitchFamily="34" charset="-122"/>
                <a:cs typeface="Calibri" pitchFamily="34" charset="-120"/>
              </a:rPr>
              <a:t>AUDIENCE</a:t>
            </a:r>
            <a:endParaRPr lang="en-US" sz="850" dirty="0"/>
          </a:p>
        </p:txBody>
      </p:sp>
      <p:sp>
        <p:nvSpPr>
          <p:cNvPr id="10" name="Text 8"/>
          <p:cNvSpPr/>
          <p:nvPr/>
        </p:nvSpPr>
        <p:spPr>
          <a:xfrm>
            <a:off x="2697480" y="4251960"/>
            <a:ext cx="6400800" cy="438912"/>
          </a:xfrm>
          <a:prstGeom prst="rect">
            <a:avLst/>
          </a:prstGeom>
          <a:noFill/>
          <a:ln/>
        </p:spPr>
        <p:txBody>
          <a:bodyPr wrap="square" rtlCol="0" anchor="ctr"/>
          <a:lstStyle/>
          <a:p>
            <a:pPr algn="l" indent="0" marL="0">
              <a:buNone/>
            </a:pPr>
            <a:r>
              <a:rPr lang="en-US" sz="1050" dirty="0">
                <a:solidFill>
                  <a:srgbClr val="FFFFFF"/>
                </a:solidFill>
                <a:latin typeface="Calibri" pitchFamily="34" charset="0"/>
                <a:ea typeface="Calibri" pitchFamily="34" charset="-122"/>
                <a:cs typeface="Calibri" pitchFamily="34" charset="-120"/>
              </a:rPr>
              <a:t>All Financial Services Staff — Annual Refresher</a:t>
            </a:r>
            <a:endParaRPr lang="en-US" sz="1050" dirty="0"/>
          </a:p>
        </p:txBody>
      </p:sp>
      <p:sp>
        <p:nvSpPr>
          <p:cNvPr id="11" name="Text 9"/>
          <p:cNvSpPr/>
          <p:nvPr/>
        </p:nvSpPr>
        <p:spPr>
          <a:xfrm>
            <a:off x="548640" y="4754880"/>
            <a:ext cx="2103120" cy="438912"/>
          </a:xfrm>
          <a:prstGeom prst="rect">
            <a:avLst/>
          </a:prstGeom>
          <a:noFill/>
          <a:ln/>
        </p:spPr>
        <p:txBody>
          <a:bodyPr wrap="square" rtlCol="0" anchor="ctr"/>
          <a:lstStyle/>
          <a:p>
            <a:pPr algn="l" indent="0" marL="0">
              <a:buNone/>
            </a:pPr>
            <a:r>
              <a:rPr lang="en-US" sz="850" b="1" spc="100" kern="0" dirty="0">
                <a:solidFill>
                  <a:srgbClr val="C9A84C"/>
                </a:solidFill>
                <a:latin typeface="Calibri" pitchFamily="34" charset="0"/>
                <a:ea typeface="Calibri" pitchFamily="34" charset="-122"/>
                <a:cs typeface="Calibri" pitchFamily="34" charset="-120"/>
              </a:rPr>
              <a:t>REGULATORY FOCUS</a:t>
            </a:r>
            <a:endParaRPr lang="en-US" sz="850" dirty="0"/>
          </a:p>
        </p:txBody>
      </p:sp>
      <p:sp>
        <p:nvSpPr>
          <p:cNvPr id="12" name="Text 10"/>
          <p:cNvSpPr/>
          <p:nvPr/>
        </p:nvSpPr>
        <p:spPr>
          <a:xfrm>
            <a:off x="2697480" y="4754880"/>
            <a:ext cx="6400800" cy="438912"/>
          </a:xfrm>
          <a:prstGeom prst="rect">
            <a:avLst/>
          </a:prstGeom>
          <a:noFill/>
          <a:ln/>
        </p:spPr>
        <p:txBody>
          <a:bodyPr wrap="square" rtlCol="0" anchor="ctr"/>
          <a:lstStyle/>
          <a:p>
            <a:pPr algn="l" indent="0" marL="0">
              <a:buNone/>
            </a:pPr>
            <a:r>
              <a:rPr lang="en-US" sz="1050" dirty="0">
                <a:solidFill>
                  <a:srgbClr val="FFFFFF"/>
                </a:solidFill>
                <a:latin typeface="Calibri" pitchFamily="34" charset="0"/>
                <a:ea typeface="Calibri" pitchFamily="34" charset="-122"/>
                <a:cs typeface="Calibri" pitchFamily="34" charset="-120"/>
              </a:rPr>
              <a:t>Regulation S-P  |  FINRA Rule 4370</a:t>
            </a:r>
            <a:endParaRPr lang="en-US" sz="1050" dirty="0"/>
          </a:p>
        </p:txBody>
      </p:sp>
      <p:sp>
        <p:nvSpPr>
          <p:cNvPr id="13" name="Text 11"/>
          <p:cNvSpPr/>
          <p:nvPr/>
        </p:nvSpPr>
        <p:spPr>
          <a:xfrm>
            <a:off x="548640" y="5257800"/>
            <a:ext cx="2103120" cy="438912"/>
          </a:xfrm>
          <a:prstGeom prst="rect">
            <a:avLst/>
          </a:prstGeom>
          <a:noFill/>
          <a:ln/>
        </p:spPr>
        <p:txBody>
          <a:bodyPr wrap="square" rtlCol="0" anchor="ctr"/>
          <a:lstStyle/>
          <a:p>
            <a:pPr algn="l" indent="0" marL="0">
              <a:buNone/>
            </a:pPr>
            <a:r>
              <a:rPr lang="en-US" sz="850" b="1" spc="100" kern="0" dirty="0">
                <a:solidFill>
                  <a:srgbClr val="C9A84C"/>
                </a:solidFill>
                <a:latin typeface="Calibri" pitchFamily="34" charset="0"/>
                <a:ea typeface="Calibri" pitchFamily="34" charset="-122"/>
                <a:cs typeface="Calibri" pitchFamily="34" charset="-120"/>
              </a:rPr>
              <a:t>DELIVERY TOOL</a:t>
            </a:r>
            <a:endParaRPr lang="en-US" sz="850" dirty="0"/>
          </a:p>
        </p:txBody>
      </p:sp>
      <p:sp>
        <p:nvSpPr>
          <p:cNvPr id="14" name="Text 12"/>
          <p:cNvSpPr/>
          <p:nvPr/>
        </p:nvSpPr>
        <p:spPr>
          <a:xfrm>
            <a:off x="2697480" y="5257800"/>
            <a:ext cx="6400800" cy="438912"/>
          </a:xfrm>
          <a:prstGeom prst="rect">
            <a:avLst/>
          </a:prstGeom>
          <a:noFill/>
          <a:ln/>
        </p:spPr>
        <p:txBody>
          <a:bodyPr wrap="square" rtlCol="0" anchor="ctr"/>
          <a:lstStyle/>
          <a:p>
            <a:pPr algn="l" indent="0" marL="0">
              <a:buNone/>
            </a:pPr>
            <a:r>
              <a:rPr lang="en-US" sz="1050" dirty="0">
                <a:solidFill>
                  <a:srgbClr val="FFFFFF"/>
                </a:solidFill>
                <a:latin typeface="Calibri" pitchFamily="34" charset="0"/>
                <a:ea typeface="Calibri" pitchFamily="34" charset="-122"/>
                <a:cs typeface="Calibri" pitchFamily="34" charset="-120"/>
              </a:rPr>
              <a:t>Articulate Storyline 360</a:t>
            </a:r>
            <a:endParaRPr lang="en-US" sz="1050" dirty="0"/>
          </a:p>
        </p:txBody>
      </p:sp>
      <p:sp>
        <p:nvSpPr>
          <p:cNvPr id="15" name="Text 13"/>
          <p:cNvSpPr/>
          <p:nvPr/>
        </p:nvSpPr>
        <p:spPr>
          <a:xfrm>
            <a:off x="548640" y="5760720"/>
            <a:ext cx="2103120" cy="438912"/>
          </a:xfrm>
          <a:prstGeom prst="rect">
            <a:avLst/>
          </a:prstGeom>
          <a:noFill/>
          <a:ln/>
        </p:spPr>
        <p:txBody>
          <a:bodyPr wrap="square" rtlCol="0" anchor="ctr"/>
          <a:lstStyle/>
          <a:p>
            <a:pPr algn="l" indent="0" marL="0">
              <a:buNone/>
            </a:pPr>
            <a:r>
              <a:rPr lang="en-US" sz="850" b="1" spc="100" kern="0" dirty="0">
                <a:solidFill>
                  <a:srgbClr val="C9A84C"/>
                </a:solidFill>
                <a:latin typeface="Calibri" pitchFamily="34" charset="0"/>
                <a:ea typeface="Calibri" pitchFamily="34" charset="-122"/>
                <a:cs typeface="Calibri" pitchFamily="34" charset="-120"/>
              </a:rPr>
              <a:t>ESTIMATED TIME</a:t>
            </a:r>
            <a:endParaRPr lang="en-US" sz="850" dirty="0"/>
          </a:p>
        </p:txBody>
      </p:sp>
      <p:sp>
        <p:nvSpPr>
          <p:cNvPr id="16" name="Text 14"/>
          <p:cNvSpPr/>
          <p:nvPr/>
        </p:nvSpPr>
        <p:spPr>
          <a:xfrm>
            <a:off x="2697480" y="5760720"/>
            <a:ext cx="6400800" cy="438912"/>
          </a:xfrm>
          <a:prstGeom prst="rect">
            <a:avLst/>
          </a:prstGeom>
          <a:noFill/>
          <a:ln/>
        </p:spPr>
        <p:txBody>
          <a:bodyPr wrap="square" rtlCol="0" anchor="ctr"/>
          <a:lstStyle/>
          <a:p>
            <a:pPr algn="l" indent="0" marL="0">
              <a:buNone/>
            </a:pPr>
            <a:r>
              <a:rPr lang="en-US" sz="1050" dirty="0">
                <a:solidFill>
                  <a:srgbClr val="FFFFFF"/>
                </a:solidFill>
                <a:latin typeface="Calibri" pitchFamily="34" charset="0"/>
                <a:ea typeface="Calibri" pitchFamily="34" charset="-122"/>
                <a:cs typeface="Calibri" pitchFamily="34" charset="-120"/>
              </a:rPr>
              <a:t>12–15 Minutes</a:t>
            </a:r>
            <a:endParaRPr lang="en-US" sz="1050" dirty="0"/>
          </a:p>
        </p:txBody>
      </p:sp>
      <p:sp>
        <p:nvSpPr>
          <p:cNvPr id="17" name="Text 15"/>
          <p:cNvSpPr/>
          <p:nvPr/>
        </p:nvSpPr>
        <p:spPr>
          <a:xfrm>
            <a:off x="548640" y="6263640"/>
            <a:ext cx="2103120" cy="438912"/>
          </a:xfrm>
          <a:prstGeom prst="rect">
            <a:avLst/>
          </a:prstGeom>
          <a:noFill/>
          <a:ln/>
        </p:spPr>
        <p:txBody>
          <a:bodyPr wrap="square" rtlCol="0" anchor="ctr"/>
          <a:lstStyle/>
          <a:p>
            <a:pPr algn="l" indent="0" marL="0">
              <a:buNone/>
            </a:pPr>
            <a:r>
              <a:rPr lang="en-US" sz="850" b="1" spc="100" kern="0" dirty="0">
                <a:solidFill>
                  <a:srgbClr val="C9A84C"/>
                </a:solidFill>
                <a:latin typeface="Calibri" pitchFamily="34" charset="0"/>
                <a:ea typeface="Calibri" pitchFamily="34" charset="-122"/>
                <a:cs typeface="Calibri" pitchFamily="34" charset="-120"/>
              </a:rPr>
              <a:t>VERSION</a:t>
            </a:r>
            <a:endParaRPr lang="en-US" sz="850" dirty="0"/>
          </a:p>
        </p:txBody>
      </p:sp>
      <p:sp>
        <p:nvSpPr>
          <p:cNvPr id="18" name="Text 16"/>
          <p:cNvSpPr/>
          <p:nvPr/>
        </p:nvSpPr>
        <p:spPr>
          <a:xfrm>
            <a:off x="2697480" y="6263640"/>
            <a:ext cx="6400800" cy="438912"/>
          </a:xfrm>
          <a:prstGeom prst="rect">
            <a:avLst/>
          </a:prstGeom>
          <a:noFill/>
          <a:ln/>
        </p:spPr>
        <p:txBody>
          <a:bodyPr wrap="square" rtlCol="0" anchor="ctr"/>
          <a:lstStyle/>
          <a:p>
            <a:pPr algn="l" indent="0" marL="0">
              <a:buNone/>
            </a:pPr>
            <a:r>
              <a:rPr lang="en-US" sz="1050" dirty="0">
                <a:solidFill>
                  <a:srgbClr val="FFFFFF"/>
                </a:solidFill>
                <a:latin typeface="Calibri" pitchFamily="34" charset="0"/>
                <a:ea typeface="Calibri" pitchFamily="34" charset="-122"/>
                <a:cs typeface="Calibri" pitchFamily="34" charset="-120"/>
              </a:rPr>
              <a:t>1.0  |  March 2026</a:t>
            </a:r>
            <a:endParaRPr lang="en-US" sz="1050" dirty="0"/>
          </a:p>
        </p:txBody>
      </p:sp>
      <p:sp>
        <p:nvSpPr>
          <p:cNvPr id="19" name="Shape 17"/>
          <p:cNvSpPr/>
          <p:nvPr/>
        </p:nvSpPr>
        <p:spPr>
          <a:xfrm>
            <a:off x="9875520" y="3749040"/>
            <a:ext cx="2103120" cy="2651760"/>
          </a:xfrm>
          <a:prstGeom prst="rect">
            <a:avLst/>
          </a:prstGeom>
          <a:solidFill>
            <a:srgbClr val="C9A84C"/>
          </a:solidFill>
          <a:ln w="12700">
            <a:solidFill>
              <a:srgbClr val="C9A84C"/>
            </a:solidFill>
            <a:prstDash val="solid"/>
          </a:ln>
        </p:spPr>
      </p:sp>
      <p:sp>
        <p:nvSpPr>
          <p:cNvPr id="20" name="Text 18"/>
          <p:cNvSpPr/>
          <p:nvPr/>
        </p:nvSpPr>
        <p:spPr>
          <a:xfrm>
            <a:off x="9875520" y="3840480"/>
            <a:ext cx="2103120" cy="1097280"/>
          </a:xfrm>
          <a:prstGeom prst="rect">
            <a:avLst/>
          </a:prstGeom>
          <a:noFill/>
          <a:ln/>
        </p:spPr>
        <p:txBody>
          <a:bodyPr wrap="square" rtlCol="0" anchor="ctr"/>
          <a:lstStyle/>
          <a:p>
            <a:pPr algn="ctr" indent="0" marL="0">
              <a:buNone/>
            </a:pPr>
            <a:r>
              <a:rPr lang="en-US" sz="5200" b="1" dirty="0">
                <a:solidFill>
                  <a:srgbClr val="1B2A4A"/>
                </a:solidFill>
                <a:latin typeface="Calibri" pitchFamily="34" charset="0"/>
                <a:ea typeface="Calibri" pitchFamily="34" charset="-122"/>
                <a:cs typeface="Calibri" pitchFamily="34" charset="-120"/>
              </a:rPr>
              <a:t>20</a:t>
            </a:r>
            <a:endParaRPr lang="en-US" sz="5200" dirty="0"/>
          </a:p>
        </p:txBody>
      </p:sp>
      <p:sp>
        <p:nvSpPr>
          <p:cNvPr id="21" name="Text 19"/>
          <p:cNvSpPr/>
          <p:nvPr/>
        </p:nvSpPr>
        <p:spPr>
          <a:xfrm>
            <a:off x="9875520" y="4892040"/>
            <a:ext cx="2103120" cy="502920"/>
          </a:xfrm>
          <a:prstGeom prst="rect">
            <a:avLst/>
          </a:prstGeom>
          <a:noFill/>
          <a:ln/>
        </p:spPr>
        <p:txBody>
          <a:bodyPr wrap="square" rtlCol="0" anchor="ctr"/>
          <a:lstStyle/>
          <a:p>
            <a:pPr algn="ctr" indent="0" marL="0">
              <a:buNone/>
            </a:pPr>
            <a:r>
              <a:rPr lang="en-US" sz="1800" b="1" dirty="0">
                <a:solidFill>
                  <a:srgbClr val="1B2A4A"/>
                </a:solidFill>
                <a:latin typeface="Calibri" pitchFamily="34" charset="0"/>
                <a:ea typeface="Calibri" pitchFamily="34" charset="-122"/>
                <a:cs typeface="Calibri" pitchFamily="34" charset="-120"/>
              </a:rPr>
              <a:t>SCREENS</a:t>
            </a:r>
            <a:endParaRPr lang="en-US" sz="1800" dirty="0"/>
          </a:p>
        </p:txBody>
      </p:sp>
      <p:sp>
        <p:nvSpPr>
          <p:cNvPr id="22" name="Text 20"/>
          <p:cNvSpPr/>
          <p:nvPr/>
        </p:nvSpPr>
        <p:spPr>
          <a:xfrm>
            <a:off x="9875520" y="5349240"/>
            <a:ext cx="2103120" cy="731520"/>
          </a:xfrm>
          <a:prstGeom prst="rect">
            <a:avLst/>
          </a:prstGeom>
          <a:noFill/>
          <a:ln/>
        </p:spPr>
        <p:txBody>
          <a:bodyPr wrap="square" rtlCol="0" anchor="ctr"/>
          <a:lstStyle/>
          <a:p>
            <a:pPr algn="ctr" indent="0" marL="0">
              <a:buNone/>
            </a:pPr>
            <a:r>
              <a:rPr lang="en-US" sz="800" b="1" spc="100" kern="0" dirty="0">
                <a:solidFill>
                  <a:srgbClr val="1B2A4A"/>
                </a:solidFill>
                <a:latin typeface="Calibri" pitchFamily="34" charset="0"/>
                <a:ea typeface="Calibri" pitchFamily="34" charset="-122"/>
                <a:cs typeface="Calibri" pitchFamily="34" charset="-120"/>
              </a:rPr>
              <a:t>TOTAL COURSE</a:t>
            </a:r>
            <a:endParaRPr lang="en-US" sz="800" dirty="0"/>
          </a:p>
          <a:p>
            <a:pPr algn="ctr" indent="0" marL="0">
              <a:buNone/>
            </a:pPr>
            <a:r>
              <a:rPr lang="en-US" sz="800" b="1" spc="100" kern="0" dirty="0">
                <a:solidFill>
                  <a:srgbClr val="1B2A4A"/>
                </a:solidFill>
                <a:latin typeface="Calibri" pitchFamily="34" charset="0"/>
                <a:ea typeface="Calibri" pitchFamily="34" charset="-122"/>
                <a:cs typeface="Calibri" pitchFamily="34" charset="-120"/>
              </a:rPr>
              <a:t>SCREENS</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2563EB"/>
          </a:solidFill>
          <a:ln w="12700">
            <a:solidFill>
              <a:srgbClr val="2563EB"/>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2.2</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2: Your Data, Your Duty</a:t>
            </a:r>
            <a:endParaRPr lang="en-US" sz="1200" dirty="0"/>
          </a:p>
        </p:txBody>
      </p:sp>
      <p:sp>
        <p:nvSpPr>
          <p:cNvPr id="6" name="Shape 4"/>
          <p:cNvSpPr/>
          <p:nvPr/>
        </p:nvSpPr>
        <p:spPr>
          <a:xfrm>
            <a:off x="7589520" y="91440"/>
            <a:ext cx="2011680" cy="402336"/>
          </a:xfrm>
          <a:prstGeom prst="rect">
            <a:avLst/>
          </a:prstGeom>
          <a:solidFill>
            <a:srgbClr val="2563EB">
              <a:alpha val="70000"/>
            </a:srgbClr>
          </a:solidFill>
          <a:ln w="12700">
            <a:solidFill>
              <a:srgbClr val="2563EB"/>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Content</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9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2563EB"/>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THREE-CATEGORY DIAGRAM</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Three vertical columns with category icons at top.</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Category 1 (Provided by Customer): Person/speech icon, examples list below.</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Category 2 (From Transactions): Receipt/transaction icon, examples list.</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Category 3 (From Other Sources): External data/arrow icon, examples list.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Gold 'NPI' label badge above all three columns. Light gray background, white column panels.</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Nonpublic Personal Information (NPI) — Three Sources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FROM THE CUSTOMER (what they tell you):</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Name + SSN, Address, Annual income, Date of birth, Account application details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FROM TRANSACTIONS (what they do with you):</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Account numbers, Account balances, Transaction history, Investment preferences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FROM OTHER SOURCES (what you obtain externally):</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Credit bureau reports, Credit history, Consumer report data</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Note: Publicly available information (e.g. phone directory listings) is generally NOT NPI.</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Under Regulation S-P, Nonpublic Personal Information—or NPI—comes in three main forms. First, information your customers give you directly when they open an account or fill out an application. Second, information generated by their transactions with your firm—account numbers, balances, and activity. Third, information you obtain from outside sources, like credit bureaus. We’ll practice identifying NPI in just a moment.</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Three custom icons (Adobe Illustrator): person/speech bubble, receipt, database with arrow. Each in navy circle. Three column panels with subtle drop shadows. 'NPI' badge label in gold across top.</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0F766E"/>
          </a:solidFill>
          <a:ln w="12700">
            <a:solidFill>
              <a:srgbClr val="0F766E"/>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2.3</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2: Your Data, Your Duty</a:t>
            </a:r>
            <a:endParaRPr lang="en-US" sz="1200" dirty="0"/>
          </a:p>
        </p:txBody>
      </p:sp>
      <p:sp>
        <p:nvSpPr>
          <p:cNvPr id="6" name="Shape 4"/>
          <p:cNvSpPr/>
          <p:nvPr/>
        </p:nvSpPr>
        <p:spPr>
          <a:xfrm>
            <a:off x="7589520" y="91440"/>
            <a:ext cx="2011680" cy="402336"/>
          </a:xfrm>
          <a:prstGeom prst="rect">
            <a:avLst/>
          </a:prstGeom>
          <a:solidFill>
            <a:srgbClr val="0F766E">
              <a:alpha val="70000"/>
            </a:srgbClr>
          </a:solidFill>
          <a:ln w="12700">
            <a:solidFill>
              <a:srgbClr val="0F766E"/>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Interaction</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10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0F766E"/>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DRAG-AND-DROP CLASSIFIER</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Top: Instruction text. Below: 8 draggable item cards in a 4x2 grid (white cards, body text).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Bottom: Two large drop zones side by side.</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 xml:space="preserve">  Left: 'NPI' zone (navy header, light navy background)</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 xml:space="preserve">  Right: 'NOT NPI' zone (light gray header, light gray background)</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Submit button bottom-right (inactive until all items placed).</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Feedback layer appears after Submit.</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Activity: Is It NPI?</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Drag each item to the correct category.</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NPI items: Account number | Social Security Number | Investment preference history | Transaction history | Annual income from application</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NOT NPI items: Name in public phone directory | Publicly available court records | Published financial market news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Click Submit when all items are placed.</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Let’s practice. Drag each item into the correct category—NPI or NOT NPI. Take your time. When you’re done, click Submit to check your answers.</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DRAG-AND-DROP: Freeform D&amp;D interaction (Storyline). 8 draggable cards, 2 drop zones. Correct state: all 5 NPI items in NPI zone + all 3 NOT NPI in NOT NPI zone. Incorrect items shown with red X on feedback layer. One retry allowed. Feedback layer: correct answer reveals explanatory text per item. Continue button appears after 1st correct attempt or after retry.</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Draggable cards: white rectangles, rounded corners, body text. Drop zones: distinct header color (navy vs. light gray). Correct answer feedback layer shows checkmarks. Incorrect shows red X + brief explanation.</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2563EB"/>
          </a:solidFill>
          <a:ln w="12700">
            <a:solidFill>
              <a:srgbClr val="2563EB"/>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2.4</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2: Your Data, Your Duty</a:t>
            </a:r>
            <a:endParaRPr lang="en-US" sz="1200" dirty="0"/>
          </a:p>
        </p:txBody>
      </p:sp>
      <p:sp>
        <p:nvSpPr>
          <p:cNvPr id="6" name="Shape 4"/>
          <p:cNvSpPr/>
          <p:nvPr/>
        </p:nvSpPr>
        <p:spPr>
          <a:xfrm>
            <a:off x="7589520" y="91440"/>
            <a:ext cx="2011680" cy="402336"/>
          </a:xfrm>
          <a:prstGeom prst="rect">
            <a:avLst/>
          </a:prstGeom>
          <a:solidFill>
            <a:srgbClr val="2563EB">
              <a:alpha val="70000"/>
            </a:srgbClr>
          </a:solidFill>
          <a:ln w="12700">
            <a:solidFill>
              <a:srgbClr val="2563EB"/>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Content</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11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2563EB"/>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SPLIT DO/DON'T TWO-COLUMN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Left column header: Green 'DO' badge. 5 rows of: checkmark icon + action item.</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Right column header: Red 'DON’T' badge. 5 rows of: X icon + action item.</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Alt row shading (white / off-white) on each column. Gold section header at top of full slide.</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Your NPI Responsibilities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DO:</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Store NPI only in approved, encrypted systems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Share NPI on a need-to-know basis only</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Lock your screen when stepping away</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Use encrypted email for NPI transmission</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Follow the firm’s clean desk policy</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DON’T:</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Email NPI without encryption</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Leave printed NPI unattended</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Share login credentials with anyone</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Discuss client data in public areas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Store NPI on personal devices</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Knowing what NPI is matters—but what really counts is how you handle it every day. The left column shows what you should do. The right column shows what you must never do. These aren’t suggestions—they’re requirements under your firm’s Reg S-P compliance program.</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checkmark icon (green, flat) and X icon (red, flat). Two-column table layout with colored header badges. Alt-row shading for readability.</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475569"/>
          </a:solidFill>
          <a:ln w="12700">
            <a:solidFill>
              <a:srgbClr val="475569"/>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2.5</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2: Your Data, Your Duty</a:t>
            </a:r>
            <a:endParaRPr lang="en-US" sz="1200" dirty="0"/>
          </a:p>
        </p:txBody>
      </p:sp>
      <p:sp>
        <p:nvSpPr>
          <p:cNvPr id="6" name="Shape 4"/>
          <p:cNvSpPr/>
          <p:nvPr/>
        </p:nvSpPr>
        <p:spPr>
          <a:xfrm>
            <a:off x="7589520" y="91440"/>
            <a:ext cx="2011680" cy="402336"/>
          </a:xfrm>
          <a:prstGeom prst="rect">
            <a:avLst/>
          </a:prstGeom>
          <a:solidFill>
            <a:srgbClr val="475569">
              <a:alpha val="70000"/>
            </a:srgbClr>
          </a:solidFill>
          <a:ln w="12700">
            <a:solidFill>
              <a:srgbClr val="475569"/>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Summary</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12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475569"/>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SUMMARY CARD + FORMATIVE QUESTION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Top half: Three summary callout cards (same design as Screen 1.5).</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Bottom half: Styled formative question box with 3 radio-button answer choices.</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Feedback text appears below selected answer on click (no submit).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Module 2 completion state triggers in left nav.</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Module 2 Key Takeaways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NPI includes information customers provide, transaction data, and third-party sourced data.</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You are personally responsible for handling NPI per firm policy and Reg S-P requirements.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Secure storage, need-to-know sharing, and encrypted transmission are non-negotiable.</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FORMATIVE CHECK: A colleague asks you to email them a client’s full account statement for a presentation. What should you verify first?</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xml:space="preserve">  A) Whether the client has given verbal permission</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xml:space="preserve">  B) Whether the colleague has a legitimate business need and the transmission method is encrypted ✓</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xml:space="preserve">  C) Whether the client is currently active in your CRM</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Excellent work. You should now have a solid practical understanding of what NPI is and how to handle it. Before we move on, here’s a quick formative check—no grade, just practice. In Module 3, we shift to a more critical topic: what happens when something goes wrong?</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FORMATIVE (UNGRADED): Single-select radio buttons. On click, feedback text appears inline below selected answer. Option B shows green confirmation text. Options A and C show correction text. No submit button. Continue always active.</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Same summary card design as Screen 1.5. Formative question in bordered box. Radio-button styling via Storyline custom state (circle/dot). M2_Complete variable set to True on this screen.</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C9A84C"/>
          </a:solidFill>
          <a:ln w="12700">
            <a:solidFill>
              <a:srgbClr val="C9A84C"/>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3.1</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3: When Things Go Wrong</a:t>
            </a:r>
            <a:endParaRPr lang="en-US" sz="1200" dirty="0"/>
          </a:p>
        </p:txBody>
      </p:sp>
      <p:sp>
        <p:nvSpPr>
          <p:cNvPr id="6" name="Shape 4"/>
          <p:cNvSpPr/>
          <p:nvPr/>
        </p:nvSpPr>
        <p:spPr>
          <a:xfrm>
            <a:off x="7589520" y="91440"/>
            <a:ext cx="2011680" cy="402336"/>
          </a:xfrm>
          <a:prstGeom prst="rect">
            <a:avLst/>
          </a:prstGeom>
          <a:solidFill>
            <a:srgbClr val="C9A84C">
              <a:alpha val="70000"/>
            </a:srgbClr>
          </a:solidFill>
          <a:ln w="12700">
            <a:solidFill>
              <a:srgbClr val="C9A84C"/>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Title / Hook</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13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C9A84C"/>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SPLIT LAYOUT (50/50)</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Left: Module number '3' in large gold on navy panel. Alert/warning icon below number.</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Right: White panel. Hook quote in italic. Subtle red-left-border accent on quote box.</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Same master structure as Screens 1.1 and 2.1.</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MODULE 3</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When Things Go Wrong</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“Privacy incidents don’t always look like hacking movies. Most happen through everyday mistakes—and knowing how to respond is just as important as preventing them.”</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In this module:</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Recognizing warning signs of a privacy incident</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A realistic decision-making scenario</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The 5-step incident response process</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Welcome to Module 3. No matter how careful we are, data privacy incidents can and do happen. In this module you’ll learn to recognize the warning signs of a potential incident and—critically—what to do when one occurs. We’ll test your judgment with a realistic scenario before the module is over.</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warning/alert icon (triangle with exclamation, flat style, red-orange). Same split panel master. Module 3 accent uses the steel-blue palette.</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2563EB"/>
          </a:solidFill>
          <a:ln w="12700">
            <a:solidFill>
              <a:srgbClr val="2563EB"/>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3.2</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3: When Things Go Wrong</a:t>
            </a:r>
            <a:endParaRPr lang="en-US" sz="1200" dirty="0"/>
          </a:p>
        </p:txBody>
      </p:sp>
      <p:sp>
        <p:nvSpPr>
          <p:cNvPr id="6" name="Shape 4"/>
          <p:cNvSpPr/>
          <p:nvPr/>
        </p:nvSpPr>
        <p:spPr>
          <a:xfrm>
            <a:off x="7589520" y="91440"/>
            <a:ext cx="2011680" cy="402336"/>
          </a:xfrm>
          <a:prstGeom prst="rect">
            <a:avLst/>
          </a:prstGeom>
          <a:solidFill>
            <a:srgbClr val="2563EB">
              <a:alpha val="70000"/>
            </a:srgbClr>
          </a:solidFill>
          <a:ln w="12700">
            <a:solidFill>
              <a:srgbClr val="2563EB"/>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Content</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14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2563EB"/>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ICON-ROW WARNING LIST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Six rows, evenly spaced.</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Each row: Red-left-border accent strip | Alert icon (red-orange) | Bold warning label | One-line description.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Alternating white/off-white row background. Gold section header at top.</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Warning Signs of a Privacy Incident</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MISDIRECTED EMAIL — NPI-containing email sent to wrong recipient.</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UNAUTHORIZED ACCESS — Client account login from unknown or foreign location.</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LOST/STOLEN DEVICE — Phone, laptop, or USB with client data is missing.</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SUSPICIOUS REQUEST — Unfamiliar party requests client info via email, phone, or form.</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OUT-OF-WORKFLOW REQUEST — Colleague asks for client data outside normal process.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SYSTEM ALERT — IT or security system flags unusual data access patterns.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If you observe any of these: DO NOT handle it yourself. Report immediately.</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Privacy incidents don’t always announce themselves. Here are six of the most common warning signs that something may have gone wrong—or is about to. If you encounter any of these situations, do not try to resolve it on your own. Report it immediately through the proper channel.</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alert icon (flat, red-orange). Six icon-row items with red left border accent per row. 'Report immediately' call-to-action in bold red at bottom.</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0F766E"/>
          </a:solidFill>
          <a:ln w="12700">
            <a:solidFill>
              <a:srgbClr val="0F766E"/>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3.3</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3: When Things Go Wrong</a:t>
            </a:r>
            <a:endParaRPr lang="en-US" sz="1200" dirty="0"/>
          </a:p>
        </p:txBody>
      </p:sp>
      <p:sp>
        <p:nvSpPr>
          <p:cNvPr id="6" name="Shape 4"/>
          <p:cNvSpPr/>
          <p:nvPr/>
        </p:nvSpPr>
        <p:spPr>
          <a:xfrm>
            <a:off x="7589520" y="91440"/>
            <a:ext cx="2011680" cy="402336"/>
          </a:xfrm>
          <a:prstGeom prst="rect">
            <a:avLst/>
          </a:prstGeom>
          <a:solidFill>
            <a:srgbClr val="0F766E">
              <a:alpha val="70000"/>
            </a:srgbClr>
          </a:solidFill>
          <a:ln w="12700">
            <a:solidFill>
              <a:srgbClr val="0F766E"/>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Interaction</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15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0F766E"/>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BRANCHING SCENARIO — EMAIL UI</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Screen shows realistic email client interface (custom graphic).</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Sender appears to be a known client. Email requests account statement forwarded to new address. Address is subtly suspicious.</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Below email: Two large choice buttons.</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 xml:space="preserve">  CHOICE A (orange): 'Forward the statement'</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 xml:space="preserve">  CHOICE B (blue): 'Verify via phone first'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Leads to: CONSEQUENCE LAYER (Choice A) or SUCCESS LAYER (Choice B).</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Scenario: You receive the following email:</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FROM: robert.chen.7849@gmail.com</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SUBJECT: Send my statement to new email</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'Hi, it’s Robert Chen, account #4471. Please send my full account statement to my new email at the address I’m writing from. I need it for a meeting today. Thanks.'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What do you do?</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A. Forward Robert’s account statement to this email address.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B. Call Robert at the phone number on file to verify before taking any action.</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Here’s a situation that requires your judgment. Read the email carefully, then choose the action you would take. Your choice has real consequences—think before you click.</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BRANCHING SCENARIO: Choice A → Consequence Layer (slide dims, red tint overlay, consequence text: 'This email was fraudulent. By forwarding the statement, you triggered a Reg S-P incident. The firm is now required to notify regulators and the client.'). 'Try Again' button returns to choice. Choice B → Success Layer (green tint, success text + explanation of why verification is critical). Both paths proceed to Screen 3.4 via Continue.</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email UI graphic (Storyline drawn shapes to simulate inbox). Choice A button: orange fill. Choice B button: navy fill. Consequence layer: subtle red overlay + consequence text in crimson. Success layer: subtle green overlay + success text.</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2563EB"/>
          </a:solidFill>
          <a:ln w="12700">
            <a:solidFill>
              <a:srgbClr val="2563EB"/>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3.4</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3: When Things Go Wrong</a:t>
            </a:r>
            <a:endParaRPr lang="en-US" sz="1200" dirty="0"/>
          </a:p>
        </p:txBody>
      </p:sp>
      <p:sp>
        <p:nvSpPr>
          <p:cNvPr id="6" name="Shape 4"/>
          <p:cNvSpPr/>
          <p:nvPr/>
        </p:nvSpPr>
        <p:spPr>
          <a:xfrm>
            <a:off x="7589520" y="91440"/>
            <a:ext cx="2011680" cy="402336"/>
          </a:xfrm>
          <a:prstGeom prst="rect">
            <a:avLst/>
          </a:prstGeom>
          <a:solidFill>
            <a:srgbClr val="2563EB">
              <a:alpha val="70000"/>
            </a:srgbClr>
          </a:solidFill>
          <a:ln w="12700">
            <a:solidFill>
              <a:srgbClr val="2563EB"/>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Content</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16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2563EB"/>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FIVE-STEP NUMBERED FLOW</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Horizontal flow spanning full slide width.</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Five numbered circles (navy) connected by gold arrow connectors.</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Step name in bold below each circle.</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2-line description below step name.</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Custom icon above each circle.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Clean white background, ample padding above and below the flow.</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If You Believe a Privacy Incident Has Occurred—Act on These 5 Steps: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(1) IDENTIFY — Recognize the incident. Document exactly what you observed.</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(2) CONTAIN — Stop the spread. Do NOT forward, copy, or share the information further.</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(3) REPORT — Immediately notify your manager AND your firm’s Privacy Officer / Compliance Helpline.</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(4) ASSESS — Work with Compliance to determine scope: what data was affected, how many clients, what’s the risk level?</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(5) REMEDIATE — Follow Compliance guidance on required notifications, documentation, and corrective actions.</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Whether you discovered a misdirected email, a suspicious access request, or a missing device—your response follows the same five steps every time. Identify. Contain. Report. Assess. Remediate. The single most important thing to remember: don’t delay reporting. The sooner you report, the better the outcome for everyone involved.</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Five custom icons: magnifying glass, stop hand, speech bubble, checklist, wrench. Navy circles with step numbers in gold. Gold arrow connectors. Five-step flow horizontally centered on slide.</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475569"/>
          </a:solidFill>
          <a:ln w="12700">
            <a:solidFill>
              <a:srgbClr val="475569"/>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3.5</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3: When Things Go Wrong</a:t>
            </a:r>
            <a:endParaRPr lang="en-US" sz="1200" dirty="0"/>
          </a:p>
        </p:txBody>
      </p:sp>
      <p:sp>
        <p:nvSpPr>
          <p:cNvPr id="6" name="Shape 4"/>
          <p:cNvSpPr/>
          <p:nvPr/>
        </p:nvSpPr>
        <p:spPr>
          <a:xfrm>
            <a:off x="7589520" y="91440"/>
            <a:ext cx="2011680" cy="402336"/>
          </a:xfrm>
          <a:prstGeom prst="rect">
            <a:avLst/>
          </a:prstGeom>
          <a:solidFill>
            <a:srgbClr val="475569">
              <a:alpha val="70000"/>
            </a:srgbClr>
          </a:solidFill>
          <a:ln w="12700">
            <a:solidFill>
              <a:srgbClr val="475569"/>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Summary</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17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475569"/>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SUMMARY CARD + COURSE BRIDGE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Top: Three summary takeaway cards (same design as Screens 1.5 and 2.5).</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Bottom: Large gold-styled 'Start Knowledge Check' CTA button, centered.</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Module 3 completion state triggers in left nav. All three modules show as complete.</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Module 3 Key Takeaways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Most privacy incidents are avoidable—but you must recognize the warning signs first.</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When in doubt, verify before acting. Never forward NPI based on an unverified request.</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If an incident occurs: Identify → Contain → Report → Assess → Remediate.</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You’ve completed all three modules.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Up next: A short 5-question knowledge check. You need 80% to pass.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START KNOWLEDGE CHECK ]</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That’s the end of Module 3 and the end of our content. You now have a complete picture of your data privacy obligations under Reg S-P and FINRA Rule 4370, what NPI looks like in practice, and how to respond if something goes wrong. Let’s put that knowledge to the test.</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No graded interaction. 'Start Knowledge Check' button (gold, prominent, centered) navigates to Screen KC.1. All three module completion indicators in left nav animate to 'complete' state.</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Same summary card design as prior modules. Prominent gold CTA button. Left nav shows all three modules complete (three checkmarks). M3_Complete variable set to True.</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6D28D9"/>
          </a:solidFill>
          <a:ln w="12700">
            <a:solidFill>
              <a:srgbClr val="6D28D9"/>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KC.1–KC.5</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Knowledge Check</a:t>
            </a:r>
            <a:endParaRPr lang="en-US" sz="1200" dirty="0"/>
          </a:p>
        </p:txBody>
      </p:sp>
      <p:sp>
        <p:nvSpPr>
          <p:cNvPr id="6" name="Shape 4"/>
          <p:cNvSpPr/>
          <p:nvPr/>
        </p:nvSpPr>
        <p:spPr>
          <a:xfrm>
            <a:off x="7589520" y="91440"/>
            <a:ext cx="2011680" cy="402336"/>
          </a:xfrm>
          <a:prstGeom prst="rect">
            <a:avLst/>
          </a:prstGeom>
          <a:solidFill>
            <a:srgbClr val="6D28D9">
              <a:alpha val="70000"/>
            </a:srgbClr>
          </a:solidFill>
          <a:ln w="12700">
            <a:solidFill>
              <a:srgbClr val="6D28D9"/>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Assessment</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Slides 18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6D28D9"/>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ASSESSMENT LAYOUT (5 SCREENS)</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Clean white background throughout.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Top: Question number indicator (e.g. 'Question 1 of 5').</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Progress bar within question bank advances with each question.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Question text: Dark slate, 18pt bold.</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Answer choices: White bordered boxes, 14pt. Selected = gold border + light gold fill.</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Submit/Next button appears after selection.</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5 QUESTIONS COVERING ALL 3 MODULES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Q1 (Module 1): Under Reg S-P, which is required in a firm’s Safeguards Program?</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Q2 (Module 2): Which of the following is an example of NPI?</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Q3 (Module 2): Which practice is compliant when transmitting client info to a colleague?</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Q4 (Module 3): You discover an NPI email was sent to the wrong address. What do you do first?</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Q5 (Synthesis): Which best describes obligations under both Reg S-P and FINRA Rule 4370?</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PASS THRESHOLD: 80% (4 of 5 correct)  |  2 ATTEMPTS ALLOWED</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No narration during the knowledge check. Learner completes questions at own pace. Each question shows immediate correct/incorrect feedback after selection. After all 5 questions, a results screen shows score and pass/fail status.</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GRADED ASSESSMENT: 5-question Storyline question bank, randomized order. Each question: single-select MC. After selection, Submit button activates. On Submit: correct = green feedback layer; incorrect = red feedback layer + correct answer shown. Two attempts allowed. On second failure, redirect to Module 1. On pass: proceed to Course Completion screen. Score reported to LMS via SCORM.</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Assessment master slide (white background, clean layout). Gold progress bar within assessment. Green/red feedback layers per question. Results slide shows score percentage + pass/fail badge. Retry button if failed.</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C9A84C"/>
          </a:solidFill>
          <a:ln w="12700">
            <a:solidFill>
              <a:srgbClr val="C9A84C"/>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Welcome</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Course Introduction</a:t>
            </a:r>
            <a:endParaRPr lang="en-US" sz="1200" dirty="0"/>
          </a:p>
        </p:txBody>
      </p:sp>
      <p:sp>
        <p:nvSpPr>
          <p:cNvPr id="6" name="Shape 4"/>
          <p:cNvSpPr/>
          <p:nvPr/>
        </p:nvSpPr>
        <p:spPr>
          <a:xfrm>
            <a:off x="7589520" y="91440"/>
            <a:ext cx="2011680" cy="402336"/>
          </a:xfrm>
          <a:prstGeom prst="rect">
            <a:avLst/>
          </a:prstGeom>
          <a:solidFill>
            <a:srgbClr val="C9A84C">
              <a:alpha val="70000"/>
            </a:srgbClr>
          </a:solidFill>
          <a:ln w="12700">
            <a:solidFill>
              <a:srgbClr val="C9A84C"/>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Title / Hook</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2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C9A84C"/>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FULL SCREEN WELCOME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Course title centered with animated fade-in. Progress bar at bottom at 0%. “Start Course” gold button centered below title.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Left navigation panel shows 3 module tabs, all locked. Unlocks as modules complete.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Synthesia narrator in lower-right corner.</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Welcome: Data Privacy in the Financial Industry: Know Your Obligations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This course covers: • Regulation S-P &amp; FINRA Rule 4370 • Identifying NPI • Your daily responsibilities • Responding to privacy incidents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Estimated time: 12–15 minutes | Pass requirement: 80% on knowledge check</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Click START to begin.</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Welcome to Data Privacy in the Financial Industry: Know Your Obligations. This short annual compliance course covers your key responsibilities under federal financial privacy law. You’ll need to pass a brief knowledge check at the end. The course takes about 12 to 15 minutes. Click Start when you’re ready.</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'Start Course' button to begin. Navigation panel with 3 modules visible but locked. Modules unlock sequentially on completion. Progress bar initialized at 0%.</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course title graphic. Synthesia narrator avatar (professional, neutral presenter). Gold 'Start Course' CTA button. Left nav panel with module icons. Navy/white/gold palette.</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C9A84C"/>
          </a:solidFill>
          <a:ln w="12700">
            <a:solidFill>
              <a:srgbClr val="C9A84C"/>
            </a:solidFill>
            <a:prstDash val="solid"/>
          </a:ln>
        </p:spPr>
      </p:sp>
      <p:sp>
        <p:nvSpPr>
          <p:cNvPr id="3" name="Shape 1"/>
          <p:cNvSpPr/>
          <p:nvPr/>
        </p:nvSpPr>
        <p:spPr>
          <a:xfrm>
            <a:off x="0" y="0"/>
            <a:ext cx="12161520" cy="594360"/>
          </a:xfrm>
          <a:prstGeom prst="rect">
            <a:avLst/>
          </a:prstGeom>
          <a:solidFill>
            <a:srgbClr val="111D30"/>
          </a:solidFill>
          <a:ln w="12700">
            <a:solidFill>
              <a:srgbClr val="111D30"/>
            </a:solidFill>
            <a:prstDash val="solid"/>
          </a:ln>
        </p:spPr>
      </p:sp>
      <p:sp>
        <p:nvSpPr>
          <p:cNvPr id="4" name="Text 2"/>
          <p:cNvSpPr/>
          <p:nvPr/>
        </p:nvSpPr>
        <p:spPr>
          <a:xfrm>
            <a:off x="457200" y="91440"/>
            <a:ext cx="11612880" cy="402336"/>
          </a:xfrm>
          <a:prstGeom prst="rect">
            <a:avLst/>
          </a:prstGeom>
          <a:noFill/>
          <a:ln/>
        </p:spPr>
        <p:txBody>
          <a:bodyPr wrap="square" rtlCol="0" anchor="ctr"/>
          <a:lstStyle/>
          <a:p>
            <a:pPr algn="l" indent="0" marL="0">
              <a:buNone/>
            </a:pPr>
            <a:r>
              <a:rPr lang="en-US" sz="1100" dirty="0">
                <a:solidFill>
                  <a:srgbClr val="64748B"/>
                </a:solidFill>
                <a:latin typeface="Calibri" pitchFamily="34" charset="0"/>
                <a:ea typeface="Calibri" pitchFamily="34" charset="-122"/>
                <a:cs typeface="Calibri" pitchFamily="34" charset="-120"/>
              </a:rPr>
              <a:t>Screen CC.1  |  Course Completion  |  Slide 19 of 19</a:t>
            </a:r>
            <a:endParaRPr lang="en-US" sz="1100" dirty="0"/>
          </a:p>
        </p:txBody>
      </p:sp>
      <p:sp>
        <p:nvSpPr>
          <p:cNvPr id="5" name="Shape 3"/>
          <p:cNvSpPr/>
          <p:nvPr/>
        </p:nvSpPr>
        <p:spPr>
          <a:xfrm>
            <a:off x="640080" y="777240"/>
            <a:ext cx="1463040" cy="1463040"/>
          </a:xfrm>
          <a:prstGeom prst="ellipse">
            <a:avLst/>
          </a:prstGeom>
          <a:solidFill>
            <a:srgbClr val="C9A84C"/>
          </a:solidFill>
          <a:ln w="12700">
            <a:solidFill>
              <a:srgbClr val="C9A84C"/>
            </a:solidFill>
            <a:prstDash val="solid"/>
          </a:ln>
        </p:spPr>
      </p:sp>
      <p:sp>
        <p:nvSpPr>
          <p:cNvPr id="6" name="Text 4"/>
          <p:cNvSpPr/>
          <p:nvPr/>
        </p:nvSpPr>
        <p:spPr>
          <a:xfrm>
            <a:off x="640080" y="777240"/>
            <a:ext cx="1463040" cy="1463040"/>
          </a:xfrm>
          <a:prstGeom prst="rect">
            <a:avLst/>
          </a:prstGeom>
          <a:noFill/>
          <a:ln/>
        </p:spPr>
        <p:txBody>
          <a:bodyPr wrap="square" rtlCol="0" anchor="ctr"/>
          <a:lstStyle/>
          <a:p>
            <a:pPr algn="ctr" indent="0" marL="0">
              <a:buNone/>
            </a:pPr>
            <a:r>
              <a:rPr lang="en-US" sz="5200" b="1" dirty="0">
                <a:solidFill>
                  <a:srgbClr val="1B2A4A"/>
                </a:solidFill>
                <a:latin typeface="Calibri" pitchFamily="34" charset="0"/>
                <a:ea typeface="Calibri" pitchFamily="34" charset="-122"/>
                <a:cs typeface="Calibri" pitchFamily="34" charset="-120"/>
              </a:rPr>
              <a:t>✓</a:t>
            </a:r>
            <a:endParaRPr lang="en-US" sz="5200" dirty="0"/>
          </a:p>
        </p:txBody>
      </p:sp>
      <p:sp>
        <p:nvSpPr>
          <p:cNvPr id="7" name="Text 5"/>
          <p:cNvSpPr/>
          <p:nvPr/>
        </p:nvSpPr>
        <p:spPr>
          <a:xfrm>
            <a:off x="2331720" y="822960"/>
            <a:ext cx="7315200" cy="640080"/>
          </a:xfrm>
          <a:prstGeom prst="rect">
            <a:avLst/>
          </a:prstGeom>
          <a:noFill/>
          <a:ln/>
        </p:spPr>
        <p:txBody>
          <a:bodyPr wrap="square" rtlCol="0" anchor="ctr"/>
          <a:lstStyle/>
          <a:p>
            <a:pPr algn="l" indent="0" marL="0">
              <a:buNone/>
            </a:pPr>
            <a:r>
              <a:rPr lang="en-US" sz="3200" b="1" dirty="0">
                <a:solidFill>
                  <a:srgbClr val="FFFFFF"/>
                </a:solidFill>
                <a:latin typeface="Calibri" pitchFamily="34" charset="0"/>
                <a:ea typeface="Calibri" pitchFamily="34" charset="-122"/>
                <a:cs typeface="Calibri" pitchFamily="34" charset="-120"/>
              </a:rPr>
              <a:t>Course Complete!</a:t>
            </a:r>
            <a:endParaRPr lang="en-US" sz="3200" dirty="0"/>
          </a:p>
        </p:txBody>
      </p:sp>
      <p:sp>
        <p:nvSpPr>
          <p:cNvPr id="8" name="Text 6"/>
          <p:cNvSpPr/>
          <p:nvPr/>
        </p:nvSpPr>
        <p:spPr>
          <a:xfrm>
            <a:off x="2331720" y="1508760"/>
            <a:ext cx="7315200" cy="457200"/>
          </a:xfrm>
          <a:prstGeom prst="rect">
            <a:avLst/>
          </a:prstGeom>
          <a:noFill/>
          <a:ln/>
        </p:spPr>
        <p:txBody>
          <a:bodyPr wrap="square" rtlCol="0" anchor="ctr"/>
          <a:lstStyle/>
          <a:p>
            <a:pPr algn="l" indent="0" marL="0">
              <a:buNone/>
            </a:pPr>
            <a:r>
              <a:rPr lang="en-US" sz="1300" dirty="0">
                <a:solidFill>
                  <a:srgbClr val="A8B4C4"/>
                </a:solidFill>
                <a:latin typeface="Calibri" pitchFamily="34" charset="0"/>
                <a:ea typeface="Calibri" pitchFamily="34" charset="-122"/>
                <a:cs typeface="Calibri" pitchFamily="34" charset="-120"/>
              </a:rPr>
              <a:t>You’ve successfully completed Data Privacy in the Financial Industry: Know Your Obligations.</a:t>
            </a:r>
            <a:endParaRPr lang="en-US" sz="1300" dirty="0"/>
          </a:p>
        </p:txBody>
      </p:sp>
      <p:sp>
        <p:nvSpPr>
          <p:cNvPr id="9" name="Shape 7"/>
          <p:cNvSpPr/>
          <p:nvPr/>
        </p:nvSpPr>
        <p:spPr>
          <a:xfrm>
            <a:off x="548640" y="2148840"/>
            <a:ext cx="9144000" cy="36576"/>
          </a:xfrm>
          <a:prstGeom prst="rect">
            <a:avLst/>
          </a:prstGeom>
          <a:solidFill>
            <a:srgbClr val="C9A84C"/>
          </a:solidFill>
          <a:ln w="12700">
            <a:solidFill>
              <a:srgbClr val="C9A84C"/>
            </a:solidFill>
            <a:prstDash val="solid"/>
          </a:ln>
        </p:spPr>
      </p:sp>
      <p:sp>
        <p:nvSpPr>
          <p:cNvPr id="10" name="Shape 8"/>
          <p:cNvSpPr/>
          <p:nvPr/>
        </p:nvSpPr>
        <p:spPr>
          <a:xfrm>
            <a:off x="548640" y="2331720"/>
            <a:ext cx="3566160" cy="4114800"/>
          </a:xfrm>
          <a:prstGeom prst="rect">
            <a:avLst/>
          </a:prstGeom>
          <a:solidFill>
            <a:srgbClr val="0D1929"/>
          </a:solidFill>
          <a:ln w="12700">
            <a:solidFill>
              <a:srgbClr val="C9A84C"/>
            </a:solidFill>
            <a:prstDash val="solid"/>
          </a:ln>
        </p:spPr>
      </p:sp>
      <p:sp>
        <p:nvSpPr>
          <p:cNvPr id="11" name="Shape 9"/>
          <p:cNvSpPr/>
          <p:nvPr/>
        </p:nvSpPr>
        <p:spPr>
          <a:xfrm>
            <a:off x="548640" y="2331720"/>
            <a:ext cx="3566160" cy="502920"/>
          </a:xfrm>
          <a:prstGeom prst="rect">
            <a:avLst/>
          </a:prstGeom>
          <a:solidFill>
            <a:srgbClr val="C9A84C"/>
          </a:solidFill>
          <a:ln w="12700">
            <a:solidFill>
              <a:srgbClr val="C9A84C"/>
            </a:solidFill>
            <a:prstDash val="solid"/>
          </a:ln>
        </p:spPr>
      </p:sp>
      <p:sp>
        <p:nvSpPr>
          <p:cNvPr id="12" name="Text 10"/>
          <p:cNvSpPr/>
          <p:nvPr/>
        </p:nvSpPr>
        <p:spPr>
          <a:xfrm>
            <a:off x="685800" y="2331720"/>
            <a:ext cx="3291840" cy="502920"/>
          </a:xfrm>
          <a:prstGeom prst="rect">
            <a:avLst/>
          </a:prstGeom>
          <a:noFill/>
          <a:ln/>
        </p:spPr>
        <p:txBody>
          <a:bodyPr wrap="square" rtlCol="0" anchor="ctr"/>
          <a:lstStyle/>
          <a:p>
            <a:pPr algn="l" indent="0" marL="0">
              <a:buNone/>
            </a:pPr>
            <a:r>
              <a:rPr lang="en-US" sz="1200" b="1" dirty="0">
                <a:solidFill>
                  <a:srgbClr val="1B2A4A"/>
                </a:solidFill>
                <a:latin typeface="Calibri" pitchFamily="34" charset="0"/>
                <a:ea typeface="Calibri" pitchFamily="34" charset="-122"/>
                <a:cs typeface="Calibri" pitchFamily="34" charset="-120"/>
              </a:rPr>
              <a:t>What You Covered</a:t>
            </a:r>
            <a:endParaRPr lang="en-US" sz="1200" dirty="0"/>
          </a:p>
        </p:txBody>
      </p:sp>
      <p:sp>
        <p:nvSpPr>
          <p:cNvPr id="13" name="Text 11"/>
          <p:cNvSpPr/>
          <p:nvPr/>
        </p:nvSpPr>
        <p:spPr>
          <a:xfrm>
            <a:off x="731520" y="2926080"/>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Regulation S-P obligations</a:t>
            </a:r>
            <a:endParaRPr lang="en-US" sz="1100" dirty="0"/>
          </a:p>
        </p:txBody>
      </p:sp>
      <p:sp>
        <p:nvSpPr>
          <p:cNvPr id="14" name="Text 12"/>
          <p:cNvSpPr/>
          <p:nvPr/>
        </p:nvSpPr>
        <p:spPr>
          <a:xfrm>
            <a:off x="731520" y="3493008"/>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FINRA Rule 4370 requirements</a:t>
            </a:r>
            <a:endParaRPr lang="en-US" sz="1100" dirty="0"/>
          </a:p>
        </p:txBody>
      </p:sp>
      <p:sp>
        <p:nvSpPr>
          <p:cNvPr id="15" name="Text 13"/>
          <p:cNvSpPr/>
          <p:nvPr/>
        </p:nvSpPr>
        <p:spPr>
          <a:xfrm>
            <a:off x="731520" y="4059936"/>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Identifying NPI in practice</a:t>
            </a:r>
            <a:endParaRPr lang="en-US" sz="1100" dirty="0"/>
          </a:p>
        </p:txBody>
      </p:sp>
      <p:sp>
        <p:nvSpPr>
          <p:cNvPr id="16" name="Text 14"/>
          <p:cNvSpPr/>
          <p:nvPr/>
        </p:nvSpPr>
        <p:spPr>
          <a:xfrm>
            <a:off x="731520" y="4626864"/>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Daily data handling responsibilities</a:t>
            </a:r>
            <a:endParaRPr lang="en-US" sz="1100" dirty="0"/>
          </a:p>
        </p:txBody>
      </p:sp>
      <p:sp>
        <p:nvSpPr>
          <p:cNvPr id="17" name="Text 15"/>
          <p:cNvSpPr/>
          <p:nvPr/>
        </p:nvSpPr>
        <p:spPr>
          <a:xfrm>
            <a:off x="731520" y="5193792"/>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Incident response: 5 steps</a:t>
            </a:r>
            <a:endParaRPr lang="en-US" sz="1100" dirty="0"/>
          </a:p>
        </p:txBody>
      </p:sp>
      <p:sp>
        <p:nvSpPr>
          <p:cNvPr id="18" name="Shape 16"/>
          <p:cNvSpPr/>
          <p:nvPr/>
        </p:nvSpPr>
        <p:spPr>
          <a:xfrm>
            <a:off x="4389120" y="2331720"/>
            <a:ext cx="3566160" cy="4114800"/>
          </a:xfrm>
          <a:prstGeom prst="rect">
            <a:avLst/>
          </a:prstGeom>
          <a:solidFill>
            <a:srgbClr val="0D1929"/>
          </a:solidFill>
          <a:ln w="12700">
            <a:solidFill>
              <a:srgbClr val="C9A84C"/>
            </a:solidFill>
            <a:prstDash val="solid"/>
          </a:ln>
        </p:spPr>
      </p:sp>
      <p:sp>
        <p:nvSpPr>
          <p:cNvPr id="19" name="Shape 17"/>
          <p:cNvSpPr/>
          <p:nvPr/>
        </p:nvSpPr>
        <p:spPr>
          <a:xfrm>
            <a:off x="4389120" y="2331720"/>
            <a:ext cx="3566160" cy="502920"/>
          </a:xfrm>
          <a:prstGeom prst="rect">
            <a:avLst/>
          </a:prstGeom>
          <a:solidFill>
            <a:srgbClr val="C9A84C"/>
          </a:solidFill>
          <a:ln w="12700">
            <a:solidFill>
              <a:srgbClr val="C9A84C"/>
            </a:solidFill>
            <a:prstDash val="solid"/>
          </a:ln>
        </p:spPr>
      </p:sp>
      <p:sp>
        <p:nvSpPr>
          <p:cNvPr id="20" name="Text 18"/>
          <p:cNvSpPr/>
          <p:nvPr/>
        </p:nvSpPr>
        <p:spPr>
          <a:xfrm>
            <a:off x="4526280" y="2331720"/>
            <a:ext cx="3291840" cy="502920"/>
          </a:xfrm>
          <a:prstGeom prst="rect">
            <a:avLst/>
          </a:prstGeom>
          <a:noFill/>
          <a:ln/>
        </p:spPr>
        <p:txBody>
          <a:bodyPr wrap="square" rtlCol="0" anchor="ctr"/>
          <a:lstStyle/>
          <a:p>
            <a:pPr algn="l" indent="0" marL="0">
              <a:buNone/>
            </a:pPr>
            <a:r>
              <a:rPr lang="en-US" sz="1200" b="1" dirty="0">
                <a:solidFill>
                  <a:srgbClr val="1B2A4A"/>
                </a:solidFill>
                <a:latin typeface="Calibri" pitchFamily="34" charset="0"/>
                <a:ea typeface="Calibri" pitchFamily="34" charset="-122"/>
                <a:cs typeface="Calibri" pitchFamily="34" charset="-120"/>
              </a:rPr>
              <a:t>Your Score</a:t>
            </a:r>
            <a:endParaRPr lang="en-US" sz="1200" dirty="0"/>
          </a:p>
        </p:txBody>
      </p:sp>
      <p:sp>
        <p:nvSpPr>
          <p:cNvPr id="21" name="Text 19"/>
          <p:cNvSpPr/>
          <p:nvPr/>
        </p:nvSpPr>
        <p:spPr>
          <a:xfrm>
            <a:off x="4572000" y="2926080"/>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Score reported to your LMS</a:t>
            </a:r>
            <a:endParaRPr lang="en-US" sz="1100" dirty="0"/>
          </a:p>
        </p:txBody>
      </p:sp>
      <p:sp>
        <p:nvSpPr>
          <p:cNvPr id="22" name="Text 20"/>
          <p:cNvSpPr/>
          <p:nvPr/>
        </p:nvSpPr>
        <p:spPr>
          <a:xfrm>
            <a:off x="4572000" y="3493008"/>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Pass: 4 of 5 (80%)</a:t>
            </a:r>
            <a:endParaRPr lang="en-US" sz="1100" dirty="0"/>
          </a:p>
        </p:txBody>
      </p:sp>
      <p:sp>
        <p:nvSpPr>
          <p:cNvPr id="23" name="Text 21"/>
          <p:cNvSpPr/>
          <p:nvPr/>
        </p:nvSpPr>
        <p:spPr>
          <a:xfrm>
            <a:off x="4572000" y="4059936"/>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Completion: Recorded automatically</a:t>
            </a:r>
            <a:endParaRPr lang="en-US" sz="1100" dirty="0"/>
          </a:p>
        </p:txBody>
      </p:sp>
      <p:sp>
        <p:nvSpPr>
          <p:cNvPr id="24" name="Text 22"/>
          <p:cNvSpPr/>
          <p:nvPr/>
        </p:nvSpPr>
        <p:spPr>
          <a:xfrm>
            <a:off x="4572000" y="4626864"/>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Certificate available via LMS</a:t>
            </a:r>
            <a:endParaRPr lang="en-US" sz="1100" dirty="0"/>
          </a:p>
        </p:txBody>
      </p:sp>
      <p:sp>
        <p:nvSpPr>
          <p:cNvPr id="25" name="Text 23"/>
          <p:cNvSpPr/>
          <p:nvPr/>
        </p:nvSpPr>
        <p:spPr>
          <a:xfrm>
            <a:off x="4572000" y="5193792"/>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Annual refresher due: 12 months</a:t>
            </a:r>
            <a:endParaRPr lang="en-US" sz="1100" dirty="0"/>
          </a:p>
        </p:txBody>
      </p:sp>
      <p:sp>
        <p:nvSpPr>
          <p:cNvPr id="26" name="Shape 24"/>
          <p:cNvSpPr/>
          <p:nvPr/>
        </p:nvSpPr>
        <p:spPr>
          <a:xfrm>
            <a:off x="8229600" y="2331720"/>
            <a:ext cx="3566160" cy="4114800"/>
          </a:xfrm>
          <a:prstGeom prst="rect">
            <a:avLst/>
          </a:prstGeom>
          <a:solidFill>
            <a:srgbClr val="0D1929"/>
          </a:solidFill>
          <a:ln w="12700">
            <a:solidFill>
              <a:srgbClr val="C9A84C"/>
            </a:solidFill>
            <a:prstDash val="solid"/>
          </a:ln>
        </p:spPr>
      </p:sp>
      <p:sp>
        <p:nvSpPr>
          <p:cNvPr id="27" name="Shape 25"/>
          <p:cNvSpPr/>
          <p:nvPr/>
        </p:nvSpPr>
        <p:spPr>
          <a:xfrm>
            <a:off x="8229600" y="2331720"/>
            <a:ext cx="3566160" cy="502920"/>
          </a:xfrm>
          <a:prstGeom prst="rect">
            <a:avLst/>
          </a:prstGeom>
          <a:solidFill>
            <a:srgbClr val="C9A84C"/>
          </a:solidFill>
          <a:ln w="12700">
            <a:solidFill>
              <a:srgbClr val="C9A84C"/>
            </a:solidFill>
            <a:prstDash val="solid"/>
          </a:ln>
        </p:spPr>
      </p:sp>
      <p:sp>
        <p:nvSpPr>
          <p:cNvPr id="28" name="Text 26"/>
          <p:cNvSpPr/>
          <p:nvPr/>
        </p:nvSpPr>
        <p:spPr>
          <a:xfrm>
            <a:off x="8366760" y="2331720"/>
            <a:ext cx="3291840" cy="502920"/>
          </a:xfrm>
          <a:prstGeom prst="rect">
            <a:avLst/>
          </a:prstGeom>
          <a:noFill/>
          <a:ln/>
        </p:spPr>
        <p:txBody>
          <a:bodyPr wrap="square" rtlCol="0" anchor="ctr"/>
          <a:lstStyle/>
          <a:p>
            <a:pPr algn="l" indent="0" marL="0">
              <a:buNone/>
            </a:pPr>
            <a:r>
              <a:rPr lang="en-US" sz="1200" b="1" dirty="0">
                <a:solidFill>
                  <a:srgbClr val="1B2A4A"/>
                </a:solidFill>
                <a:latin typeface="Calibri" pitchFamily="34" charset="0"/>
                <a:ea typeface="Calibri" pitchFamily="34" charset="-122"/>
                <a:cs typeface="Calibri" pitchFamily="34" charset="-120"/>
              </a:rPr>
              <a:t>Questions?</a:t>
            </a:r>
            <a:endParaRPr lang="en-US" sz="1200" dirty="0"/>
          </a:p>
        </p:txBody>
      </p:sp>
      <p:sp>
        <p:nvSpPr>
          <p:cNvPr id="29" name="Text 27"/>
          <p:cNvSpPr/>
          <p:nvPr/>
        </p:nvSpPr>
        <p:spPr>
          <a:xfrm>
            <a:off x="8412480" y="2926080"/>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Contact: Compliance Helpline</a:t>
            </a:r>
            <a:endParaRPr lang="en-US" sz="1100" dirty="0"/>
          </a:p>
        </p:txBody>
      </p:sp>
      <p:sp>
        <p:nvSpPr>
          <p:cNvPr id="30" name="Text 28"/>
          <p:cNvSpPr/>
          <p:nvPr/>
        </p:nvSpPr>
        <p:spPr>
          <a:xfrm>
            <a:off x="8412480" y="3493008"/>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Privacy Officer: [Firm Contact]</a:t>
            </a:r>
            <a:endParaRPr lang="en-US" sz="1100" dirty="0"/>
          </a:p>
        </p:txBody>
      </p:sp>
      <p:sp>
        <p:nvSpPr>
          <p:cNvPr id="31" name="Text 29"/>
          <p:cNvSpPr/>
          <p:nvPr/>
        </p:nvSpPr>
        <p:spPr>
          <a:xfrm>
            <a:off x="8412480" y="4059936"/>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Incident to report? Call immediately</a:t>
            </a:r>
            <a:endParaRPr lang="en-US" sz="1100" dirty="0"/>
          </a:p>
        </p:txBody>
      </p:sp>
      <p:sp>
        <p:nvSpPr>
          <p:cNvPr id="32" name="Text 30"/>
          <p:cNvSpPr/>
          <p:nvPr/>
        </p:nvSpPr>
        <p:spPr>
          <a:xfrm>
            <a:off x="8412480" y="4626864"/>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Additional resources: Firm intranet</a:t>
            </a:r>
            <a:endParaRPr lang="en-US" sz="1100" dirty="0"/>
          </a:p>
        </p:txBody>
      </p:sp>
      <p:sp>
        <p:nvSpPr>
          <p:cNvPr id="33" name="Text 31"/>
          <p:cNvSpPr/>
          <p:nvPr/>
        </p:nvSpPr>
        <p:spPr>
          <a:xfrm>
            <a:off x="8412480" y="5193792"/>
            <a:ext cx="3200400" cy="502920"/>
          </a:xfrm>
          <a:prstGeom prst="rect">
            <a:avLst/>
          </a:prstGeom>
          <a:noFill/>
          <a:ln/>
        </p:spPr>
        <p:txBody>
          <a:bodyPr wrap="square" rtlCol="0" anchor="ctr"/>
          <a:lstStyle/>
          <a:p>
            <a:pPr algn="l" indent="0" marL="0">
              <a:buNone/>
            </a:pPr>
            <a:r>
              <a:rPr lang="en-US" sz="1100" dirty="0">
                <a:solidFill>
                  <a:srgbClr val="FFFFFF"/>
                </a:solidFill>
                <a:latin typeface="Calibri" pitchFamily="34" charset="0"/>
                <a:ea typeface="Calibri" pitchFamily="34" charset="-122"/>
                <a:cs typeface="Calibri" pitchFamily="34" charset="-120"/>
              </a:rPr>
              <a:t>•  Policy document: [Link in LMS]</a:t>
            </a:r>
            <a:endParaRPr lang="en-US" sz="1100" dirty="0"/>
          </a:p>
        </p:txBody>
      </p:sp>
      <p:sp>
        <p:nvSpPr>
          <p:cNvPr id="34" name="Shape 32"/>
          <p:cNvSpPr/>
          <p:nvPr/>
        </p:nvSpPr>
        <p:spPr>
          <a:xfrm>
            <a:off x="0" y="6492240"/>
            <a:ext cx="12161520" cy="365760"/>
          </a:xfrm>
          <a:prstGeom prst="rect">
            <a:avLst/>
          </a:prstGeom>
          <a:solidFill>
            <a:srgbClr val="0D1929"/>
          </a:solidFill>
          <a:ln w="12700">
            <a:solidFill>
              <a:srgbClr val="E2E8F0"/>
            </a:solidFill>
            <a:prstDash val="solid"/>
          </a:ln>
        </p:spPr>
      </p:sp>
      <p:sp>
        <p:nvSpPr>
          <p:cNvPr id="35" name="Text 33"/>
          <p:cNvSpPr/>
          <p:nvPr/>
        </p:nvSpPr>
        <p:spPr>
          <a:xfrm>
            <a:off x="182880" y="6537960"/>
            <a:ext cx="11795760" cy="274320"/>
          </a:xfrm>
          <a:prstGeom prst="rect">
            <a:avLst/>
          </a:prstGeom>
          <a:noFill/>
          <a:ln/>
        </p:spPr>
        <p:txBody>
          <a:bodyPr wrap="square"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C9A84C"/>
          </a:solidFill>
          <a:ln w="12700">
            <a:solidFill>
              <a:srgbClr val="C9A84C"/>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Objectives</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Course Introduction</a:t>
            </a:r>
            <a:endParaRPr lang="en-US" sz="1200" dirty="0"/>
          </a:p>
        </p:txBody>
      </p:sp>
      <p:sp>
        <p:nvSpPr>
          <p:cNvPr id="6" name="Shape 4"/>
          <p:cNvSpPr/>
          <p:nvPr/>
        </p:nvSpPr>
        <p:spPr>
          <a:xfrm>
            <a:off x="7589520" y="91440"/>
            <a:ext cx="2011680" cy="402336"/>
          </a:xfrm>
          <a:prstGeom prst="rect">
            <a:avLst/>
          </a:prstGeom>
          <a:solidFill>
            <a:srgbClr val="C9A84C">
              <a:alpha val="70000"/>
            </a:srgbClr>
          </a:solidFill>
          <a:ln w="12700">
            <a:solidFill>
              <a:srgbClr val="C9A84C"/>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Title / Hook</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3 of 20</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C9A84C"/>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COURSE OBJECTIVES SCREEN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White background. Gold left accent strip.</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Eyebrow: 'COURSE OVERVIEW' in gold, letter-spaced.</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Title: 'Course Objectives' in large navy bold.</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Subtitle (italic gray): 'By the end of this course, you will be able to:'</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Three stacked objective cards:</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 xml:space="preserve">  Each card: gold left bar | navy module number circle | Bloom's level badge (color-coded) | objective text.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Progress bar at 0%. Continue → button bottom right.</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COURSE OBJECTIVES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By the end of this course, you will be able to:</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[Module 1 • APPLICATION / L3]</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Apply the requirements of Regulation S-P and FINRA Rule 4370 to identify which compliance obligations govern your firm and your individual role.</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[Module 2 • ANALYSIS / L4]</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Classify real-world data examples as Nonpublic Personal Information (NPI) or non-protected information, and select the appropriate safeguarding procedure for each category.</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[Module 3 • EVALUATION / L5]</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Given a scenario involving a suspicious data request, evaluate the appropriate response and execute the correct steps of the firm’s five-step incident response protocol.</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Before we dive in, here are your three learning objectives—one for each module. After completing this course, you’ll be able to apply the requirements of Regulation S-P and FINRA Rule 4370, correctly classify and handle Nonpublic Personal Information, and evaluate and respond to a data privacy incident using the firm’s five-step response protocol. Let’s get started.</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Continue to proceed to Module 1. No learner interaction required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Three stacked objective cards with gold left-bar accent. Bloom’s level badges: Application = dark blue (#1E4D7B), Analysis = teal (#0F766E), Evaluation = purple (#5B2D8E). Progress bar at 0%. Continue button active.</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C9A84C"/>
          </a:solidFill>
          <a:ln w="12700">
            <a:solidFill>
              <a:srgbClr val="C9A84C"/>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1.1</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1: The Rules That Bind Us</a:t>
            </a:r>
            <a:endParaRPr lang="en-US" sz="1200" dirty="0"/>
          </a:p>
        </p:txBody>
      </p:sp>
      <p:sp>
        <p:nvSpPr>
          <p:cNvPr id="6" name="Shape 4"/>
          <p:cNvSpPr/>
          <p:nvPr/>
        </p:nvSpPr>
        <p:spPr>
          <a:xfrm>
            <a:off x="7589520" y="91440"/>
            <a:ext cx="2011680" cy="402336"/>
          </a:xfrm>
          <a:prstGeom prst="rect">
            <a:avLst/>
          </a:prstGeom>
          <a:solidFill>
            <a:srgbClr val="C9A84C">
              <a:alpha val="70000"/>
            </a:srgbClr>
          </a:solidFill>
          <a:ln w="12700">
            <a:solidFill>
              <a:srgbClr val="C9A84C"/>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Title / Hook</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3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C9A84C"/>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SPLIT LAYOUT (50/50)</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Left: Module number '1' in large gold type over navy panel. Module title below.</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Right: White panel with hook question and custom icon (scales of justice or document icon).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Gold accent rule at top of white panel. Navy footer bar.</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MODULE 1</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The Rules That Bind Us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“What rules govern how we protect client data—and what do they require of us?”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In this module:</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Regulation S-P (The Safeguards Rule)</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FINRA Rule 4370</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Your firm’s core compliance obligations</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Welcome to Module 1. Every day, you handle sensitive information about clients and their finances. But do you know the specific federal rules that govern how that information must be protected? In this module, we’ll walk through the two key regulations that define your firm’s data privacy obligations.</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icon: stylized regulatory document or gavel. Module number in large Calibri Bold, gold. Split panel design using Storyline rectangle shapes.</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2563EB"/>
          </a:solidFill>
          <a:ln w="12700">
            <a:solidFill>
              <a:srgbClr val="2563EB"/>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1.2</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1: The Rules That Bind Us</a:t>
            </a:r>
            <a:endParaRPr lang="en-US" sz="1200" dirty="0"/>
          </a:p>
        </p:txBody>
      </p:sp>
      <p:sp>
        <p:nvSpPr>
          <p:cNvPr id="6" name="Shape 4"/>
          <p:cNvSpPr/>
          <p:nvPr/>
        </p:nvSpPr>
        <p:spPr>
          <a:xfrm>
            <a:off x="7589520" y="91440"/>
            <a:ext cx="2011680" cy="402336"/>
          </a:xfrm>
          <a:prstGeom prst="rect">
            <a:avLst/>
          </a:prstGeom>
          <a:solidFill>
            <a:srgbClr val="2563EB">
              <a:alpha val="70000"/>
            </a:srgbClr>
          </a:solidFill>
          <a:ln w="12700">
            <a:solidFill>
              <a:srgbClr val="2563EB"/>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Content</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4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2563EB"/>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THREE-COLUMN ICON LAYOUT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Three equal columns on white background.</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Column 1 (Privacy Notice): Document icon, bold label, 2-sentence description.</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Column 2 (Opt-Out Rights): Toggle/check icon, bold label, 2-sentence description.</a:t>
            </a: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Column 3 (Safeguards): Shield icon, bold label, 2-sentence description.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Gold accent rule at top of all three columns. Gold header strip across top.</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Regulation S-P: The Safeguards Rule</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Required by the SEC. Applies to broker-dealers and investment advisers.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PRIVACY NOTICE</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Inform customers what NPI you collect and how you share it.</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OPT-OUT RIGHTS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Give customers the ability to limit certain types of information sharing.</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SAFEGUARDS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Maintain a written program to protect NPI from unauthorized access or disclosure.</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Regulation S-P—sometimes called the Safeguards Rule—is an SEC rule that applies to broker-dealers, investment advisers, and other financial institutions. It has three major requirements: providing privacy notices to customers, giving customers the ability to opt out of certain information sharing, and maintaining a formal written safeguards program to protect NPI.</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Three custom flat icons (Adobe Illustrator): document, toggle, shield. Each icon in navy with gold accent background circle. Three-column layout with subtle column dividers.</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0F766E"/>
          </a:solidFill>
          <a:ln w="12700">
            <a:solidFill>
              <a:srgbClr val="0F766E"/>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1.3</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1: The Rules That Bind Us</a:t>
            </a:r>
            <a:endParaRPr lang="en-US" sz="1200" dirty="0"/>
          </a:p>
        </p:txBody>
      </p:sp>
      <p:sp>
        <p:nvSpPr>
          <p:cNvPr id="6" name="Shape 4"/>
          <p:cNvSpPr/>
          <p:nvPr/>
        </p:nvSpPr>
        <p:spPr>
          <a:xfrm>
            <a:off x="7589520" y="91440"/>
            <a:ext cx="2011680" cy="402336"/>
          </a:xfrm>
          <a:prstGeom prst="rect">
            <a:avLst/>
          </a:prstGeom>
          <a:solidFill>
            <a:srgbClr val="0F766E">
              <a:alpha val="70000"/>
            </a:srgbClr>
          </a:solidFill>
          <a:ln w="12700">
            <a:solidFill>
              <a:srgbClr val="0F766E"/>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Interaction</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5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0F766E"/>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2x2 CARD GRID INTERACTION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Four cards arranged in a 2x2 grid, centered on light gray background.</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Each card: white with navy top strip (card name), card body shows front prompt. On click, card 'flips' to reveal detailed obligation text on reverse.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Cards dim/glow subtly after clicking. Continue button (bottom right) is LOCKED until all 4 clicked.</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Synthesia narrator fades out once interaction begins.</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each card to explore your firm’s key obligations under Regulation S-P.</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[Card 1] Privacy Notice → Must provide initial and annual privacy notices explaining NPI collection and sharing.</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[Card 2] Safeguards Program → Must maintain a written, firm-approved information security program.</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[Card 3] Service Provider Oversight → Must ensure all service providers with NPI access have appropriate safeguards via contract.</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[Card 4] Incident Response → Must have a documented plan for unauthorized NPI access or disclosure.</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Regulation S-P creates four specific obligations for your firm. Let’s look at each one. Click every card to learn more—all four cards must be clicked before you can continue.</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CLICK-TO-REVEAL: 4 cards in 2x2 grid. Each card triggers 'Show Layer' in Storyline. Integer variable CardCount increments on each unique card click. Continue button has 'Disabled' state. Trigger: when CardCount = 4, change Continue to Normal state. Cards cannot be clicked twice (use variable check).</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card flip animation (Storyline entrance animation on layer). 2x2 grid of white cards, navy header strip per card. 'All cards must be clicked' instruction text at bottom. Continue button gold, right-aligned.</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2563EB"/>
          </a:solidFill>
          <a:ln w="12700">
            <a:solidFill>
              <a:srgbClr val="2563EB"/>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1.4</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1: The Rules That Bind Us</a:t>
            </a:r>
            <a:endParaRPr lang="en-US" sz="1200" dirty="0"/>
          </a:p>
        </p:txBody>
      </p:sp>
      <p:sp>
        <p:nvSpPr>
          <p:cNvPr id="6" name="Shape 4"/>
          <p:cNvSpPr/>
          <p:nvPr/>
        </p:nvSpPr>
        <p:spPr>
          <a:xfrm>
            <a:off x="7589520" y="91440"/>
            <a:ext cx="2011680" cy="402336"/>
          </a:xfrm>
          <a:prstGeom prst="rect">
            <a:avLst/>
          </a:prstGeom>
          <a:solidFill>
            <a:srgbClr val="2563EB">
              <a:alpha val="70000"/>
            </a:srgbClr>
          </a:solidFill>
          <a:ln w="12700">
            <a:solidFill>
              <a:srgbClr val="2563EB"/>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Content</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6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2563EB"/>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HORIZONTAL NUMBERED STEP FLOW</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Four steps in a horizontal left-to-right flow across the slide.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Each step: navy numbered circle (1–4), gold connecting arrow between steps, step name in bold below circle, 2-line description below name.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Custom icons above each step number. Full width layout, ample white space above and below.</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FINRA Rule 4370: Business Continuity &amp; Data Protection</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FINRA member firms must create and maintain a Business Continuity Plan (BCP) that specifically addresses: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(1) PROTECT RECORDS → Safeguard firm books and customer records during any disruption.</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(2) MAINTAIN ACCESS → Ensure customers can access their accounts even during an emergency.</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(3) NOTIFY FINRA → Designate an emergency contact registered with FINRA.</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(4) ANNUAL REVIEW → Review and update the BCP at least annually and after any major change.</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FINRA Rule 4370 takes a different angle from Reg S-P. Rather than focusing on day-to-day privacy practices, it requires firms to have a plan for protecting customer data and maintaining operations during an emergency—whether that’s a system outage, a natural disaster, or a cybersecurity incident. The rule has four key data-related requirements.</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icons per step: folder/lock, person+account, phone/FINRA, calendar. Navy circles with gold connecting arrows. Step flow spans full width at y-center of slide.</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475569"/>
          </a:solidFill>
          <a:ln w="12700">
            <a:solidFill>
              <a:srgbClr val="475569"/>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1.5</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1: The Rules That Bind Us</a:t>
            </a:r>
            <a:endParaRPr lang="en-US" sz="1200" dirty="0"/>
          </a:p>
        </p:txBody>
      </p:sp>
      <p:sp>
        <p:nvSpPr>
          <p:cNvPr id="6" name="Shape 4"/>
          <p:cNvSpPr/>
          <p:nvPr/>
        </p:nvSpPr>
        <p:spPr>
          <a:xfrm>
            <a:off x="7589520" y="91440"/>
            <a:ext cx="2011680" cy="402336"/>
          </a:xfrm>
          <a:prstGeom prst="rect">
            <a:avLst/>
          </a:prstGeom>
          <a:solidFill>
            <a:srgbClr val="475569">
              <a:alpha val="70000"/>
            </a:srgbClr>
          </a:solidFill>
          <a:ln w="12700">
            <a:solidFill>
              <a:srgbClr val="475569"/>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Summary</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7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475569"/>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SUMMARY CARD + REFLECTION PROMPT</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Top half: Three summary callout boxes side by side (white cards with gold top border). Each has an icon and a key takeaway sentence.</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Bottom half: Gold-bordered reflection prompt box with question text. No submit required—reflective only.</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Module 1 progress indicator animates to 'complete' state in left nav panel.</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Module 1 Key Takeaways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Regulation S-P requires firms to provide privacy notices, allow opt-outs, and maintain a formal safeguards program.</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FINRA Rule 4370 requires a business continuity plan that specifically addresses data protection and customer account access.</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Both regulations place specific obligations on you as an individual staff member.</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REFLECTION: Which Regulation S-P obligation is most directly relevant to your day-to-day work? Think about it before moving to Module 2.</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Before we move on, a quick recap. Reg S-P and FINRA Rule 4370 together establish the framework for how your firm must protect customer data—both on a daily basis and in an emergency. In Module 2, we’ll get practical: what exactly is the data you need to protect, and what does that look like in your daily work?</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No graded interaction. Reflection prompt is text-only—no response required. Continue button active immediately. Left nav Module 1 indicator animates to 'complete' (checkmark)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Three summary cards with gold top border accent. Reflection question in gold-bordered box (BorderStyle dotted). Module completion animation in left nav (Storyline state change on variable M1_Complete = True).</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594360"/>
          </a:xfrm>
          <a:prstGeom prst="rect">
            <a:avLst/>
          </a:prstGeom>
          <a:solidFill>
            <a:srgbClr val="1B2A4A"/>
          </a:solidFill>
          <a:ln w="12700">
            <a:solidFill>
              <a:srgbClr val="1B2A4A"/>
            </a:solidFill>
            <a:prstDash val="solid"/>
          </a:ln>
        </p:spPr>
      </p:sp>
      <p:sp>
        <p:nvSpPr>
          <p:cNvPr id="3" name="Shape 1"/>
          <p:cNvSpPr/>
          <p:nvPr/>
        </p:nvSpPr>
        <p:spPr>
          <a:xfrm>
            <a:off x="164592" y="91440"/>
            <a:ext cx="1280160" cy="402336"/>
          </a:xfrm>
          <a:prstGeom prst="rect">
            <a:avLst/>
          </a:prstGeom>
          <a:solidFill>
            <a:srgbClr val="C9A84C"/>
          </a:solidFill>
          <a:ln w="12700">
            <a:solidFill>
              <a:srgbClr val="C9A84C"/>
            </a:solidFill>
            <a:prstDash val="solid"/>
          </a:ln>
        </p:spPr>
      </p:sp>
      <p:sp>
        <p:nvSpPr>
          <p:cNvPr id="4" name="Text 2"/>
          <p:cNvSpPr/>
          <p:nvPr/>
        </p:nvSpPr>
        <p:spPr>
          <a:xfrm>
            <a:off x="164592" y="91440"/>
            <a:ext cx="1280160" cy="402336"/>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Screen 2.1</a:t>
            </a:r>
            <a:endParaRPr lang="en-US" sz="1100" dirty="0"/>
          </a:p>
        </p:txBody>
      </p:sp>
      <p:sp>
        <p:nvSpPr>
          <p:cNvPr id="5" name="Text 3"/>
          <p:cNvSpPr/>
          <p:nvPr/>
        </p:nvSpPr>
        <p:spPr>
          <a:xfrm>
            <a:off x="1536192" y="91440"/>
            <a:ext cx="5943600" cy="402336"/>
          </a:xfrm>
          <a:prstGeom prst="rect">
            <a:avLst/>
          </a:prstGeom>
          <a:noFill/>
          <a:ln/>
        </p:spPr>
        <p:txBody>
          <a:bodyPr wrap="square" lIns="0" tIns="0" rIns="0" bIns="0" rtlCol="0" anchor="ctr"/>
          <a:lstStyle/>
          <a:p>
            <a:pPr algn="l" indent="0" marL="0">
              <a:buNone/>
            </a:pPr>
            <a:r>
              <a:rPr lang="en-US" sz="1200" dirty="0">
                <a:solidFill>
                  <a:srgbClr val="E2E8F0"/>
                </a:solidFill>
                <a:latin typeface="Calibri" pitchFamily="34" charset="0"/>
                <a:ea typeface="Calibri" pitchFamily="34" charset="-122"/>
                <a:cs typeface="Calibri" pitchFamily="34" charset="-120"/>
              </a:rPr>
              <a:t>Module 2: Your Data, Your Duty</a:t>
            </a:r>
            <a:endParaRPr lang="en-US" sz="1200" dirty="0"/>
          </a:p>
        </p:txBody>
      </p:sp>
      <p:sp>
        <p:nvSpPr>
          <p:cNvPr id="6" name="Shape 4"/>
          <p:cNvSpPr/>
          <p:nvPr/>
        </p:nvSpPr>
        <p:spPr>
          <a:xfrm>
            <a:off x="7589520" y="91440"/>
            <a:ext cx="2011680" cy="402336"/>
          </a:xfrm>
          <a:prstGeom prst="rect">
            <a:avLst/>
          </a:prstGeom>
          <a:solidFill>
            <a:srgbClr val="C9A84C">
              <a:alpha val="70000"/>
            </a:srgbClr>
          </a:solidFill>
          <a:ln w="12700">
            <a:solidFill>
              <a:srgbClr val="C9A84C"/>
            </a:solidFill>
            <a:prstDash val="solid"/>
          </a:ln>
        </p:spPr>
      </p:sp>
      <p:sp>
        <p:nvSpPr>
          <p:cNvPr id="7" name="Text 5"/>
          <p:cNvSpPr/>
          <p:nvPr/>
        </p:nvSpPr>
        <p:spPr>
          <a:xfrm>
            <a:off x="7589520" y="91440"/>
            <a:ext cx="2011680" cy="402336"/>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Title / Hook</a:t>
            </a:r>
            <a:endParaRPr lang="en-US" sz="1000" dirty="0"/>
          </a:p>
        </p:txBody>
      </p:sp>
      <p:sp>
        <p:nvSpPr>
          <p:cNvPr id="8" name="Text 6"/>
          <p:cNvSpPr/>
          <p:nvPr/>
        </p:nvSpPr>
        <p:spPr>
          <a:xfrm>
            <a:off x="9692640" y="91440"/>
            <a:ext cx="2286000" cy="402336"/>
          </a:xfrm>
          <a:prstGeom prst="rect">
            <a:avLst/>
          </a:prstGeom>
          <a:noFill/>
          <a:ln/>
        </p:spPr>
        <p:txBody>
          <a:bodyPr wrap="square" lIns="0" tIns="0" rIns="0" bIns="0" rtlCol="0" anchor="ctr"/>
          <a:lstStyle/>
          <a:p>
            <a:pPr algn="r" indent="0" marL="0">
              <a:buNone/>
            </a:pPr>
            <a:r>
              <a:rPr lang="en-US" sz="1000" dirty="0">
                <a:solidFill>
                  <a:srgbClr val="64748B"/>
                </a:solidFill>
                <a:latin typeface="Calibri" pitchFamily="34" charset="0"/>
                <a:ea typeface="Calibri" pitchFamily="34" charset="-122"/>
                <a:cs typeface="Calibri" pitchFamily="34" charset="-120"/>
              </a:rPr>
              <a:t>Slide 8 of 19</a:t>
            </a:r>
            <a:endParaRPr lang="en-US" sz="1000" dirty="0"/>
          </a:p>
        </p:txBody>
      </p:sp>
      <p:sp>
        <p:nvSpPr>
          <p:cNvPr id="9" name="Shape 7"/>
          <p:cNvSpPr/>
          <p:nvPr/>
        </p:nvSpPr>
        <p:spPr>
          <a:xfrm>
            <a:off x="109728" y="685800"/>
            <a:ext cx="3913632" cy="5760720"/>
          </a:xfrm>
          <a:prstGeom prst="rect">
            <a:avLst/>
          </a:prstGeom>
          <a:solidFill>
            <a:srgbClr val="F7F8FA"/>
          </a:solidFill>
          <a:ln w="12700">
            <a:solidFill>
              <a:srgbClr val="E2E8F0"/>
            </a:solidFill>
            <a:prstDash val="solid"/>
          </a:ln>
        </p:spPr>
      </p:sp>
      <p:sp>
        <p:nvSpPr>
          <p:cNvPr id="10" name="Text 8"/>
          <p:cNvSpPr/>
          <p:nvPr/>
        </p:nvSpPr>
        <p:spPr>
          <a:xfrm>
            <a:off x="182880" y="740664"/>
            <a:ext cx="3749040" cy="274320"/>
          </a:xfrm>
          <a:prstGeom prst="rect">
            <a:avLst/>
          </a:prstGeom>
          <a:noFill/>
          <a:ln/>
        </p:spPr>
        <p:txBody>
          <a:bodyPr wrap="square" lIns="0" tIns="0" rIns="0" bIns="0" rtlCol="0" anchor="t"/>
          <a:lstStyle/>
          <a:p>
            <a:pPr algn="l" indent="0" marL="0">
              <a:buNone/>
            </a:pPr>
            <a:r>
              <a:rPr lang="en-US" sz="800" b="1" spc="200" kern="0" dirty="0">
                <a:solidFill>
                  <a:srgbClr val="C9A84C"/>
                </a:solidFill>
                <a:latin typeface="Calibri" pitchFamily="34" charset="0"/>
                <a:ea typeface="Calibri" pitchFamily="34" charset="-122"/>
                <a:cs typeface="Calibri" pitchFamily="34" charset="-120"/>
              </a:rPr>
              <a:t>LAYOUT / VISUAL DESCRIPTION</a:t>
            </a:r>
            <a:endParaRPr lang="en-US" sz="800" dirty="0"/>
          </a:p>
        </p:txBody>
      </p:sp>
      <p:sp>
        <p:nvSpPr>
          <p:cNvPr id="11" name="Shape 9"/>
          <p:cNvSpPr/>
          <p:nvPr/>
        </p:nvSpPr>
        <p:spPr>
          <a:xfrm>
            <a:off x="228600" y="1069848"/>
            <a:ext cx="3657600" cy="4754880"/>
          </a:xfrm>
          <a:prstGeom prst="rect">
            <a:avLst/>
          </a:prstGeom>
          <a:solidFill>
            <a:srgbClr val="FFFFFF"/>
          </a:solidFill>
          <a:ln w="12700">
            <a:solidFill>
              <a:srgbClr val="E2E8F0"/>
            </a:solidFill>
            <a:prstDash val="dash"/>
          </a:ln>
        </p:spPr>
      </p:sp>
      <p:sp>
        <p:nvSpPr>
          <p:cNvPr id="12" name="Text 10"/>
          <p:cNvSpPr/>
          <p:nvPr/>
        </p:nvSpPr>
        <p:spPr>
          <a:xfrm>
            <a:off x="274320" y="1143000"/>
            <a:ext cx="3566160" cy="4663440"/>
          </a:xfrm>
          <a:prstGeom prst="rect">
            <a:avLst/>
          </a:prstGeom>
          <a:noFill/>
          <a:ln/>
        </p:spPr>
        <p:txBody>
          <a:bodyPr wrap="square" lIns="76200" tIns="76200" rIns="76200" bIns="76200" rtlCol="0" anchor="t"/>
          <a:lstStyle/>
          <a:p>
            <a:pPr algn="l" indent="0" marL="0">
              <a:buNone/>
            </a:pPr>
            <a:r>
              <a:rPr lang="en-US" sz="1050" dirty="0">
                <a:solidFill>
                  <a:srgbClr val="2D3748"/>
                </a:solidFill>
                <a:latin typeface="Calibri" pitchFamily="34" charset="0"/>
                <a:ea typeface="Calibri" pitchFamily="34" charset="-122"/>
                <a:cs typeface="Calibri" pitchFamily="34" charset="-120"/>
              </a:rPr>
              <a:t>SPLIT LAYOUT (50/50)</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Left: Module number '2' in large gold type over navy panel. Module title below.</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Right: White panel with hook quote and shield-person icon.</a:t>
            </a:r>
            <a:endParaRPr lang="en-US" sz="1050" dirty="0"/>
          </a:p>
          <a:p>
            <a:pPr algn="l" indent="0" marL="0">
              <a:buNone/>
            </a:pPr>
            <a:endParaRPr lang="en-US" sz="1050" dirty="0"/>
          </a:p>
          <a:p>
            <a:pPr algn="l" indent="0" marL="0">
              <a:buNone/>
            </a:pPr>
            <a:r>
              <a:rPr lang="en-US" sz="1050" dirty="0">
                <a:solidFill>
                  <a:srgbClr val="2D3748"/>
                </a:solidFill>
                <a:latin typeface="Calibri" pitchFamily="34" charset="0"/>
                <a:ea typeface="Calibri" pitchFamily="34" charset="-122"/>
                <a:cs typeface="Calibri" pitchFamily="34" charset="-120"/>
              </a:rPr>
              <a:t>Same master slide structure as Screen 1.1 for visual consistency.</a:t>
            </a:r>
            <a:endParaRPr lang="en-US" sz="1050" dirty="0"/>
          </a:p>
        </p:txBody>
      </p:sp>
      <p:sp>
        <p:nvSpPr>
          <p:cNvPr id="13" name="Shape 11"/>
          <p:cNvSpPr/>
          <p:nvPr/>
        </p:nvSpPr>
        <p:spPr>
          <a:xfrm>
            <a:off x="4069080" y="685800"/>
            <a:ext cx="36576" cy="5760720"/>
          </a:xfrm>
          <a:prstGeom prst="rect">
            <a:avLst/>
          </a:prstGeom>
          <a:solidFill>
            <a:srgbClr val="E2E8F0"/>
          </a:solidFill>
          <a:ln w="12700">
            <a:solidFill>
              <a:srgbClr val="E2E8F0"/>
            </a:solidFill>
            <a:prstDash val="solid"/>
          </a:ln>
        </p:spPr>
      </p:sp>
      <p:sp>
        <p:nvSpPr>
          <p:cNvPr id="14" name="Shape 12"/>
          <p:cNvSpPr/>
          <p:nvPr/>
        </p:nvSpPr>
        <p:spPr>
          <a:xfrm>
            <a:off x="4160520" y="713232"/>
            <a:ext cx="2011680" cy="182880"/>
          </a:xfrm>
          <a:prstGeom prst="rect">
            <a:avLst/>
          </a:prstGeom>
          <a:solidFill>
            <a:srgbClr val="2563EB"/>
          </a:solidFill>
          <a:ln w="12700">
            <a:solidFill>
              <a:srgbClr val="2563EB"/>
            </a:solidFill>
            <a:prstDash val="solid"/>
          </a:ln>
        </p:spPr>
      </p:sp>
      <p:sp>
        <p:nvSpPr>
          <p:cNvPr id="15" name="Text 13"/>
          <p:cNvSpPr/>
          <p:nvPr/>
        </p:nvSpPr>
        <p:spPr>
          <a:xfrm>
            <a:off x="4160520" y="713232"/>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ON-SCREEN TEXT</a:t>
            </a:r>
            <a:endParaRPr lang="en-US" sz="700" dirty="0"/>
          </a:p>
        </p:txBody>
      </p:sp>
      <p:sp>
        <p:nvSpPr>
          <p:cNvPr id="16" name="Text 14"/>
          <p:cNvSpPr/>
          <p:nvPr/>
        </p:nvSpPr>
        <p:spPr>
          <a:xfrm>
            <a:off x="4160520" y="923544"/>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MODULE 2</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Your Data, Your Duty</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“You can’t protect what you can’t recognize. Let’s make sure you can identify the information that needs protecting.”</a:t>
            </a:r>
            <a:endParaRPr lang="en-US" sz="900" dirty="0"/>
          </a:p>
          <a:p>
            <a:pPr algn="l" indent="0" marL="0">
              <a:buNone/>
            </a:pP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In this module:</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What is Nonpublic Personal Information (NPI)?</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Real-world NPI examples in financial services</a:t>
            </a:r>
            <a:endParaRPr lang="en-US" sz="900" dirty="0"/>
          </a:p>
          <a:p>
            <a:pPr algn="l" indent="0" marL="0">
              <a:buNone/>
            </a:pPr>
            <a:r>
              <a:rPr lang="en-US" sz="900" dirty="0">
                <a:solidFill>
                  <a:srgbClr val="2D3748"/>
                </a:solidFill>
                <a:latin typeface="Calibri" pitchFamily="34" charset="0"/>
                <a:ea typeface="Calibri" pitchFamily="34" charset="-122"/>
                <a:cs typeface="Calibri" pitchFamily="34" charset="-120"/>
              </a:rPr>
              <a:t>• Your daily data handling responsibilities</a:t>
            </a:r>
            <a:endParaRPr lang="en-US" sz="900" dirty="0"/>
          </a:p>
        </p:txBody>
      </p:sp>
      <p:sp>
        <p:nvSpPr>
          <p:cNvPr id="17" name="Shape 15"/>
          <p:cNvSpPr/>
          <p:nvPr/>
        </p:nvSpPr>
        <p:spPr>
          <a:xfrm>
            <a:off x="4160520" y="2404872"/>
            <a:ext cx="7863840" cy="18288"/>
          </a:xfrm>
          <a:prstGeom prst="rect">
            <a:avLst/>
          </a:prstGeom>
          <a:solidFill>
            <a:srgbClr val="E2E8F0"/>
          </a:solidFill>
          <a:ln w="12700">
            <a:solidFill>
              <a:srgbClr val="E2E8F0"/>
            </a:solidFill>
            <a:prstDash val="solid"/>
          </a:ln>
        </p:spPr>
      </p:sp>
      <p:sp>
        <p:nvSpPr>
          <p:cNvPr id="18" name="Shape 16"/>
          <p:cNvSpPr/>
          <p:nvPr/>
        </p:nvSpPr>
        <p:spPr>
          <a:xfrm>
            <a:off x="4160520" y="2441448"/>
            <a:ext cx="2011680" cy="182880"/>
          </a:xfrm>
          <a:prstGeom prst="rect">
            <a:avLst/>
          </a:prstGeom>
          <a:solidFill>
            <a:srgbClr val="0F766E"/>
          </a:solidFill>
          <a:ln w="12700">
            <a:solidFill>
              <a:srgbClr val="0F766E"/>
            </a:solidFill>
            <a:prstDash val="solid"/>
          </a:ln>
        </p:spPr>
      </p:sp>
      <p:sp>
        <p:nvSpPr>
          <p:cNvPr id="19" name="Text 17"/>
          <p:cNvSpPr/>
          <p:nvPr/>
        </p:nvSpPr>
        <p:spPr>
          <a:xfrm>
            <a:off x="4160520" y="2441448"/>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NARRATION SCRIPT</a:t>
            </a:r>
            <a:endParaRPr lang="en-US" sz="700" dirty="0"/>
          </a:p>
        </p:txBody>
      </p:sp>
      <p:sp>
        <p:nvSpPr>
          <p:cNvPr id="20" name="Text 18"/>
          <p:cNvSpPr/>
          <p:nvPr/>
        </p:nvSpPr>
        <p:spPr>
          <a:xfrm>
            <a:off x="4160520" y="2651760"/>
            <a:ext cx="7863840" cy="145389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Welcome to Module 2. Now that you understand the regulatory framework, it’s time to get specific. What exactly is Nonpublic Personal Information? And what are you personally responsible for doing—and not doing—to protect it? That’s what this module is all about.</a:t>
            </a:r>
            <a:endParaRPr lang="en-US" sz="900" dirty="0"/>
          </a:p>
        </p:txBody>
      </p:sp>
      <p:sp>
        <p:nvSpPr>
          <p:cNvPr id="21" name="Shape 19"/>
          <p:cNvSpPr/>
          <p:nvPr/>
        </p:nvSpPr>
        <p:spPr>
          <a:xfrm>
            <a:off x="4160520" y="4133088"/>
            <a:ext cx="7863840" cy="18288"/>
          </a:xfrm>
          <a:prstGeom prst="rect">
            <a:avLst/>
          </a:prstGeom>
          <a:solidFill>
            <a:srgbClr val="E2E8F0"/>
          </a:solidFill>
          <a:ln w="12700">
            <a:solidFill>
              <a:srgbClr val="E2E8F0"/>
            </a:solidFill>
            <a:prstDash val="solid"/>
          </a:ln>
        </p:spPr>
      </p:sp>
      <p:sp>
        <p:nvSpPr>
          <p:cNvPr id="22" name="Shape 20"/>
          <p:cNvSpPr/>
          <p:nvPr/>
        </p:nvSpPr>
        <p:spPr>
          <a:xfrm>
            <a:off x="4160520" y="4169664"/>
            <a:ext cx="2011680" cy="182880"/>
          </a:xfrm>
          <a:prstGeom prst="rect">
            <a:avLst/>
          </a:prstGeom>
          <a:solidFill>
            <a:srgbClr val="475569"/>
          </a:solidFill>
          <a:ln w="12700">
            <a:solidFill>
              <a:srgbClr val="475569"/>
            </a:solidFill>
            <a:prstDash val="solid"/>
          </a:ln>
        </p:spPr>
      </p:sp>
      <p:sp>
        <p:nvSpPr>
          <p:cNvPr id="23" name="Text 21"/>
          <p:cNvSpPr/>
          <p:nvPr/>
        </p:nvSpPr>
        <p:spPr>
          <a:xfrm>
            <a:off x="4160520" y="4169664"/>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INTERACTION NOTES</a:t>
            </a:r>
            <a:endParaRPr lang="en-US" sz="700" dirty="0"/>
          </a:p>
        </p:txBody>
      </p:sp>
      <p:sp>
        <p:nvSpPr>
          <p:cNvPr id="24" name="Text 22"/>
          <p:cNvSpPr/>
          <p:nvPr/>
        </p:nvSpPr>
        <p:spPr>
          <a:xfrm>
            <a:off x="4160520" y="4379976"/>
            <a:ext cx="7863840" cy="1050646"/>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Click Next to continue. No learner interaction on this screen.</a:t>
            </a:r>
            <a:endParaRPr lang="en-US" sz="900" dirty="0"/>
          </a:p>
        </p:txBody>
      </p:sp>
      <p:sp>
        <p:nvSpPr>
          <p:cNvPr id="25" name="Shape 23"/>
          <p:cNvSpPr/>
          <p:nvPr/>
        </p:nvSpPr>
        <p:spPr>
          <a:xfrm>
            <a:off x="4160520" y="5458054"/>
            <a:ext cx="7863840" cy="18288"/>
          </a:xfrm>
          <a:prstGeom prst="rect">
            <a:avLst/>
          </a:prstGeom>
          <a:solidFill>
            <a:srgbClr val="E2E8F0"/>
          </a:solidFill>
          <a:ln w="12700">
            <a:solidFill>
              <a:srgbClr val="E2E8F0"/>
            </a:solidFill>
            <a:prstDash val="solid"/>
          </a:ln>
        </p:spPr>
      </p:sp>
      <p:sp>
        <p:nvSpPr>
          <p:cNvPr id="26" name="Shape 24"/>
          <p:cNvSpPr/>
          <p:nvPr/>
        </p:nvSpPr>
        <p:spPr>
          <a:xfrm>
            <a:off x="4160520" y="5494630"/>
            <a:ext cx="2011680" cy="182880"/>
          </a:xfrm>
          <a:prstGeom prst="rect">
            <a:avLst/>
          </a:prstGeom>
          <a:solidFill>
            <a:srgbClr val="475569"/>
          </a:solidFill>
          <a:ln w="12700">
            <a:solidFill>
              <a:srgbClr val="475569"/>
            </a:solidFill>
            <a:prstDash val="solid"/>
          </a:ln>
        </p:spPr>
      </p:sp>
      <p:sp>
        <p:nvSpPr>
          <p:cNvPr id="27" name="Text 25"/>
          <p:cNvSpPr/>
          <p:nvPr/>
        </p:nvSpPr>
        <p:spPr>
          <a:xfrm>
            <a:off x="4160520" y="5494630"/>
            <a:ext cx="2011680" cy="182880"/>
          </a:xfrm>
          <a:prstGeom prst="rect">
            <a:avLst/>
          </a:prstGeom>
          <a:noFill/>
          <a:ln/>
        </p:spPr>
        <p:txBody>
          <a:bodyPr wrap="square" lIns="0" tIns="0" rIns="0" bIns="0" rtlCol="0" anchor="ctr"/>
          <a:lstStyle/>
          <a:p>
            <a:pPr algn="ctr" indent="0" marL="0">
              <a:buNone/>
            </a:pPr>
            <a:r>
              <a:rPr lang="en-US" sz="700" b="1" spc="100" kern="0" dirty="0">
                <a:solidFill>
                  <a:srgbClr val="FFFFFF"/>
                </a:solidFill>
                <a:latin typeface="Calibri" pitchFamily="34" charset="0"/>
                <a:ea typeface="Calibri" pitchFamily="34" charset="-122"/>
                <a:cs typeface="Calibri" pitchFamily="34" charset="-120"/>
              </a:rPr>
              <a:t>ASSET NOTES</a:t>
            </a:r>
            <a:endParaRPr lang="en-US" sz="700" dirty="0"/>
          </a:p>
        </p:txBody>
      </p:sp>
      <p:sp>
        <p:nvSpPr>
          <p:cNvPr id="28" name="Text 26"/>
          <p:cNvSpPr/>
          <p:nvPr/>
        </p:nvSpPr>
        <p:spPr>
          <a:xfrm>
            <a:off x="4160520" y="5704942"/>
            <a:ext cx="7863840" cy="705002"/>
          </a:xfrm>
          <a:prstGeom prst="rect">
            <a:avLst/>
          </a:prstGeom>
          <a:noFill/>
          <a:ln/>
        </p:spPr>
        <p:txBody>
          <a:bodyPr wrap="square" lIns="25400" tIns="50800" rIns="25400" bIns="25400" rtlCol="0" anchor="t"/>
          <a:lstStyle/>
          <a:p>
            <a:pPr algn="l" indent="0" marL="0">
              <a:buNone/>
            </a:pPr>
            <a:r>
              <a:rPr lang="en-US" sz="900" dirty="0">
                <a:solidFill>
                  <a:srgbClr val="2D3748"/>
                </a:solidFill>
                <a:latin typeface="Calibri" pitchFamily="34" charset="0"/>
                <a:ea typeface="Calibri" pitchFamily="34" charset="-122"/>
                <a:cs typeface="Calibri" pitchFamily="34" charset="-120"/>
              </a:rPr>
              <a:t>Custom icon: shield with person silhouette inside. Same split panel master as M1 intro. Module 2 color accent (teal) applied to left panel element.</a:t>
            </a:r>
            <a:endParaRPr lang="en-US" sz="900" dirty="0"/>
          </a:p>
        </p:txBody>
      </p:sp>
      <p:sp>
        <p:nvSpPr>
          <p:cNvPr id="29" name="Shape 27"/>
          <p:cNvSpPr/>
          <p:nvPr/>
        </p:nvSpPr>
        <p:spPr>
          <a:xfrm>
            <a:off x="0" y="6492240"/>
            <a:ext cx="12161520" cy="365760"/>
          </a:xfrm>
          <a:prstGeom prst="rect">
            <a:avLst/>
          </a:prstGeom>
          <a:solidFill>
            <a:srgbClr val="F7F8FA"/>
          </a:solidFill>
          <a:ln w="12700">
            <a:solidFill>
              <a:srgbClr val="E2E8F0"/>
            </a:solidFill>
            <a:prstDash val="solid"/>
          </a:ln>
        </p:spPr>
      </p:sp>
      <p:sp>
        <p:nvSpPr>
          <p:cNvPr id="30" name="Text 28"/>
          <p:cNvSpPr/>
          <p:nvPr/>
        </p:nvSpPr>
        <p:spPr>
          <a:xfrm>
            <a:off x="182880" y="6537960"/>
            <a:ext cx="11795760" cy="274320"/>
          </a:xfrm>
          <a:prstGeom prst="rect">
            <a:avLst/>
          </a:prstGeom>
          <a:noFill/>
          <a:ln/>
        </p:spPr>
        <p:txBody>
          <a:bodyPr wrap="square" lIns="0" tIns="0" rIns="0" bIns="0" rtlCol="0" anchor="ctr"/>
          <a:lstStyle/>
          <a:p>
            <a:pPr algn="ctr" indent="0" marL="0">
              <a:buNone/>
            </a:pPr>
            <a:r>
              <a:rPr lang="en-US" sz="850" dirty="0">
                <a:solidFill>
                  <a:srgbClr val="64748B"/>
                </a:solidFill>
                <a:latin typeface="Calibri" pitchFamily="34" charset="0"/>
                <a:ea typeface="Calibri" pitchFamily="34" charset="-122"/>
                <a:cs typeface="Calibri" pitchFamily="34" charset="-120"/>
              </a:rPr>
              <a:t>Adam Leibler  |  Instructional Design Portfolio  |  Data Privacy in the Financial Industry  |  Version 1.0  |  March 2026</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Privacy in the Financial Industry — Course Storyboard</dc:title>
  <dc:subject>PptxGenJS Presentation</dc:subject>
  <dc:creator>Adam Leibler</dc:creator>
  <cp:lastModifiedBy>Adam Leibler</cp:lastModifiedBy>
  <cp:revision>1</cp:revision>
  <dcterms:created xsi:type="dcterms:W3CDTF">2026-03-18T22:17:14Z</dcterms:created>
  <dcterms:modified xsi:type="dcterms:W3CDTF">2026-03-18T22:17:14Z</dcterms:modified>
</cp:coreProperties>
</file>