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-1371600"/>
            <a:ext cx="5029200" cy="5029200"/>
          </a:xfrm>
          <a:prstGeom prst="ellipse">
            <a:avLst/>
          </a:prstGeom>
          <a:solidFill>
            <a:srgbClr val="243858"/>
          </a:solidFill>
          <a:ln w="12700">
            <a:solidFill>
              <a:srgbClr val="24385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-822960"/>
            <a:ext cx="3474720" cy="3474720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1097280" y="2926080"/>
            <a:ext cx="3474720" cy="3474720"/>
          </a:xfrm>
          <a:prstGeom prst="ellipse">
            <a:avLst/>
          </a:prstGeom>
          <a:solidFill>
            <a:srgbClr val="172236"/>
          </a:solidFill>
          <a:ln w="12700">
            <a:solidFill>
              <a:srgbClr val="17223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384048"/>
            <a:ext cx="6858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DEVELOPMENT STYLE GUIDE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20040" y="777240"/>
            <a:ext cx="731520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Privacy in the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Industry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320040" y="2578608"/>
            <a:ext cx="6400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890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Your Obligations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320040" y="3182112"/>
            <a:ext cx="8503920" cy="18288"/>
          </a:xfrm>
          <a:prstGeom prst="rect">
            <a:avLst/>
          </a:prstGeom>
          <a:solidFill>
            <a:srgbClr val="243858"/>
          </a:solidFill>
          <a:ln w="12700">
            <a:solidFill>
              <a:srgbClr val="24385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" y="3291840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BY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320040" y="3511296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Adam Leibler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246120" y="3291840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3246120" y="3511296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Articulate Storyline 360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6172200" y="3291840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6172200" y="3511296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1.0  |  March 2026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0D1929"/>
          </a:solidFill>
          <a:ln w="12700">
            <a:solidFill>
              <a:srgbClr val="0D192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37160" y="4850892"/>
            <a:ext cx="88696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Adam Leibler  |  Instructional Design Portfolio  |  Regulation S-P &amp; FINRA Rule 4370  |  Articulate Storyline 360</a:t>
            </a:r>
            <a:endParaRPr lang="en-US" sz="7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237744"/>
          </a:xfrm>
          <a:prstGeom prst="rect">
            <a:avLst/>
          </a:prstGeom>
          <a:solidFill>
            <a:srgbClr val="111D30"/>
          </a:solidFill>
          <a:ln w="12700">
            <a:solidFill>
              <a:srgbClr val="111D3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601968" y="0"/>
            <a:ext cx="24231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b="1" spc="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MOCKUP  —  COURSE COMPLETION</a:t>
            </a:r>
            <a:endParaRPr lang="en-US" sz="650" dirty="0"/>
          </a:p>
        </p:txBody>
      </p:sp>
      <p:sp>
        <p:nvSpPr>
          <p:cNvPr id="4" name="Shape 2"/>
          <p:cNvSpPr/>
          <p:nvPr/>
        </p:nvSpPr>
        <p:spPr>
          <a:xfrm>
            <a:off x="5943600" y="-1463040"/>
            <a:ext cx="4754880" cy="4754880"/>
          </a:xfrm>
          <a:prstGeom prst="ellipse">
            <a:avLst/>
          </a:prstGeom>
          <a:solidFill>
            <a:srgbClr val="243858"/>
          </a:solidFill>
          <a:ln w="12700">
            <a:solidFill>
              <a:srgbClr val="24385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-1280160" y="2560320"/>
            <a:ext cx="3474720" cy="3474720"/>
          </a:xfrm>
          <a:prstGeom prst="ellipse">
            <a:avLst/>
          </a:prstGeom>
          <a:solidFill>
            <a:srgbClr val="172236"/>
          </a:solidFill>
          <a:ln w="12700">
            <a:solidFill>
              <a:srgbClr val="17223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84048" y="384048"/>
            <a:ext cx="1371600" cy="137160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384048"/>
            <a:ext cx="1371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5/5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384048" y="1188720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spc="100" kern="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PASSED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993392" y="411480"/>
            <a:ext cx="65836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Course Complete!</a:t>
            </a:r>
            <a:endParaRPr lang="en-US" sz="3400" dirty="0"/>
          </a:p>
        </p:txBody>
      </p:sp>
      <p:sp>
        <p:nvSpPr>
          <p:cNvPr id="10" name="Text 8"/>
          <p:cNvSpPr/>
          <p:nvPr/>
        </p:nvSpPr>
        <p:spPr>
          <a:xfrm>
            <a:off x="1993392" y="1078992"/>
            <a:ext cx="67665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BA0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You’ve successfully completed Data Privacy in the Financial Industry: Know Your Obligations.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84048" y="1664208"/>
            <a:ext cx="841248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84048" y="1810512"/>
            <a:ext cx="2743200" cy="3017520"/>
          </a:xfrm>
          <a:prstGeom prst="rect">
            <a:avLst/>
          </a:prstGeom>
          <a:solidFill>
            <a:srgbClr val="0D1929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84048" y="1810512"/>
            <a:ext cx="2743200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21208" y="1810512"/>
            <a:ext cx="24688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Covered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48640" y="2322576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Regulation S-P obligations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48640" y="2779776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FINRA Rule 4370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48640" y="3236976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Identifying NPI in practice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48640" y="3694176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Daily data handling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48640" y="4151376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Incident response: 5 steps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91840" y="1810512"/>
            <a:ext cx="2743200" cy="3017520"/>
          </a:xfrm>
          <a:prstGeom prst="rect">
            <a:avLst/>
          </a:prstGeom>
          <a:solidFill>
            <a:srgbClr val="0D1929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291840" y="1810512"/>
            <a:ext cx="2743200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29000" y="1810512"/>
            <a:ext cx="24688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Result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456432" y="2322576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Score: 5/5 (100%)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456432" y="2779776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Status: PASSED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456432" y="3236976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Completion: Recorded in LMS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456432" y="3694176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Certificate: Available below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456432" y="4151376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Next refresher: March 2027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199632" y="1810512"/>
            <a:ext cx="2743200" cy="3017520"/>
          </a:xfrm>
          <a:prstGeom prst="rect">
            <a:avLst/>
          </a:prstGeom>
          <a:solidFill>
            <a:srgbClr val="0D1929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199632" y="1810512"/>
            <a:ext cx="2743200" cy="42062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36792" y="1810512"/>
            <a:ext cx="24688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364224" y="2322576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Compliance Helpline: ext. 4444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364224" y="2779776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Privacy Officer: [firm contact]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364224" y="3236976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Incident to report? Call now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364224" y="3694176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Resources: firm intranet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6364224" y="4151376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Policy: compliance portal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7059168" y="4631436"/>
            <a:ext cx="1901952" cy="40233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059168" y="4631436"/>
            <a:ext cx="19019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 CERTIFICATE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01168" y="13716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SYSTEM  ›  01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201168" y="347472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 Palette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01168" y="932688"/>
            <a:ext cx="8741664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93776" y="1005840"/>
            <a:ext cx="1901952" cy="1417320"/>
          </a:xfrm>
          <a:prstGeom prst="rect">
            <a:avLst/>
          </a:prstGeom>
          <a:solidFill>
            <a:srgbClr val="1B2A4A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66928" y="1078992"/>
            <a:ext cx="175564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566928" y="2112264"/>
            <a:ext cx="175564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#1B2A4A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93776" y="2496312"/>
            <a:ext cx="19019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Navy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93776" y="2752344"/>
            <a:ext cx="19019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Headers, nav, key UI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2578608" y="1005840"/>
            <a:ext cx="1901952" cy="1417320"/>
          </a:xfrm>
          <a:prstGeom prst="rect">
            <a:avLst/>
          </a:prstGeom>
          <a:solidFill>
            <a:srgbClr val="C9A84C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651760" y="1078992"/>
            <a:ext cx="175564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ACCENT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2651760" y="2112264"/>
            <a:ext cx="175564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#C9A84C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2578608" y="2496312"/>
            <a:ext cx="19019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2578608" y="2752344"/>
            <a:ext cx="19019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CTAs, accents, highlights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4663440" y="1005840"/>
            <a:ext cx="1901952" cy="1417320"/>
          </a:xfrm>
          <a:prstGeom prst="rect">
            <a:avLst/>
          </a:prstGeom>
          <a:solidFill>
            <a:srgbClr val="F7F8FA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736592" y="1078992"/>
            <a:ext cx="175564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4736592" y="2112264"/>
            <a:ext cx="175564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#F7F8FA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663440" y="2496312"/>
            <a:ext cx="19019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Off-White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663440" y="2752344"/>
            <a:ext cx="19019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&amp; card backgrounds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6748272" y="1005840"/>
            <a:ext cx="1901952" cy="1417320"/>
          </a:xfrm>
          <a:prstGeom prst="rect">
            <a:avLst/>
          </a:prstGeom>
          <a:solidFill>
            <a:srgbClr val="2D3748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6821424" y="1078992"/>
            <a:ext cx="175564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 TEXT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6821424" y="2112264"/>
            <a:ext cx="175564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#2D3748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6748272" y="2496312"/>
            <a:ext cx="19019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Dark Slate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6748272" y="2752344"/>
            <a:ext cx="19019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body copy &amp; labels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493776" y="3337560"/>
            <a:ext cx="1901952" cy="1417320"/>
          </a:xfrm>
          <a:prstGeom prst="rect">
            <a:avLst/>
          </a:prstGeom>
          <a:solidFill>
            <a:srgbClr val="64748B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66928" y="3410712"/>
            <a:ext cx="175564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MUTED</a:t>
            </a:r>
            <a:endParaRPr lang="en-US" sz="700" dirty="0"/>
          </a:p>
        </p:txBody>
      </p:sp>
      <p:sp>
        <p:nvSpPr>
          <p:cNvPr id="28" name="Text 26"/>
          <p:cNvSpPr/>
          <p:nvPr/>
        </p:nvSpPr>
        <p:spPr>
          <a:xfrm>
            <a:off x="566928" y="4443984"/>
            <a:ext cx="175564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#64748B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493776" y="4828032"/>
            <a:ext cx="19019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Steel Gray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493776" y="5084064"/>
            <a:ext cx="19019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Captions, secondary labels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2578608" y="3337560"/>
            <a:ext cx="1901952" cy="141732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2651760" y="3410712"/>
            <a:ext cx="175564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DIVIDER</a:t>
            </a:r>
            <a:endParaRPr lang="en-US" sz="700" dirty="0"/>
          </a:p>
        </p:txBody>
      </p:sp>
      <p:sp>
        <p:nvSpPr>
          <p:cNvPr id="33" name="Text 31"/>
          <p:cNvSpPr/>
          <p:nvPr/>
        </p:nvSpPr>
        <p:spPr>
          <a:xfrm>
            <a:off x="2651760" y="4443984"/>
            <a:ext cx="175564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#E2E8F0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2578608" y="4828032"/>
            <a:ext cx="19019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Gray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2578608" y="5084064"/>
            <a:ext cx="19019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Borders, section dividers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4663440" y="3337560"/>
            <a:ext cx="1901952" cy="1417320"/>
          </a:xfrm>
          <a:prstGeom prst="rect">
            <a:avLst/>
          </a:prstGeom>
          <a:solidFill>
            <a:srgbClr val="2D7D46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4736592" y="3410712"/>
            <a:ext cx="175564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</a:t>
            </a:r>
            <a:endParaRPr lang="en-US" sz="700" dirty="0"/>
          </a:p>
        </p:txBody>
      </p:sp>
      <p:sp>
        <p:nvSpPr>
          <p:cNvPr id="38" name="Text 36"/>
          <p:cNvSpPr/>
          <p:nvPr/>
        </p:nvSpPr>
        <p:spPr>
          <a:xfrm>
            <a:off x="4736592" y="4443984"/>
            <a:ext cx="175564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#2D7D46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4663440" y="4828032"/>
            <a:ext cx="19019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Forest Green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4663440" y="5084064"/>
            <a:ext cx="19019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feedback, success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6748272" y="3337560"/>
            <a:ext cx="1901952" cy="1417320"/>
          </a:xfrm>
          <a:prstGeom prst="rect">
            <a:avLst/>
          </a:prstGeom>
          <a:solidFill>
            <a:srgbClr val="C0392B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42" name="Text 40"/>
          <p:cNvSpPr/>
          <p:nvPr/>
        </p:nvSpPr>
        <p:spPr>
          <a:xfrm>
            <a:off x="6821424" y="3410712"/>
            <a:ext cx="175564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6821424" y="4443984"/>
            <a:ext cx="175564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#C0392B</a:t>
            </a:r>
            <a:endParaRPr lang="en-US" sz="1050" dirty="0"/>
          </a:p>
        </p:txBody>
      </p:sp>
      <p:sp>
        <p:nvSpPr>
          <p:cNvPr id="44" name="Text 42"/>
          <p:cNvSpPr/>
          <p:nvPr/>
        </p:nvSpPr>
        <p:spPr>
          <a:xfrm>
            <a:off x="6748272" y="4828032"/>
            <a:ext cx="19019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Crimson</a:t>
            </a:r>
            <a:endParaRPr lang="en-US" sz="1050" dirty="0"/>
          </a:p>
        </p:txBody>
      </p:sp>
      <p:sp>
        <p:nvSpPr>
          <p:cNvPr id="45" name="Text 43"/>
          <p:cNvSpPr/>
          <p:nvPr/>
        </p:nvSpPr>
        <p:spPr>
          <a:xfrm>
            <a:off x="6748272" y="5084064"/>
            <a:ext cx="1901952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Incorrect feedback, errors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01168" y="13716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SYSTEM  ›  02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201168" y="347472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Typography System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01168" y="932688"/>
            <a:ext cx="8741664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132320" y="128016"/>
            <a:ext cx="1737360" cy="56692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132320" y="128016"/>
            <a:ext cx="1737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CALIBRI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651760" y="1005840"/>
            <a:ext cx="18288" cy="384048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56032" y="1060704"/>
            <a:ext cx="228600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H1 / Course &amp; Module Titles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2770632" y="1042416"/>
            <a:ext cx="6217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A4A"/>
                </a:solidFill>
              </a:rPr>
              <a:t>Data Privacy in the Financial Industry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2770632" y="1426464"/>
            <a:ext cx="6217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Calibri Bold  ·  30–32pt  ·  Deep Navy</a:t>
            </a:r>
            <a:endParaRPr lang="en-US" sz="750" dirty="0"/>
          </a:p>
        </p:txBody>
      </p:sp>
      <p:sp>
        <p:nvSpPr>
          <p:cNvPr id="12" name="Shape 10"/>
          <p:cNvSpPr/>
          <p:nvPr/>
        </p:nvSpPr>
        <p:spPr>
          <a:xfrm>
            <a:off x="228600" y="1682496"/>
            <a:ext cx="8869680" cy="548640"/>
          </a:xfrm>
          <a:prstGeom prst="rect">
            <a:avLst/>
          </a:prstGeom>
          <a:solidFill>
            <a:srgbClr val="F7F8FA"/>
          </a:solidFill>
          <a:ln w="12700">
            <a:solidFill>
              <a:srgbClr val="F7F8F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56032" y="173736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H2 / Screen &amp; Section Titles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2770632" y="1719072"/>
            <a:ext cx="62179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</a:rPr>
              <a:t>Defining Nonpublic Personal Information (NPI)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2770632" y="1993392"/>
            <a:ext cx="6217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Calibri Bold  ·  20–22pt  ·  Deep Navy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256032" y="2304288"/>
            <a:ext cx="228600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H3 / Card Headers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2770632" y="2286000"/>
            <a:ext cx="6217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4748B"/>
                </a:solidFill>
              </a:rPr>
              <a:t>From the Customer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770632" y="2487168"/>
            <a:ext cx="6217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Calibri Bold  ·  14–16pt  ·  Steel Gray (#64748B)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228600" y="2743200"/>
            <a:ext cx="8869680" cy="658368"/>
          </a:xfrm>
          <a:prstGeom prst="rect">
            <a:avLst/>
          </a:prstGeom>
          <a:solidFill>
            <a:srgbClr val="F7F8FA"/>
          </a:solidFill>
          <a:ln w="12700">
            <a:solidFill>
              <a:srgbClr val="F7F8F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56032" y="2798064"/>
            <a:ext cx="2286000" cy="5212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 / Content &amp; Explanations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2770632" y="2779776"/>
            <a:ext cx="6217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D3748"/>
                </a:solidFill>
              </a:rPr>
              <a:t>Under Regulation S-P, NPI includes information customers provide, transaction data, and information from outside sources.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770632" y="3163824"/>
            <a:ext cx="6217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Calibri Regular  ·  11–14pt  ·  Dark Slate (#2D3748)</a:t>
            </a:r>
            <a:endParaRPr lang="en-US" sz="750" dirty="0"/>
          </a:p>
        </p:txBody>
      </p:sp>
      <p:sp>
        <p:nvSpPr>
          <p:cNvPr id="23" name="Text 21"/>
          <p:cNvSpPr/>
          <p:nvPr/>
        </p:nvSpPr>
        <p:spPr>
          <a:xfrm>
            <a:off x="256032" y="3474720"/>
            <a:ext cx="228600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3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Caption / Breadcrumbs &amp; Labels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2770632" y="3456432"/>
            <a:ext cx="6217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C9A84C"/>
                </a:solidFill>
              </a:rPr>
              <a:t>MODULE 2  ·  SCREEN 2.2  ·  DEFINING NPI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2770632" y="3657600"/>
            <a:ext cx="6217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Calibri Bold  ·  8–9pt  ·  Gold (#C9A84C)  ·  Letter-spaced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01168" y="13716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SYSTEM  ›  03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201168" y="347472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 Component Library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01168" y="932688"/>
            <a:ext cx="8741664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01168" y="1005840"/>
            <a:ext cx="1280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BUTTONS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1600200" y="987552"/>
            <a:ext cx="1572768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600200" y="987552"/>
            <a:ext cx="15727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CONTINUE  →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1600200" y="1389888"/>
            <a:ext cx="15727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</a:t>
            </a:r>
            <a:endParaRPr lang="en-US" sz="750" dirty="0"/>
          </a:p>
        </p:txBody>
      </p:sp>
      <p:sp>
        <p:nvSpPr>
          <p:cNvPr id="10" name="Shape 8"/>
          <p:cNvSpPr/>
          <p:nvPr/>
        </p:nvSpPr>
        <p:spPr>
          <a:xfrm>
            <a:off x="3337560" y="987552"/>
            <a:ext cx="1572768" cy="3657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37560" y="987552"/>
            <a:ext cx="15727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337560" y="1389888"/>
            <a:ext cx="15727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Secondary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5074920" y="987552"/>
            <a:ext cx="1572768" cy="365760"/>
          </a:xfrm>
          <a:prstGeom prst="rect">
            <a:avLst/>
          </a:prstGeom>
          <a:solidFill>
            <a:srgbClr val="D1D9E0"/>
          </a:solidFill>
          <a:ln w="12700">
            <a:solidFill>
              <a:srgbClr val="D1D9E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74920" y="987552"/>
            <a:ext cx="15727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CONTINUE  →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5074920" y="1389888"/>
            <a:ext cx="15727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Disabled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6812280" y="987552"/>
            <a:ext cx="1572768" cy="365760"/>
          </a:xfrm>
          <a:prstGeom prst="rect">
            <a:avLst/>
          </a:prstGeom>
          <a:solidFill>
            <a:srgbClr val="FFFFFF"/>
          </a:solidFill>
          <a:ln w="19050">
            <a:solidFill>
              <a:srgbClr val="1B2A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812280" y="987552"/>
            <a:ext cx="157276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AGAIN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812280" y="1389888"/>
            <a:ext cx="15727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Ghost</a:t>
            </a:r>
            <a:endParaRPr lang="en-US" sz="750" dirty="0"/>
          </a:p>
        </p:txBody>
      </p:sp>
      <p:sp>
        <p:nvSpPr>
          <p:cNvPr id="19" name="Text 17"/>
          <p:cNvSpPr/>
          <p:nvPr/>
        </p:nvSpPr>
        <p:spPr>
          <a:xfrm>
            <a:off x="201168" y="1755648"/>
            <a:ext cx="21945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TYPE BADGES</a:t>
            </a:r>
            <a:endParaRPr lang="en-US" sz="750" dirty="0"/>
          </a:p>
        </p:txBody>
      </p:sp>
      <p:sp>
        <p:nvSpPr>
          <p:cNvPr id="20" name="Shape 18"/>
          <p:cNvSpPr/>
          <p:nvPr/>
        </p:nvSpPr>
        <p:spPr>
          <a:xfrm>
            <a:off x="1600200" y="1737360"/>
            <a:ext cx="1371600" cy="34747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00200" y="173736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/ Hook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081528" y="1737360"/>
            <a:ext cx="1371600" cy="34747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081528" y="173736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4562856" y="1737360"/>
            <a:ext cx="1371600" cy="347472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62856" y="173736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Interaction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6044184" y="1737360"/>
            <a:ext cx="1371600" cy="347472"/>
          </a:xfrm>
          <a:prstGeom prst="rect">
            <a:avLst/>
          </a:prstGeom>
          <a:solidFill>
            <a:srgbClr val="475569"/>
          </a:solidFill>
          <a:ln w="12700">
            <a:solidFill>
              <a:srgbClr val="475569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44184" y="173736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Summary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7525512" y="1737360"/>
            <a:ext cx="1371600" cy="347472"/>
          </a:xfrm>
          <a:prstGeom prst="rect">
            <a:avLst/>
          </a:prstGeom>
          <a:solidFill>
            <a:srgbClr val="6D28D9"/>
          </a:solidFill>
          <a:ln w="12700">
            <a:solidFill>
              <a:srgbClr val="6D28D9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525512" y="173736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201168" y="2286000"/>
            <a:ext cx="21945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CARD COMPONENTS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1600200" y="2267712"/>
            <a:ext cx="22860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1600200" y="2267712"/>
            <a:ext cx="2286000" cy="310896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737360" y="2267712"/>
            <a:ext cx="20116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PRIVACY NOTICE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1737360" y="2615184"/>
            <a:ext cx="20116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customers with initial and annual privacy notices explaining NPI collection and sharing practices.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1600200" y="3364992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Card</a:t>
            </a:r>
            <a:endParaRPr lang="en-US" sz="750" dirty="0"/>
          </a:p>
        </p:txBody>
      </p:sp>
      <p:sp>
        <p:nvSpPr>
          <p:cNvPr id="36" name="Shape 34"/>
          <p:cNvSpPr/>
          <p:nvPr/>
        </p:nvSpPr>
        <p:spPr>
          <a:xfrm>
            <a:off x="4069080" y="2267712"/>
            <a:ext cx="2286000" cy="1051560"/>
          </a:xfrm>
          <a:prstGeom prst="rect">
            <a:avLst/>
          </a:prstGeom>
          <a:solidFill>
            <a:srgbClr val="FFFFFF"/>
          </a:solidFill>
          <a:ln w="25400">
            <a:solidFill>
              <a:srgbClr val="C9A84C"/>
            </a:solidFill>
            <a:prstDash val="solid"/>
          </a:ln>
          <a:effectLst>
            <a:outerShdw sx="100000" sy="100000" kx="0" ky="0" algn="bl" rotWithShape="0" blurRad="76200" dist="38100" dir="8100000">
              <a:srgbClr val="000000">
                <a:alpha val="12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069080" y="2267712"/>
            <a:ext cx="2286000" cy="310896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206240" y="2267712"/>
            <a:ext cx="20116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SAFEGUARDS PROGRAM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4206240" y="2615184"/>
            <a:ext cx="20116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 a written, firm-approved information security program protecting all customer NPI.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4069080" y="3364992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Selected / Active Card</a:t>
            </a:r>
            <a:endParaRPr lang="en-US" sz="750" dirty="0"/>
          </a:p>
        </p:txBody>
      </p:sp>
      <p:sp>
        <p:nvSpPr>
          <p:cNvPr id="41" name="Text 39"/>
          <p:cNvSpPr/>
          <p:nvPr/>
        </p:nvSpPr>
        <p:spPr>
          <a:xfrm>
            <a:off x="201168" y="3657600"/>
            <a:ext cx="21945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 STATES</a:t>
            </a:r>
            <a:endParaRPr lang="en-US" sz="750" dirty="0"/>
          </a:p>
        </p:txBody>
      </p:sp>
      <p:sp>
        <p:nvSpPr>
          <p:cNvPr id="42" name="Shape 40"/>
          <p:cNvSpPr/>
          <p:nvPr/>
        </p:nvSpPr>
        <p:spPr>
          <a:xfrm>
            <a:off x="1600200" y="3639312"/>
            <a:ext cx="4754880" cy="457200"/>
          </a:xfrm>
          <a:prstGeom prst="rect">
            <a:avLst/>
          </a:prstGeom>
          <a:solidFill>
            <a:srgbClr val="E8F5ED"/>
          </a:solidFill>
          <a:ln w="19050">
            <a:solidFill>
              <a:srgbClr val="2D7D46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719072" y="3730752"/>
            <a:ext cx="292608" cy="292608"/>
          </a:xfrm>
          <a:prstGeom prst="ellipse">
            <a:avLst/>
          </a:prstGeom>
          <a:solidFill>
            <a:srgbClr val="2D7D46"/>
          </a:solidFill>
          <a:ln w="12700">
            <a:solidFill>
              <a:srgbClr val="2D7D46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719072" y="373075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2103120" y="3675888"/>
            <a:ext cx="4114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D7D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Correct! Account balances and transaction history qualify as NPI.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1600200" y="4187952"/>
            <a:ext cx="4754880" cy="457200"/>
          </a:xfrm>
          <a:prstGeom prst="rect">
            <a:avLst/>
          </a:prstGeom>
          <a:solidFill>
            <a:srgbClr val="FDECEA"/>
          </a:solidFill>
          <a:ln w="19050">
            <a:solidFill>
              <a:srgbClr val="C0392B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1719072" y="4279392"/>
            <a:ext cx="292608" cy="29260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1719072" y="427939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2103120" y="4224528"/>
            <a:ext cx="4114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quite. A name in a public phone directory is generally NOT considered NPI.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6583680" y="3657600"/>
            <a:ext cx="23774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PROGRESS BAR</a:t>
            </a:r>
            <a:endParaRPr lang="en-US" sz="750" dirty="0"/>
          </a:p>
        </p:txBody>
      </p:sp>
      <p:sp>
        <p:nvSpPr>
          <p:cNvPr id="51" name="Shape 49"/>
          <p:cNvSpPr/>
          <p:nvPr/>
        </p:nvSpPr>
        <p:spPr>
          <a:xfrm>
            <a:off x="6583680" y="3950208"/>
            <a:ext cx="2377440" cy="274320"/>
          </a:xfrm>
          <a:prstGeom prst="rect">
            <a:avLst/>
          </a:prstGeom>
          <a:solidFill>
            <a:srgbClr val="111D30"/>
          </a:solidFill>
          <a:ln w="12700">
            <a:solidFill>
              <a:srgbClr val="111D30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6583680" y="3950208"/>
            <a:ext cx="1592885" cy="2743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583680" y="3950208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67% Complete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6583680" y="4261104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Full-width  ·  Bottom of every screen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01168" y="137160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SYSTEM  ›  04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201168" y="347472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Layout Specifications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01168" y="932688"/>
            <a:ext cx="8741664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" y="1024128"/>
            <a:ext cx="2487168" cy="2697480"/>
          </a:xfrm>
          <a:prstGeom prst="rect">
            <a:avLst/>
          </a:prstGeom>
          <a:solidFill>
            <a:srgbClr val="F7F8FA"/>
          </a:solidFill>
          <a:ln w="1905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12064" y="1024128"/>
            <a:ext cx="1243584" cy="2697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57784" y="1481328"/>
            <a:ext cx="1152144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603504" y="2532888"/>
            <a:ext cx="110642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847088" y="1298448"/>
            <a:ext cx="945124" cy="9144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47088" y="1755648"/>
            <a:ext cx="945124" cy="9144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847088" y="2212848"/>
            <a:ext cx="945124" cy="91440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847088" y="2487168"/>
            <a:ext cx="164592" cy="16459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066544" y="2514600"/>
            <a:ext cx="746150" cy="10972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847088" y="2834640"/>
            <a:ext cx="164592" cy="16459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066544" y="2862072"/>
            <a:ext cx="746150" cy="10972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847088" y="3182112"/>
            <a:ext cx="164592" cy="16459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066544" y="3209544"/>
            <a:ext cx="746150" cy="10972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12064" y="3813048"/>
            <a:ext cx="24871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Introduction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12064" y="4069080"/>
            <a:ext cx="248716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Full-width split layout—no nav panel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328416" y="1024128"/>
            <a:ext cx="2487168" cy="2697480"/>
          </a:xfrm>
          <a:prstGeom prst="rect">
            <a:avLst/>
          </a:prstGeom>
          <a:solidFill>
            <a:srgbClr val="F7F8FA"/>
          </a:solidFill>
          <a:ln w="1905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328416" y="1024128"/>
            <a:ext cx="447690" cy="2697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346704" y="1389888"/>
            <a:ext cx="411114" cy="34747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364992" y="1463040"/>
            <a:ext cx="164592" cy="16459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346704" y="1801368"/>
            <a:ext cx="411114" cy="347472"/>
          </a:xfrm>
          <a:prstGeom prst="rect">
            <a:avLst/>
          </a:prstGeom>
          <a:solidFill>
            <a:srgbClr val="243858"/>
          </a:solidFill>
          <a:ln w="6350">
            <a:solidFill>
              <a:srgbClr val="C9A84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364992" y="1874520"/>
            <a:ext cx="164592" cy="16459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346704" y="2212848"/>
            <a:ext cx="411114" cy="34747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364992" y="2286000"/>
            <a:ext cx="164592" cy="164592"/>
          </a:xfrm>
          <a:prstGeom prst="ellipse">
            <a:avLst/>
          </a:prstGeom>
          <a:solidFill>
            <a:srgbClr val="334D6E"/>
          </a:solidFill>
          <a:ln w="12700">
            <a:solidFill>
              <a:srgbClr val="334D6E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776106" y="1024128"/>
            <a:ext cx="2039478" cy="249631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776106" y="1024128"/>
            <a:ext cx="36576" cy="249631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849258" y="1133856"/>
            <a:ext cx="1019739" cy="8229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3849258" y="1280160"/>
            <a:ext cx="1427634" cy="82296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849258" y="1499616"/>
            <a:ext cx="1264476" cy="82296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849258" y="1883664"/>
            <a:ext cx="1264476" cy="82296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849258" y="2267712"/>
            <a:ext cx="1264476" cy="82296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328416" y="3520440"/>
            <a:ext cx="2487168" cy="201168"/>
          </a:xfrm>
          <a:prstGeom prst="rect">
            <a:avLst/>
          </a:prstGeom>
          <a:solidFill>
            <a:srgbClr val="111D30"/>
          </a:solidFill>
          <a:ln w="12700">
            <a:solidFill>
              <a:srgbClr val="111D3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328416" y="3520440"/>
            <a:ext cx="1666403" cy="2011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5248656" y="3337560"/>
            <a:ext cx="502920" cy="1645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328416" y="3813048"/>
            <a:ext cx="24871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&amp; Interaction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3328416" y="4069080"/>
            <a:ext cx="248716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Left nav (15%) + content area (85%)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6144768" y="1024128"/>
            <a:ext cx="2487168" cy="2697480"/>
          </a:xfrm>
          <a:prstGeom prst="rect">
            <a:avLst/>
          </a:prstGeom>
          <a:solidFill>
            <a:srgbClr val="F7F8FA"/>
          </a:solidFill>
          <a:ln w="1905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6254496" y="1225296"/>
            <a:ext cx="2267712" cy="2560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254496" y="1591056"/>
            <a:ext cx="2267712" cy="201168"/>
          </a:xfrm>
          <a:prstGeom prst="rect">
            <a:avLst/>
          </a:prstGeom>
          <a:solidFill>
            <a:srgbClr val="F7F8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6254496" y="1901952"/>
            <a:ext cx="2267712" cy="329184"/>
          </a:xfrm>
          <a:prstGeom prst="rect">
            <a:avLst/>
          </a:prstGeom>
          <a:solidFill>
            <a:srgbClr val="F7F8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309360" y="1975104"/>
            <a:ext cx="182880" cy="182880"/>
          </a:xfrm>
          <a:prstGeom prst="ellipse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254496" y="2304288"/>
            <a:ext cx="2267712" cy="329184"/>
          </a:xfrm>
          <a:prstGeom prst="rect">
            <a:avLst/>
          </a:prstGeom>
          <a:solidFill>
            <a:srgbClr val="F7F8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6309360" y="2377440"/>
            <a:ext cx="182880" cy="182880"/>
          </a:xfrm>
          <a:prstGeom prst="ellipse">
            <a:avLst/>
          </a:prstGeom>
          <a:solidFill>
            <a:srgbClr val="2D7D46"/>
          </a:solidFill>
          <a:ln w="12700">
            <a:solidFill>
              <a:srgbClr val="2D7D46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254496" y="2706624"/>
            <a:ext cx="2267712" cy="329184"/>
          </a:xfrm>
          <a:prstGeom prst="rect">
            <a:avLst/>
          </a:prstGeom>
          <a:solidFill>
            <a:srgbClr val="F7F8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309360" y="2779776"/>
            <a:ext cx="182880" cy="182880"/>
          </a:xfrm>
          <a:prstGeom prst="ellipse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254496" y="3108960"/>
            <a:ext cx="2267712" cy="329184"/>
          </a:xfrm>
          <a:prstGeom prst="rect">
            <a:avLst/>
          </a:prstGeom>
          <a:solidFill>
            <a:srgbClr val="F7F8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309360" y="3182112"/>
            <a:ext cx="182880" cy="182880"/>
          </a:xfrm>
          <a:prstGeom prst="ellipse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7991856" y="3355848"/>
            <a:ext cx="548640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254496" y="3310128"/>
            <a:ext cx="2267712" cy="256032"/>
          </a:xfrm>
          <a:prstGeom prst="rect">
            <a:avLst/>
          </a:prstGeom>
          <a:solidFill>
            <a:srgbClr val="E8F5ED"/>
          </a:solidFill>
          <a:ln w="12700">
            <a:solidFill>
              <a:srgbClr val="2D7D46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144768" y="3813048"/>
            <a:ext cx="24871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Screen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6144768" y="4069080"/>
            <a:ext cx="2487168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Full-width—clean, centered, white</a:t>
            </a:r>
            <a:endParaRPr lang="en-US" sz="850" dirty="0"/>
          </a:p>
        </p:txBody>
      </p:sp>
      <p:sp>
        <p:nvSpPr>
          <p:cNvPr id="56" name="Text 54"/>
          <p:cNvSpPr/>
          <p:nvPr/>
        </p:nvSpPr>
        <p:spPr>
          <a:xfrm>
            <a:off x="512064" y="4288536"/>
            <a:ext cx="2487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width  ·  No nav</a:t>
            </a:r>
            <a:endParaRPr lang="en-US" sz="750" dirty="0"/>
          </a:p>
        </p:txBody>
      </p:sp>
      <p:sp>
        <p:nvSpPr>
          <p:cNvPr id="57" name="Text 55"/>
          <p:cNvSpPr/>
          <p:nvPr/>
        </p:nvSpPr>
        <p:spPr>
          <a:xfrm>
            <a:off x="3328416" y="4288536"/>
            <a:ext cx="2487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Nav: 15%  ·  Content: 85%</a:t>
            </a:r>
            <a:endParaRPr lang="en-US" sz="750" dirty="0"/>
          </a:p>
        </p:txBody>
      </p:sp>
      <p:sp>
        <p:nvSpPr>
          <p:cNvPr id="58" name="Text 56"/>
          <p:cNvSpPr/>
          <p:nvPr/>
        </p:nvSpPr>
        <p:spPr>
          <a:xfrm>
            <a:off x="6144768" y="4288536"/>
            <a:ext cx="248716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width  ·  No nav</a:t>
            </a:r>
            <a:endParaRPr lang="en-US" sz="750" dirty="0"/>
          </a:p>
        </p:txBody>
      </p:sp>
      <p:sp>
        <p:nvSpPr>
          <p:cNvPr id="59" name="Text 57"/>
          <p:cNvSpPr/>
          <p:nvPr/>
        </p:nvSpPr>
        <p:spPr>
          <a:xfrm>
            <a:off x="274320" y="4796028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spc="3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screens: 1280 × 720 px (16:9)  ·  Storyline 360 standard slide size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237744"/>
          </a:xfrm>
          <a:prstGeom prst="rect">
            <a:avLst/>
          </a:prstGeom>
          <a:solidFill>
            <a:srgbClr val="111D30"/>
          </a:solidFill>
          <a:ln w="12700">
            <a:solidFill>
              <a:srgbClr val="111D3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601968" y="0"/>
            <a:ext cx="24231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b="1" spc="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MOCKUP  —  MODULE INTRODUCTION</a:t>
            </a:r>
            <a:endParaRPr lang="en-US" sz="6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111D30"/>
          </a:solidFill>
          <a:ln w="12700">
            <a:solidFill>
              <a:srgbClr val="111D3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26280" y="0"/>
            <a:ext cx="73152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99432" y="0"/>
            <a:ext cx="4544568" cy="51435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384048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74320" y="749808"/>
            <a:ext cx="34747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3000" dirty="0"/>
          </a:p>
        </p:txBody>
      </p:sp>
      <p:sp>
        <p:nvSpPr>
          <p:cNvPr id="9" name="Text 7"/>
          <p:cNvSpPr/>
          <p:nvPr/>
        </p:nvSpPr>
        <p:spPr>
          <a:xfrm>
            <a:off x="274320" y="2834640"/>
            <a:ext cx="384048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Rules</a:t>
            </a:r>
            <a:endParaRPr lang="en-US" sz="2400" dirty="0"/>
          </a:p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Bind Us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4023360" y="4411980"/>
            <a:ext cx="54864" cy="54864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023360" y="4091940"/>
            <a:ext cx="91440" cy="9144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023360" y="3726180"/>
            <a:ext cx="128016" cy="128016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00600" y="347472"/>
            <a:ext cx="4187952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THIS MODULE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4800600" y="640080"/>
            <a:ext cx="418795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rules govern how we protect client data—and what do they require of us?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4800600" y="1444752"/>
            <a:ext cx="329184" cy="329184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00600" y="144475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221224" y="1444752"/>
            <a:ext cx="3749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Regulation S-P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5221224" y="169164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SEC Safeguards Rule and its core requirements for financial firms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800600" y="2249424"/>
            <a:ext cx="329184" cy="329184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00600" y="224942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221224" y="2249424"/>
            <a:ext cx="3749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FINRA Rule 4370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221224" y="2496312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continuity planning and data protection obligations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800600" y="3054096"/>
            <a:ext cx="329184" cy="329184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0600" y="305409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221224" y="3054096"/>
            <a:ext cx="3749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Obligations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5221224" y="3300984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these regulations specifically require of you in your daily role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800600" y="4686300"/>
            <a:ext cx="4187952" cy="329184"/>
          </a:xfrm>
          <a:prstGeom prst="rect">
            <a:avLst/>
          </a:prstGeom>
          <a:solidFill>
            <a:srgbClr val="F7F8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800600" y="4686300"/>
            <a:ext cx="1395984" cy="32918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00600" y="4686300"/>
            <a:ext cx="4187952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1 OF 3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237744"/>
          </a:xfrm>
          <a:prstGeom prst="rect">
            <a:avLst/>
          </a:prstGeom>
          <a:solidFill>
            <a:srgbClr val="111D30"/>
          </a:solidFill>
          <a:ln w="12700">
            <a:solidFill>
              <a:srgbClr val="111D3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601968" y="0"/>
            <a:ext cx="24231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b="1" spc="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MOCKUP  —  CONTENT LAYOUT (3-COLUMN)</a:t>
            </a:r>
            <a:endParaRPr lang="en-US" sz="6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371600" cy="488746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" y="91440"/>
            <a:ext cx="1225296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b="1" spc="30" kern="0" dirty="0">
                <a:solidFill>
                  <a:srgbClr val="6B82A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PRIVACY</a:t>
            </a:r>
            <a:endParaRPr lang="en-US" sz="650" dirty="0"/>
          </a:p>
          <a:p>
            <a:pPr algn="ctr" indent="0" marL="0">
              <a:buNone/>
            </a:pPr>
            <a:r>
              <a:rPr lang="en-US" sz="650" b="1" spc="30" kern="0" dirty="0">
                <a:solidFill>
                  <a:srgbClr val="6B82A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YOUR</a:t>
            </a:r>
            <a:endParaRPr lang="en-US" sz="650" dirty="0"/>
          </a:p>
          <a:p>
            <a:pPr algn="ctr" indent="0" marL="0">
              <a:buNone/>
            </a:pPr>
            <a:r>
              <a:rPr lang="en-US" sz="650" b="1" spc="30" kern="0" dirty="0">
                <a:solidFill>
                  <a:srgbClr val="6B82A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OBLIGATIONS</a:t>
            </a:r>
            <a:endParaRPr lang="en-US" sz="650" dirty="0"/>
          </a:p>
        </p:txBody>
      </p:sp>
      <p:sp>
        <p:nvSpPr>
          <p:cNvPr id="6" name="Shape 4"/>
          <p:cNvSpPr/>
          <p:nvPr/>
        </p:nvSpPr>
        <p:spPr>
          <a:xfrm>
            <a:off x="109728" y="960120"/>
            <a:ext cx="310896" cy="310896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9728" y="96012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02920" y="886968"/>
            <a:ext cx="8046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1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502920" y="1161288"/>
            <a:ext cx="80467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A8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Rules That Bind Us</a:t>
            </a:r>
            <a:endParaRPr lang="en-US" sz="700" dirty="0"/>
          </a:p>
        </p:txBody>
      </p:sp>
      <p:sp>
        <p:nvSpPr>
          <p:cNvPr id="10" name="Shape 8"/>
          <p:cNvSpPr/>
          <p:nvPr/>
        </p:nvSpPr>
        <p:spPr>
          <a:xfrm>
            <a:off x="0" y="1737360"/>
            <a:ext cx="1371600" cy="868680"/>
          </a:xfrm>
          <a:prstGeom prst="rect">
            <a:avLst/>
          </a:prstGeom>
          <a:solidFill>
            <a:srgbClr val="243858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0" y="1737360"/>
            <a:ext cx="54864" cy="868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9728" y="1920240"/>
            <a:ext cx="310896" cy="310896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9728" y="192024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02920" y="1847088"/>
            <a:ext cx="8046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502920" y="2121408"/>
            <a:ext cx="80467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A8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Data, Your Duty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109728" y="2880360"/>
            <a:ext cx="310896" cy="310896"/>
          </a:xfrm>
          <a:prstGeom prst="ellipse">
            <a:avLst/>
          </a:prstGeom>
          <a:solidFill>
            <a:srgbClr val="334D6E"/>
          </a:solidFill>
          <a:ln w="12700">
            <a:solidFill>
              <a:srgbClr val="334D6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9728" y="28803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B82A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02920" y="2807208"/>
            <a:ext cx="8046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3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502920" y="3081528"/>
            <a:ext cx="80467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94E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Things Go Wrong</a:t>
            </a:r>
            <a:endParaRPr lang="en-US" sz="700" dirty="0"/>
          </a:p>
        </p:txBody>
      </p:sp>
      <p:sp>
        <p:nvSpPr>
          <p:cNvPr id="20" name="Text 18"/>
          <p:cNvSpPr/>
          <p:nvPr/>
        </p:nvSpPr>
        <p:spPr>
          <a:xfrm>
            <a:off x="91440" y="3730752"/>
            <a:ext cx="1188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spc="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 COMPLETE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137160" y="4005072"/>
            <a:ext cx="1097280" cy="91440"/>
          </a:xfrm>
          <a:prstGeom prst="rect">
            <a:avLst/>
          </a:prstGeom>
          <a:solidFill>
            <a:srgbClr val="0D1929"/>
          </a:solidFill>
          <a:ln w="12700">
            <a:solidFill>
              <a:srgbClr val="0D192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37160" y="4005072"/>
            <a:ext cx="438912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D30"/>
          </a:solidFill>
          <a:ln w="12700">
            <a:solidFill>
              <a:srgbClr val="111D3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0" y="4887468"/>
            <a:ext cx="3657600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 Complete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1371600" y="0"/>
            <a:ext cx="54864" cy="48874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426464" y="0"/>
            <a:ext cx="7717536" cy="488746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463040" y="91440"/>
            <a:ext cx="7589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  ·  SCREEN 2.2  ·  DEFINING NPI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1463040" y="347472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Defining Nonpublic Personal Information (NPI)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1463040" y="841248"/>
            <a:ext cx="7589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categories of customer information protected under Regulation S-P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1536192" y="1207008"/>
            <a:ext cx="2444496" cy="3150108"/>
          </a:xfrm>
          <a:prstGeom prst="rect">
            <a:avLst/>
          </a:prstGeom>
          <a:solidFill>
            <a:srgbClr val="F7F8FA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2474976" y="1371600"/>
            <a:ext cx="566928" cy="566928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474976" y="13716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609344" y="2029968"/>
            <a:ext cx="229819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1627632" y="2596896"/>
            <a:ext cx="227990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Name, SSN, Date of Birth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1627632" y="2962656"/>
            <a:ext cx="227990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Address &amp; contact details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627632" y="3328416"/>
            <a:ext cx="227990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Income &amp; employment data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1627632" y="3694176"/>
            <a:ext cx="227990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Application information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4090416" y="1207008"/>
            <a:ext cx="2444496" cy="3150108"/>
          </a:xfrm>
          <a:prstGeom prst="rect">
            <a:avLst/>
          </a:prstGeom>
          <a:solidFill>
            <a:srgbClr val="F7F8FA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5029200" y="1371600"/>
            <a:ext cx="566928" cy="566928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029200" y="13716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</a:t>
            </a:r>
            <a:endParaRPr lang="en-US" sz="1800" dirty="0"/>
          </a:p>
        </p:txBody>
      </p:sp>
      <p:sp>
        <p:nvSpPr>
          <p:cNvPr id="42" name="Text 40"/>
          <p:cNvSpPr/>
          <p:nvPr/>
        </p:nvSpPr>
        <p:spPr>
          <a:xfrm>
            <a:off x="4163568" y="2029968"/>
            <a:ext cx="229819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TRANSACTIONS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4181856" y="2596896"/>
            <a:ext cx="227990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Account numbers &amp; balances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4181856" y="2962656"/>
            <a:ext cx="227990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Transaction history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4181856" y="3328416"/>
            <a:ext cx="227990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Investment preferences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181856" y="3694176"/>
            <a:ext cx="227990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Loan &amp; payment records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6644640" y="1207008"/>
            <a:ext cx="2444496" cy="3150108"/>
          </a:xfrm>
          <a:prstGeom prst="rect">
            <a:avLst/>
          </a:prstGeom>
          <a:solidFill>
            <a:srgbClr val="F7F8FA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48" name="Shape 46"/>
          <p:cNvSpPr/>
          <p:nvPr/>
        </p:nvSpPr>
        <p:spPr>
          <a:xfrm>
            <a:off x="7583424" y="1371600"/>
            <a:ext cx="566928" cy="566928"/>
          </a:xfrm>
          <a:prstGeom prst="ellipse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583424" y="137160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endParaRPr lang="en-US" sz="1800" dirty="0"/>
          </a:p>
        </p:txBody>
      </p:sp>
      <p:sp>
        <p:nvSpPr>
          <p:cNvPr id="50" name="Text 48"/>
          <p:cNvSpPr/>
          <p:nvPr/>
        </p:nvSpPr>
        <p:spPr>
          <a:xfrm>
            <a:off x="6717792" y="2029968"/>
            <a:ext cx="2298192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OTHER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6736080" y="2596896"/>
            <a:ext cx="227990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Credit bureau reports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6736080" y="2962656"/>
            <a:ext cx="227990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Consumer report data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6736080" y="3328416"/>
            <a:ext cx="227990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Third-party financial data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6736080" y="3694176"/>
            <a:ext cx="227990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External credit history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1463040" y="4411980"/>
            <a:ext cx="7589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Publicly available information (e.g., public directories) is generally NOT NPI.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7315200" y="4384548"/>
            <a:ext cx="1627632" cy="3840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7315200" y="4384548"/>
            <a:ext cx="1627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CONTINUE  →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237744"/>
          </a:xfrm>
          <a:prstGeom prst="rect">
            <a:avLst/>
          </a:prstGeom>
          <a:solidFill>
            <a:srgbClr val="111D30"/>
          </a:solidFill>
          <a:ln w="12700">
            <a:solidFill>
              <a:srgbClr val="111D3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601968" y="0"/>
            <a:ext cx="24231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b="1" spc="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MOCKUP  —  CLICK-TO-REVEAL INTERACTION</a:t>
            </a:r>
            <a:endParaRPr lang="en-US" sz="6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371600" cy="488746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" y="91440"/>
            <a:ext cx="1225296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b="1" spc="30" kern="0" dirty="0">
                <a:solidFill>
                  <a:srgbClr val="6B82A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PRIVACY</a:t>
            </a:r>
            <a:endParaRPr lang="en-US" sz="650" dirty="0"/>
          </a:p>
          <a:p>
            <a:pPr algn="ctr" indent="0" marL="0">
              <a:buNone/>
            </a:pPr>
            <a:r>
              <a:rPr lang="en-US" sz="650" b="1" spc="30" kern="0" dirty="0">
                <a:solidFill>
                  <a:srgbClr val="6B82A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YOUR</a:t>
            </a:r>
            <a:endParaRPr lang="en-US" sz="650" dirty="0"/>
          </a:p>
          <a:p>
            <a:pPr algn="ctr" indent="0" marL="0">
              <a:buNone/>
            </a:pPr>
            <a:r>
              <a:rPr lang="en-US" sz="650" b="1" spc="30" kern="0" dirty="0">
                <a:solidFill>
                  <a:srgbClr val="6B82A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OBLIGATIONS</a:t>
            </a:r>
            <a:endParaRPr lang="en-US" sz="650" dirty="0"/>
          </a:p>
        </p:txBody>
      </p:sp>
      <p:sp>
        <p:nvSpPr>
          <p:cNvPr id="6" name="Shape 4"/>
          <p:cNvSpPr/>
          <p:nvPr/>
        </p:nvSpPr>
        <p:spPr>
          <a:xfrm>
            <a:off x="0" y="777240"/>
            <a:ext cx="1371600" cy="868680"/>
          </a:xfrm>
          <a:prstGeom prst="rect">
            <a:avLst/>
          </a:prstGeom>
          <a:solidFill>
            <a:srgbClr val="243858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777240"/>
            <a:ext cx="54864" cy="868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9728" y="960120"/>
            <a:ext cx="310896" cy="310896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9728" y="96012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02920" y="886968"/>
            <a:ext cx="8046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1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502920" y="1161288"/>
            <a:ext cx="80467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A8B8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Rules That Bind Us</a:t>
            </a:r>
            <a:endParaRPr lang="en-US" sz="700" dirty="0"/>
          </a:p>
        </p:txBody>
      </p:sp>
      <p:sp>
        <p:nvSpPr>
          <p:cNvPr id="12" name="Shape 10"/>
          <p:cNvSpPr/>
          <p:nvPr/>
        </p:nvSpPr>
        <p:spPr>
          <a:xfrm>
            <a:off x="109728" y="1920240"/>
            <a:ext cx="310896" cy="310896"/>
          </a:xfrm>
          <a:prstGeom prst="ellipse">
            <a:avLst/>
          </a:prstGeom>
          <a:solidFill>
            <a:srgbClr val="334D6E"/>
          </a:solidFill>
          <a:ln w="12700">
            <a:solidFill>
              <a:srgbClr val="334D6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9728" y="192024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B82A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02920" y="1847088"/>
            <a:ext cx="8046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2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502920" y="2121408"/>
            <a:ext cx="80467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94E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Data, Your Duty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109728" y="2880360"/>
            <a:ext cx="310896" cy="310896"/>
          </a:xfrm>
          <a:prstGeom prst="ellipse">
            <a:avLst/>
          </a:prstGeom>
          <a:solidFill>
            <a:srgbClr val="334D6E"/>
          </a:solidFill>
          <a:ln w="12700">
            <a:solidFill>
              <a:srgbClr val="334D6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9728" y="28803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B82A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02920" y="2807208"/>
            <a:ext cx="80467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4A6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3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502920" y="3081528"/>
            <a:ext cx="80467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394E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Things Go Wrong</a:t>
            </a:r>
            <a:endParaRPr lang="en-US" sz="700" dirty="0"/>
          </a:p>
        </p:txBody>
      </p:sp>
      <p:sp>
        <p:nvSpPr>
          <p:cNvPr id="20" name="Text 18"/>
          <p:cNvSpPr/>
          <p:nvPr/>
        </p:nvSpPr>
        <p:spPr>
          <a:xfrm>
            <a:off x="91440" y="3730752"/>
            <a:ext cx="1188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spc="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 COMPLETE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137160" y="4005072"/>
            <a:ext cx="1097280" cy="91440"/>
          </a:xfrm>
          <a:prstGeom prst="rect">
            <a:avLst/>
          </a:prstGeom>
          <a:solidFill>
            <a:srgbClr val="0D1929"/>
          </a:solidFill>
          <a:ln w="12700">
            <a:solidFill>
              <a:srgbClr val="0D192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37160" y="4005072"/>
            <a:ext cx="164592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D30"/>
          </a:solidFill>
          <a:ln w="12700">
            <a:solidFill>
              <a:srgbClr val="111D3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0" y="4887468"/>
            <a:ext cx="1371600" cy="2560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 Complete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1371600" y="0"/>
            <a:ext cx="54864" cy="488746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426464" y="0"/>
            <a:ext cx="7717536" cy="488746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463040" y="91440"/>
            <a:ext cx="7589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1  ·  SCREEN 1.3  ·  KEY OBLIGATIONS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1463040" y="347472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Firm’s Key Obligations Under Reg S-P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1463040" y="877824"/>
            <a:ext cx="75895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each card to reveal your firm’s obligations. All 4 cards must be opened to continue.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1517904" y="1170432"/>
            <a:ext cx="3685032" cy="1463040"/>
          </a:xfrm>
          <a:prstGeom prst="rect">
            <a:avLst/>
          </a:prstGeom>
          <a:solidFill>
            <a:srgbClr val="FFFFFF"/>
          </a:solidFill>
          <a:ln w="25400">
            <a:solidFill>
              <a:srgbClr val="C9A84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1517904" y="1170432"/>
            <a:ext cx="3685032" cy="329184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627632" y="1170432"/>
            <a:ext cx="346557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Privacy Notice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1627632" y="1572768"/>
            <a:ext cx="3465576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provide customers with initial and annual privacy notices explaining NPI collection and sharing practices.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73752" y="1197864"/>
            <a:ext cx="274320" cy="274320"/>
          </a:xfrm>
          <a:prstGeom prst="ellipse">
            <a:avLst/>
          </a:prstGeom>
          <a:solidFill>
            <a:srgbClr val="2D7D46"/>
          </a:solidFill>
          <a:ln w="12700">
            <a:solidFill>
              <a:srgbClr val="2D7D46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73752" y="119786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5312664" y="1170432"/>
            <a:ext cx="3685032" cy="1463040"/>
          </a:xfrm>
          <a:prstGeom prst="rect">
            <a:avLst/>
          </a:prstGeom>
          <a:solidFill>
            <a:srgbClr val="FFFFFF"/>
          </a:solidFill>
          <a:ln w="25400">
            <a:solidFill>
              <a:srgbClr val="C9A84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5312664" y="1170432"/>
            <a:ext cx="3685032" cy="329184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422392" y="1170432"/>
            <a:ext cx="346557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Safeguards Program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5422392" y="1572768"/>
            <a:ext cx="3465576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maintain a written, firm-approved information security program protecting all customer NPI.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8668512" y="1197864"/>
            <a:ext cx="274320" cy="274320"/>
          </a:xfrm>
          <a:prstGeom prst="ellipse">
            <a:avLst/>
          </a:prstGeom>
          <a:solidFill>
            <a:srgbClr val="2D7D46"/>
          </a:solidFill>
          <a:ln w="12700">
            <a:solidFill>
              <a:srgbClr val="2D7D46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668512" y="119786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1517904" y="2743200"/>
            <a:ext cx="3685032" cy="1463040"/>
          </a:xfrm>
          <a:prstGeom prst="rect">
            <a:avLst/>
          </a:prstGeom>
          <a:solidFill>
            <a:srgbClr val="EFF2F7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1517904" y="2743200"/>
            <a:ext cx="3685032" cy="329184"/>
          </a:xfrm>
          <a:prstGeom prst="rect">
            <a:avLst/>
          </a:prstGeom>
          <a:solidFill>
            <a:srgbClr val="C8D0DA"/>
          </a:solidFill>
          <a:ln w="12700">
            <a:solidFill>
              <a:srgbClr val="C8D0DA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1627632" y="2743200"/>
            <a:ext cx="346557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8A9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Provider Oversight</a:t>
            </a:r>
            <a:endParaRPr lang="en-US" sz="1050" dirty="0"/>
          </a:p>
        </p:txBody>
      </p:sp>
      <p:sp>
        <p:nvSpPr>
          <p:cNvPr id="46" name="Text 44"/>
          <p:cNvSpPr/>
          <p:nvPr/>
        </p:nvSpPr>
        <p:spPr>
          <a:xfrm>
            <a:off x="1627632" y="3200400"/>
            <a:ext cx="34655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to reveal</a:t>
            </a: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3200400" y="37033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B8C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800" dirty="0"/>
          </a:p>
        </p:txBody>
      </p:sp>
      <p:sp>
        <p:nvSpPr>
          <p:cNvPr id="48" name="Shape 46"/>
          <p:cNvSpPr/>
          <p:nvPr/>
        </p:nvSpPr>
        <p:spPr>
          <a:xfrm>
            <a:off x="5312664" y="2743200"/>
            <a:ext cx="3685032" cy="1463040"/>
          </a:xfrm>
          <a:prstGeom prst="rect">
            <a:avLst/>
          </a:prstGeom>
          <a:solidFill>
            <a:srgbClr val="EFF2F7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5312664" y="2743200"/>
            <a:ext cx="3685032" cy="329184"/>
          </a:xfrm>
          <a:prstGeom prst="rect">
            <a:avLst/>
          </a:prstGeom>
          <a:solidFill>
            <a:srgbClr val="C8D0DA"/>
          </a:solidFill>
          <a:ln w="12700">
            <a:solidFill>
              <a:srgbClr val="C8D0D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5422392" y="2743200"/>
            <a:ext cx="3465576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8A9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Incident Response</a:t>
            </a:r>
            <a:endParaRPr lang="en-US" sz="1050" dirty="0"/>
          </a:p>
        </p:txBody>
      </p:sp>
      <p:sp>
        <p:nvSpPr>
          <p:cNvPr id="51" name="Text 49"/>
          <p:cNvSpPr/>
          <p:nvPr/>
        </p:nvSpPr>
        <p:spPr>
          <a:xfrm>
            <a:off x="5422392" y="3200400"/>
            <a:ext cx="346557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to reveal</a:t>
            </a:r>
            <a:endParaRPr lang="en-US" sz="950" dirty="0"/>
          </a:p>
        </p:txBody>
      </p:sp>
      <p:sp>
        <p:nvSpPr>
          <p:cNvPr id="52" name="Text 50"/>
          <p:cNvSpPr/>
          <p:nvPr/>
        </p:nvSpPr>
        <p:spPr>
          <a:xfrm>
            <a:off x="6995160" y="37033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B8C4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800" dirty="0"/>
          </a:p>
        </p:txBody>
      </p:sp>
      <p:sp>
        <p:nvSpPr>
          <p:cNvPr id="53" name="Text 51"/>
          <p:cNvSpPr/>
          <p:nvPr/>
        </p:nvSpPr>
        <p:spPr>
          <a:xfrm>
            <a:off x="1463040" y="4448556"/>
            <a:ext cx="27432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of 4 cards opened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7315200" y="4384548"/>
            <a:ext cx="1627632" cy="384048"/>
          </a:xfrm>
          <a:prstGeom prst="rect">
            <a:avLst/>
          </a:prstGeom>
          <a:solidFill>
            <a:srgbClr val="D1D9E0"/>
          </a:solidFill>
          <a:ln w="12700">
            <a:solidFill>
              <a:srgbClr val="D1D9E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7315200" y="4384548"/>
            <a:ext cx="1627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AAB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CONTINUE  →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237744"/>
          </a:xfrm>
          <a:prstGeom prst="rect">
            <a:avLst/>
          </a:prstGeom>
          <a:solidFill>
            <a:srgbClr val="111D30"/>
          </a:solidFill>
          <a:ln w="12700">
            <a:solidFill>
              <a:srgbClr val="111D3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601968" y="0"/>
            <a:ext cx="242316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650" b="1" spc="5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MOCKUP  —  ASSESSMENT QUESTION</a:t>
            </a:r>
            <a:endParaRPr lang="en-US" sz="650" dirty="0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CHECK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132320" y="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2 OF 5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0" y="502920"/>
            <a:ext cx="9144000" cy="64008"/>
          </a:xfrm>
          <a:prstGeom prst="rect">
            <a:avLst/>
          </a:prstGeom>
          <a:solidFill>
            <a:srgbClr val="F7F8FA"/>
          </a:solidFill>
          <a:ln w="12700">
            <a:solidFill>
              <a:srgbClr val="F7F8F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0" y="502920"/>
            <a:ext cx="182880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02920" y="694944"/>
            <a:ext cx="8138160" cy="804672"/>
          </a:xfrm>
          <a:prstGeom prst="rect">
            <a:avLst/>
          </a:prstGeom>
          <a:solidFill>
            <a:srgbClr val="F7F8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749808"/>
            <a:ext cx="7827264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of the following is an example of Nonpublic Personal Information (NPI) under Regulation S-P?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02920" y="1627632"/>
            <a:ext cx="813816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40080" y="1746504"/>
            <a:ext cx="274320" cy="27432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1746504"/>
            <a:ext cx="274320" cy="27432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24128" y="1664208"/>
            <a:ext cx="75163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 A customer’s name as it appears in a public phone directory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502920" y="2240280"/>
            <a:ext cx="8138160" cy="512064"/>
          </a:xfrm>
          <a:prstGeom prst="rect">
            <a:avLst/>
          </a:prstGeom>
          <a:solidFill>
            <a:srgbClr val="E8F5ED"/>
          </a:solidFill>
          <a:ln w="25400">
            <a:solidFill>
              <a:srgbClr val="2D7D4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40080" y="2359152"/>
            <a:ext cx="274320" cy="274320"/>
          </a:xfrm>
          <a:prstGeom prst="ellipse">
            <a:avLst/>
          </a:prstGeom>
          <a:solidFill>
            <a:srgbClr val="2D7D46"/>
          </a:solidFill>
          <a:ln w="12700">
            <a:solidFill>
              <a:srgbClr val="2D7D4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235915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024128" y="2276856"/>
            <a:ext cx="75163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D7D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 A customer’s account balance and full transaction history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02920" y="2852928"/>
            <a:ext cx="813816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40080" y="2971800"/>
            <a:ext cx="274320" cy="27432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40080" y="2971800"/>
            <a:ext cx="274320" cy="27432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24128" y="2889504"/>
            <a:ext cx="75163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 The general interest rate environment reported in financial news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502920" y="3465576"/>
            <a:ext cx="8138160" cy="512064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40080" y="3584448"/>
            <a:ext cx="274320" cy="27432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40080" y="3584448"/>
            <a:ext cx="274320" cy="27432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2E8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024128" y="3502152"/>
            <a:ext cx="75163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 The firm’s published fee schedule for advisory services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502920" y="4133088"/>
            <a:ext cx="8138160" cy="475488"/>
          </a:xfrm>
          <a:prstGeom prst="rect">
            <a:avLst/>
          </a:prstGeom>
          <a:solidFill>
            <a:srgbClr val="E8F5ED"/>
          </a:solidFill>
          <a:ln w="19050">
            <a:solidFill>
              <a:srgbClr val="2D7D46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21792" y="4224528"/>
            <a:ext cx="274320" cy="274320"/>
          </a:xfrm>
          <a:prstGeom prst="ellipse">
            <a:avLst/>
          </a:prstGeom>
          <a:solidFill>
            <a:srgbClr val="2D7D46"/>
          </a:solidFill>
          <a:ln w="12700">
            <a:solidFill>
              <a:srgbClr val="2D7D4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21792" y="422452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1005840" y="4169664"/>
            <a:ext cx="7543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2D7D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Correct! Account balances and transaction history are NPI—generated through a customer’s transactions with the firm.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7223760" y="4151376"/>
            <a:ext cx="1737360" cy="43891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223760" y="4151376"/>
            <a:ext cx="17373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QUESTION  →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Privacy in the Financial Industry — Development Style Guide</dc:title>
  <dc:subject>PptxGenJS Presentation</dc:subject>
  <dc:creator>Adam Leibler</dc:creator>
  <cp:lastModifiedBy>Adam Leibler</cp:lastModifiedBy>
  <cp:revision>1</cp:revision>
  <dcterms:created xsi:type="dcterms:W3CDTF">2026-03-18T21:43:58Z</dcterms:created>
  <dcterms:modified xsi:type="dcterms:W3CDTF">2026-03-18T21:43:58Z</dcterms:modified>
</cp:coreProperties>
</file>