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 — TITLE (0:00 arrival)
PURPOSE: Set the tone. This slide is up while participants arrive — it signals professional, purposeful, not a lecture.
BEFORE YOU START: Arrive 10 minutes early. Room should be set for pairs. Job aids and workbooks already on tables. Don't project a blank screen or desktop — keep this slide up.
CREDIBILITY WINDOW: Greet people by name. Be unhurried. The room takes its cue from you. If you look like you're scrambling, they'll disengage before you open your mouth.
START WHEN: ~80% of the room has arrived or at the scheduled start time, whichever comes first. Don't wait for stragglers past the 2-minute mark.
OPENING LINE (suggested): "Let's start with the thing nobody actually says out loud: most of the feedback conversations happening in this building right now aren't doing what they're supposed to do. That's not a criticism of this room — it's the design problem we're here to fix."
NOTE: Do NOT open with ground rules, housekeeping, or a learning objective slide. Get straight to the reason they're in the room.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10 — CLOSE (0:44–0:45)
PURPOSE: End cleanly. Don't summarize everything — the materials do that. Land on the line.
CLOSING MOVE: Put the slide up. Read the kicker line aloud: "The discomfort before the conversation is smaller than the cost of not having it." Then pause. Then: "The job aid is on your table. Use it before the next real conversation — not to script it, but to make sure you're starting from an observation and not a verdict. That's the whole shift."
WHAT NOT TO DO: Do not summarize the SBI framework again. Do not give a call to action that requires the organization to follow up. Do not overpromise outcomes. The session was 45 minutes — it gave them one tool used well. That's the deliverable.
THE JOB AID REMIND: Point to it physically. "Front side: the framework with an annotated example. Back side: five questions to ask yourself before the conversation. If you can check yes to all five, you're ready."
LOGISTICS: If there's a follow-up mechanism (manager debrief, 30-day check-in, coaching conversation), mention it now. If not, don't. Don't create expectations you can't fulfill.
POST-SESSION: Complete the facilitator debrief notes in the Instructor Guide within 24 hours. Note which objections came up, which scenarios generated the most discussion, and anything that needs adjustment for the next cohort.
RESEARCH CODA (optional, if group is analytically inclined): "Zenger and Folkman found in 2014 that 92% of respondents agree that negative feedback, when delivered appropriately, is effective at improving performance. SBI is the 'when delivered appropriately' part."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2 — THE GAP (0:00–0:05)
PURPOSE: Create the performance case before teaching the skill. Participants must feel the gap before they'll invest in closing it.
THE DATA: 51% is the internal Meridian engagement survey result. 68% is the Gallup workplace benchmark (State of the Global Workplace, 2023). The 17-point gap represents approximately 1 in 3 employees not receiving feedback that improves their performance.
FACILITATION MOVE: Put the slide up. Pause. Let them read it. Then ask: "What does that number tell us about what's happening in our feedback conversations right now?" Don't answer — let the room. Silence is productive here.
LIKELY RESPONSES: "People don't give feedback honestly." / "Managers are uncomfortable." / "It's too vague to be useful." All of these are correct. Affirm each, then: "Today we're working on the third one — because vague feedback is a solvable problem."
AVOID: Don't frame this as "you're all bad at feedback." Frame it as a system design problem — the skill wasn't taught, so the performance suffers.
TRANSITION: "Before we get to the framework, I want to do a quick activity that reveals exactly where the problem starts."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3 — SORT IT (0:05–0:12)
PURPOSE: Surface the observation/inference distinction through discovery, not instruction. Participants arriving at the answer themselves creates stronger retention than being told.
SETUP (read exactly or close to it): "I'm going to show you four statements. For each one, I want you to decide with your partner: is this an observation — something that could be verified on a recording — or an inference — an interpretation of what it means? You have 90 seconds."
THE SORT: Cards 1 and 3 are observations. Cards 2 and 4 are inferences.
- "She submitted the report three days late" = observation (verifiable)
- "She doesn't respect deadlines" = inference (conclusion about motive)
- "He interrupted the client twice" = observation (countable, visible)
- "He lacks professionalism" = inference (evaluative label)
DEBRIEF MOVES: Call on 2-3 pairs. Don't correct immediately if someone gets it wrong — ask "What makes you say that?" The disagreement is the learning. Then land the distinction: "Feedback built on inferences starts an argument. Feedback built on observations starts a conversation."
COMMON CONFUSION: Participants often say "three days late" is an inference because it implies a problem. Redirect: "Is 'three days late' a fact you could verify from a timestamp? Yes. It's an observation. What we do with that fact — what we conclude about the person — that's the inference."
TIMING: This runs 7 minutes. Don't rush the debrief.</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4 — SBI FRAMEWORK (0:12–0:22)
PURPOSE: Give participants the structure. Walk each component clearly. Then reconstruct an example with the room before showing them the polished version.
S — SITUATION: "Anchor the conversation in a specific time and place. Not 'lately' or 'in general.' Yesterday's kickoff. Last Tuesday's client call. The specificity does two things: it signals you were present, and it prevents the receiver from dismissing it as a pattern complaint."
B — BEHAVIOR: "This is the hardest one. It has to be something you could have recorded — not what you concluded, not what it means, just what happened. 'You stepped away and took a call' is a behavior. 'You were disrespectful' is an inference. Test it with: could a camera have captured this?"
I — IMPACT: "What did it produce? Not what you think it says about the person, but what it actually caused — for the team, the client, the project, the relationship. Real impact. Named specifically. This is what creates accountability without accusation."
GROUP RECONSTRUCTION: Before showing Slide 5, try this: "Give me a real behavior — something you've seen recently that needed addressing." Take one from the room, reconstruct it into SBI with the group. Build S, then B, then I collaboratively. This takes 4-5 minutes but dramatically improves transfer.
RESEARCH NOTE: Wiggins (2012) — effective feedback must be goal-referenced, tangible, transparent, actionable, specific, timely, and consistent. SBI addresses four of those seven directly.
TRANSITION: "Let me show you what this looks like when it works — and when it doesn't."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5 — STRONG VS WEAK (0:17–0:22)
PURPOSE: Make the contrast visceral. Both examples involve the same incident. One opens a door; one closes it.
READ ALOUD: Read both examples out loud. The weak example first, then the strong. Ask: "What did the second version give Jordan that the first one didn't?"
EXPECTED ANSWER: Something to respond to. The word "unprofessional" invites Jordan to argue about whether it's accurate. The behavior + impact invites Jordan to either confirm the impact was real or explain context you didn't have.
THE [S], [B], [I] ANNOTATIONS: Walk participants through the tags. "Notice the situation is one sentence — it anchors everything. The behavior is observable — I could describe it to someone who wasn't there. The impact is what it actually caused — not what I think it says about Jordan as a person."
COACHING ON THE WEAK EXAMPLE: The annotations on the right are intentional. "No situation" means the receiver has no anchor — they don't know what specifically you're referring to. "Vague behavior" means the conversation will be about the label, not the action. "No impact" means there's no accountability hook — nothing that connects the behavior to a consequence.
COMMON OBJECTION HERE: "But sometimes you don't know the impact immediately." Acknowledge it: "Fair. Then say that: 'I'm not sure yet what the downstream effect will be, but here's what I observed.' An honest incomplete impact is better than a manufactured one."
TIMING: This segment runs about 5 minutes. Move promptly to practice after this.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6 — YOUR TURN (0:22–0:35)
PURPOSE: Transfer. The only way to know if SBI works is to try it under conditions that approximate a real conversation.
ROLE SETUP: "One of you is the manager. One of you is Jordan. Manager: your job is to deliver a feedback conversation using SBI. Jordan: respond naturally — not playing difficult, just how you'd actually respond if you received this feedback. After 5 minutes I'll signal a swap."
THE JORDAN SCENARIO: Jordan is designed to be ambiguous — high performer, no malicious intent, but a real pattern with real consequences. This is deliberate. The best feedback scenarios aren't about bad actors — they're about good people with a solvable performance problem.
WHAT TO LISTEN FOR AS YOU CIRCULATE:
- Does the feedback start with an observation or a verdict? ("You've been unreliable" vs. "Over the past three weeks...")
- Is the behavior specific enough that Jordan would know exactly what to change?
- Is the impact real or manufactured? ("It made me feel unsupported" is impact — "It was disrespectful" is inference)
- Does the manager stay in SBI or drift into advice-giving before the feedback lands?
COACHING IN THE MOMENT: If a pair is stuck, ask: "What's the one behavior you're trying to name?" Then: "Now — what did that behavior actually cause?" Don't give them the words. Ask the questions.
WORKBOOK: Participants should be using pages 4-6 (scenario cards) and the debrief worksheet on page 3.
TIMING: Signal the swap at the 5-minute mark. Total practice time: 10-12 minutes.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7 — DEBRIEF (0:35–0:42)
PURPOSE: Make the learning explicit. Practice without structured reflection produces lower transfer than practice with it (Bransford et al., 2000).
QUESTION 1 — "What did you say first, and why?"
This surfaces instinctive opening moves. Most people lead with the impact ("I was really frustrated when...") before naming the behavior. That's understandable but inverts SBI. Use it: "Interesting — what happened when you led with that? Did Jordan have something specific to respond to?"
QUESTION 2 — "Where did SBI help? Where did it break down?"
This is the most important question. Common honest answers: "B was harder than I expected — I kept sliding into labels." / "I couldn't figure out what the impact was." / "It felt formulaic." All of these are productive. Validate them: "Good — that awareness is exactly what you'll use in the real conversation."
QUESTION 3 — "What would you do differently with 30 more seconds to prepare?"
This question reveals whether the skill was internalized (they can identify a specific improvement) or just performed (they can't). It also plants the pre-conversation preparation habit the job aid reinforces.
FACILITATION DISCIPLINE: Do not fill silences. Wait at least 6 full seconds after asking each question. The first response is rarely the most valuable one — wait for the second or third voice.
AVOID: Don't use this time to re-teach SBI. The debrief is for the room to consolidate its own learning. Your job is to draw it out, not put it back in.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8 — WHAT GETS IN THE WAY (0:40–0:42)
PURPOSE: Validate the hardest objection — and reframe it. This is the slide that separates a theory session from a usable skill.
THE OBJECTION: "They're going to get defensive." This is the most common reason managers avoid feedback conversations entirely. It's not laziness — it's a real fear of making things worse.
THE REFRAME (read it aloud or close): "Defensiveness is a response to verdicts, not observations. When you tell someone they're unprofessional, they have to defend their identity. When you tell them they stepped away during a client presentation and the client noticed, they have something specific to respond to — they can explain, acknowledge, or correct. SBI doesn't remove the discomfort. It removes the argument about whether the label fits."
IF THE ROOM PUSHES BACK: "But what if they still get defensive even with SBI?" Answer: "That happens. And it's much easier to navigate defensiveness about a specific behavior than about a character judgment. You can say: 'I'm not saying anything about who you are — I'm describing what I observed and what it caused.' That's a much more stable conversational position."
ROCK (2008) SCARF NOTE: Status threat is the most common trigger for defensiveness in feedback. SBI reduces status threat by removing inference-based judgment from the delivery. Worth noting if the group is familiar with neuroscience-based frameworks.
TIMING: This is a 2-minute discussion beat, not a lecture. Move quickly to the commitment.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9 — ONE COMMITMENT (0:42–0:44)
PURPOSE: Transfer activation. The commitment page in the workbook is the bridge from the training room to the real conversation.
FACILITATION MOVE: Put the slide up. Say: "Take 90 seconds. There's a page in your workbook for this. Write down the name of one conversation you've been avoiding. Not the full SBI — just the name of the conversation. That's your commitment." Then be quiet.
WHY 90 SECONDS OF SILENCE: Research on implementation intentions (Gollwitzer, 1999) shows that identifying a specific when/where/with-whom for a future behavior dramatically increases follow-through. The act of writing a name activates this mechanism. Don't narrate it — the silence does the work.
WHAT THEY'RE WRITING: Participants may write a person's name, a situation, a conversation they've been avoiding for weeks. Some may write something they didn't expect to think about in a training session. This is normal. Let it happen.
IF SOMEONE SAYS: "I can't think of one." Prompt: "Who on your team has a performance pattern you've noticed but haven't named yet?" Usually that's enough.
AVOID: Don't call on anyone to share their commitment out loud. This is private. The moment it becomes public it becomes performative.
TRANSITION: "The job aid has everything you need for when you're in the hallway ten minutes before that conversation. Flip it over — the back side is the pre-conversation checklist."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F3864"/>
        </a:solidFill>
      </p:bgPr>
    </p:bg>
    <p:spTree>
      <p:nvGrpSpPr>
        <p:cNvPr id="1" name=""/>
        <p:cNvGrpSpPr/>
        <p:nvPr/>
      </p:nvGrpSpPr>
      <p:grpSpPr>
        <a:xfrm>
          <a:off x="0" y="0"/>
          <a:ext cx="0" cy="0"/>
          <a:chOff x="0" y="0"/>
          <a:chExt cx="0" cy="0"/>
        </a:xfrm>
      </p:grpSpPr>
      <p:sp>
        <p:nvSpPr>
          <p:cNvPr id="2" name="Shape 0"/>
          <p:cNvSpPr/>
          <p:nvPr/>
        </p:nvSpPr>
        <p:spPr>
          <a:xfrm>
            <a:off x="6675120" y="3749040"/>
            <a:ext cx="731520" cy="1028700"/>
          </a:xfrm>
          <a:prstGeom prst="rect">
            <a:avLst/>
          </a:prstGeom>
          <a:solidFill>
            <a:srgbClr val="243D72"/>
          </a:solidFill>
          <a:ln w="12700">
            <a:solidFill>
              <a:srgbClr val="FFFFFF"/>
            </a:solidFill>
            <a:prstDash val="solid"/>
          </a:ln>
        </p:spPr>
      </p:sp>
      <p:sp>
        <p:nvSpPr>
          <p:cNvPr id="3" name="Text 1"/>
          <p:cNvSpPr/>
          <p:nvPr/>
        </p:nvSpPr>
        <p:spPr>
          <a:xfrm>
            <a:off x="6675120" y="3749040"/>
            <a:ext cx="731520" cy="1028700"/>
          </a:xfrm>
          <a:prstGeom prst="rect">
            <a:avLst/>
          </a:prstGeom>
          <a:noFill/>
          <a:ln/>
        </p:spPr>
        <p:txBody>
          <a:bodyPr wrap="square" lIns="0" tIns="0" rIns="0" bIns="0" rtlCol="0" anchor="ctr"/>
          <a:lstStyle/>
          <a:p>
            <a:pPr algn="ctr" indent="0" marL="0">
              <a:buNone/>
            </a:pPr>
            <a:r>
              <a:rPr lang="en-US" sz="2800" b="1" dirty="0">
                <a:solidFill>
                  <a:srgbClr val="FFFFFF"/>
                </a:solidFill>
                <a:latin typeface="Arial Black" pitchFamily="34" charset="0"/>
                <a:ea typeface="Arial Black" pitchFamily="34" charset="-122"/>
                <a:cs typeface="Arial Black" pitchFamily="34" charset="-120"/>
              </a:rPr>
              <a:t>S</a:t>
            </a:r>
            <a:endParaRPr lang="en-US" sz="2800" dirty="0"/>
          </a:p>
        </p:txBody>
      </p:sp>
      <p:sp>
        <p:nvSpPr>
          <p:cNvPr id="4" name="Shape 2"/>
          <p:cNvSpPr/>
          <p:nvPr/>
        </p:nvSpPr>
        <p:spPr>
          <a:xfrm>
            <a:off x="7498080" y="3749040"/>
            <a:ext cx="731520" cy="1028700"/>
          </a:xfrm>
          <a:prstGeom prst="rect">
            <a:avLst/>
          </a:prstGeom>
          <a:solidFill>
            <a:srgbClr val="2E5796"/>
          </a:solidFill>
          <a:ln w="12700">
            <a:solidFill>
              <a:srgbClr val="FFFFFF"/>
            </a:solidFill>
            <a:prstDash val="solid"/>
          </a:ln>
        </p:spPr>
      </p:sp>
      <p:sp>
        <p:nvSpPr>
          <p:cNvPr id="5" name="Text 3"/>
          <p:cNvSpPr/>
          <p:nvPr/>
        </p:nvSpPr>
        <p:spPr>
          <a:xfrm>
            <a:off x="7498080" y="3749040"/>
            <a:ext cx="731520" cy="1028700"/>
          </a:xfrm>
          <a:prstGeom prst="rect">
            <a:avLst/>
          </a:prstGeom>
          <a:noFill/>
          <a:ln/>
        </p:spPr>
        <p:txBody>
          <a:bodyPr wrap="square" lIns="0" tIns="0" rIns="0" bIns="0" rtlCol="0" anchor="ctr"/>
          <a:lstStyle/>
          <a:p>
            <a:pPr algn="ctr" indent="0" marL="0">
              <a:buNone/>
            </a:pPr>
            <a:r>
              <a:rPr lang="en-US" sz="2800" b="1" dirty="0">
                <a:solidFill>
                  <a:srgbClr val="FFFFFF"/>
                </a:solidFill>
                <a:latin typeface="Arial Black" pitchFamily="34" charset="0"/>
                <a:ea typeface="Arial Black" pitchFamily="34" charset="-122"/>
                <a:cs typeface="Arial Black" pitchFamily="34" charset="-120"/>
              </a:rPr>
              <a:t>B</a:t>
            </a:r>
            <a:endParaRPr lang="en-US" sz="2800" dirty="0"/>
          </a:p>
        </p:txBody>
      </p:sp>
      <p:sp>
        <p:nvSpPr>
          <p:cNvPr id="6" name="Shape 4"/>
          <p:cNvSpPr/>
          <p:nvPr/>
        </p:nvSpPr>
        <p:spPr>
          <a:xfrm>
            <a:off x="8321040" y="3749040"/>
            <a:ext cx="731520" cy="1028700"/>
          </a:xfrm>
          <a:prstGeom prst="rect">
            <a:avLst/>
          </a:prstGeom>
          <a:solidFill>
            <a:srgbClr val="4472C4"/>
          </a:solidFill>
          <a:ln w="12700">
            <a:solidFill>
              <a:srgbClr val="FFFFFF"/>
            </a:solidFill>
            <a:prstDash val="solid"/>
          </a:ln>
        </p:spPr>
      </p:sp>
      <p:sp>
        <p:nvSpPr>
          <p:cNvPr id="7" name="Text 5"/>
          <p:cNvSpPr/>
          <p:nvPr/>
        </p:nvSpPr>
        <p:spPr>
          <a:xfrm>
            <a:off x="8321040" y="3749040"/>
            <a:ext cx="731520" cy="1028700"/>
          </a:xfrm>
          <a:prstGeom prst="rect">
            <a:avLst/>
          </a:prstGeom>
          <a:noFill/>
          <a:ln/>
        </p:spPr>
        <p:txBody>
          <a:bodyPr wrap="square" lIns="0" tIns="0" rIns="0" bIns="0" rtlCol="0" anchor="ctr"/>
          <a:lstStyle/>
          <a:p>
            <a:pPr algn="ctr" indent="0" marL="0">
              <a:buNone/>
            </a:pPr>
            <a:r>
              <a:rPr lang="en-US" sz="2800" b="1" dirty="0">
                <a:solidFill>
                  <a:srgbClr val="FFFFFF"/>
                </a:solidFill>
                <a:latin typeface="Arial Black" pitchFamily="34" charset="0"/>
                <a:ea typeface="Arial Black" pitchFamily="34" charset="-122"/>
                <a:cs typeface="Arial Black" pitchFamily="34" charset="-120"/>
              </a:rPr>
              <a:t>I</a:t>
            </a:r>
            <a:endParaRPr lang="en-US" sz="2800" dirty="0"/>
          </a:p>
        </p:txBody>
      </p:sp>
      <p:sp>
        <p:nvSpPr>
          <p:cNvPr id="8" name="Text 6"/>
          <p:cNvSpPr/>
          <p:nvPr/>
        </p:nvSpPr>
        <p:spPr>
          <a:xfrm>
            <a:off x="457200" y="914400"/>
            <a:ext cx="7772400" cy="1188720"/>
          </a:xfrm>
          <a:prstGeom prst="rect">
            <a:avLst/>
          </a:prstGeom>
          <a:noFill/>
          <a:ln/>
        </p:spPr>
        <p:txBody>
          <a:bodyPr wrap="square" lIns="0" tIns="0" rIns="0" bIns="0" rtlCol="0" anchor="ctr"/>
          <a:lstStyle/>
          <a:p>
            <a:pPr algn="l" indent="0" marL="0">
              <a:buNone/>
            </a:pPr>
            <a:r>
              <a:rPr lang="en-US" sz="4800" b="1" dirty="0">
                <a:solidFill>
                  <a:srgbClr val="FFFFFF"/>
                </a:solidFill>
                <a:latin typeface="Arial Black" pitchFamily="34" charset="0"/>
                <a:ea typeface="Arial Black" pitchFamily="34" charset="-122"/>
                <a:cs typeface="Arial Black" pitchFamily="34" charset="-120"/>
              </a:rPr>
              <a:t>FEEDBACK THAT LANDS</a:t>
            </a:r>
            <a:endParaRPr lang="en-US" sz="4800" dirty="0"/>
          </a:p>
        </p:txBody>
      </p:sp>
      <p:sp>
        <p:nvSpPr>
          <p:cNvPr id="9" name="Text 7"/>
          <p:cNvSpPr/>
          <p:nvPr/>
        </p:nvSpPr>
        <p:spPr>
          <a:xfrm>
            <a:off x="457200" y="2331720"/>
            <a:ext cx="6858000" cy="594360"/>
          </a:xfrm>
          <a:prstGeom prst="rect">
            <a:avLst/>
          </a:prstGeom>
          <a:noFill/>
          <a:ln/>
        </p:spPr>
        <p:txBody>
          <a:bodyPr wrap="square" lIns="0" tIns="0" rIns="0" bIns="0" rtlCol="0" anchor="ctr"/>
          <a:lstStyle/>
          <a:p>
            <a:pPr algn="l" indent="0" marL="0">
              <a:buNone/>
            </a:pPr>
            <a:r>
              <a:rPr lang="en-US" sz="2000" i="1" dirty="0">
                <a:solidFill>
                  <a:srgbClr val="D5E8F0"/>
                </a:solidFill>
                <a:latin typeface="Arial" pitchFamily="34" charset="0"/>
                <a:ea typeface="Arial" pitchFamily="34" charset="-122"/>
                <a:cs typeface="Arial" pitchFamily="34" charset="-120"/>
              </a:rPr>
              <a:t>Turning Performance Conversations Into Results</a:t>
            </a:r>
            <a:endParaRPr lang="en-US" sz="2000" dirty="0"/>
          </a:p>
        </p:txBody>
      </p:sp>
      <p:sp>
        <p:nvSpPr>
          <p:cNvPr id="10" name="Text 8"/>
          <p:cNvSpPr/>
          <p:nvPr/>
        </p:nvSpPr>
        <p:spPr>
          <a:xfrm>
            <a:off x="457200" y="3108960"/>
            <a:ext cx="5486400" cy="411480"/>
          </a:xfrm>
          <a:prstGeom prst="rect">
            <a:avLst/>
          </a:prstGeom>
          <a:noFill/>
          <a:ln/>
        </p:spPr>
        <p:txBody>
          <a:bodyPr wrap="square" lIns="0" tIns="0" rIns="0" bIns="0" rtlCol="0" anchor="ctr"/>
          <a:lstStyle/>
          <a:p>
            <a:pPr algn="l" indent="0" marL="0">
              <a:buNone/>
            </a:pPr>
            <a:r>
              <a:rPr lang="en-US" sz="1400" dirty="0">
                <a:solidFill>
                  <a:srgbClr val="AACCEE"/>
                </a:solidFill>
                <a:latin typeface="Arial" pitchFamily="34" charset="0"/>
                <a:ea typeface="Arial" pitchFamily="34" charset="-122"/>
                <a:cs typeface="Arial" pitchFamily="34" charset="-120"/>
              </a:rPr>
              <a:t>Meridian Solutions  ·  Talent Development</a:t>
            </a:r>
            <a:endParaRPr lang="en-US"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1F3864"/>
        </a:solidFill>
      </p:bgPr>
    </p:bg>
    <p:spTree>
      <p:nvGrpSpPr>
        <p:cNvPr id="1" name=""/>
        <p:cNvGrpSpPr/>
        <p:nvPr/>
      </p:nvGrpSpPr>
      <p:grpSpPr>
        <a:xfrm>
          <a:off x="0" y="0"/>
          <a:ext cx="0" cy="0"/>
          <a:chOff x="0" y="0"/>
          <a:chExt cx="0" cy="0"/>
        </a:xfrm>
      </p:grpSpPr>
      <p:sp>
        <p:nvSpPr>
          <p:cNvPr id="2" name="Shape 0"/>
          <p:cNvSpPr/>
          <p:nvPr/>
        </p:nvSpPr>
        <p:spPr>
          <a:xfrm>
            <a:off x="6675120" y="3749040"/>
            <a:ext cx="731520" cy="1028700"/>
          </a:xfrm>
          <a:prstGeom prst="rect">
            <a:avLst/>
          </a:prstGeom>
          <a:solidFill>
            <a:srgbClr val="243D72"/>
          </a:solidFill>
          <a:ln w="12700">
            <a:solidFill>
              <a:srgbClr val="FFFFFF"/>
            </a:solidFill>
            <a:prstDash val="solid"/>
          </a:ln>
        </p:spPr>
      </p:sp>
      <p:sp>
        <p:nvSpPr>
          <p:cNvPr id="3" name="Text 1"/>
          <p:cNvSpPr/>
          <p:nvPr/>
        </p:nvSpPr>
        <p:spPr>
          <a:xfrm>
            <a:off x="6675120" y="3749040"/>
            <a:ext cx="731520" cy="1028700"/>
          </a:xfrm>
          <a:prstGeom prst="rect">
            <a:avLst/>
          </a:prstGeom>
          <a:noFill/>
          <a:ln/>
        </p:spPr>
        <p:txBody>
          <a:bodyPr wrap="square" lIns="0" tIns="0" rIns="0" bIns="0" rtlCol="0" anchor="ctr"/>
          <a:lstStyle/>
          <a:p>
            <a:pPr algn="ctr" indent="0" marL="0">
              <a:buNone/>
            </a:pPr>
            <a:r>
              <a:rPr lang="en-US" sz="2800" b="1" dirty="0">
                <a:solidFill>
                  <a:srgbClr val="FFFFFF"/>
                </a:solidFill>
                <a:latin typeface="Arial Black" pitchFamily="34" charset="0"/>
                <a:ea typeface="Arial Black" pitchFamily="34" charset="-122"/>
                <a:cs typeface="Arial Black" pitchFamily="34" charset="-120"/>
              </a:rPr>
              <a:t>S</a:t>
            </a:r>
            <a:endParaRPr lang="en-US" sz="2800" dirty="0"/>
          </a:p>
        </p:txBody>
      </p:sp>
      <p:sp>
        <p:nvSpPr>
          <p:cNvPr id="4" name="Shape 2"/>
          <p:cNvSpPr/>
          <p:nvPr/>
        </p:nvSpPr>
        <p:spPr>
          <a:xfrm>
            <a:off x="7498080" y="3749040"/>
            <a:ext cx="731520" cy="1028700"/>
          </a:xfrm>
          <a:prstGeom prst="rect">
            <a:avLst/>
          </a:prstGeom>
          <a:solidFill>
            <a:srgbClr val="2E5796"/>
          </a:solidFill>
          <a:ln w="12700">
            <a:solidFill>
              <a:srgbClr val="FFFFFF"/>
            </a:solidFill>
            <a:prstDash val="solid"/>
          </a:ln>
        </p:spPr>
      </p:sp>
      <p:sp>
        <p:nvSpPr>
          <p:cNvPr id="5" name="Text 3"/>
          <p:cNvSpPr/>
          <p:nvPr/>
        </p:nvSpPr>
        <p:spPr>
          <a:xfrm>
            <a:off x="7498080" y="3749040"/>
            <a:ext cx="731520" cy="1028700"/>
          </a:xfrm>
          <a:prstGeom prst="rect">
            <a:avLst/>
          </a:prstGeom>
          <a:noFill/>
          <a:ln/>
        </p:spPr>
        <p:txBody>
          <a:bodyPr wrap="square" lIns="0" tIns="0" rIns="0" bIns="0" rtlCol="0" anchor="ctr"/>
          <a:lstStyle/>
          <a:p>
            <a:pPr algn="ctr" indent="0" marL="0">
              <a:buNone/>
            </a:pPr>
            <a:r>
              <a:rPr lang="en-US" sz="2800" b="1" dirty="0">
                <a:solidFill>
                  <a:srgbClr val="FFFFFF"/>
                </a:solidFill>
                <a:latin typeface="Arial Black" pitchFamily="34" charset="0"/>
                <a:ea typeface="Arial Black" pitchFamily="34" charset="-122"/>
                <a:cs typeface="Arial Black" pitchFamily="34" charset="-120"/>
              </a:rPr>
              <a:t>B</a:t>
            </a:r>
            <a:endParaRPr lang="en-US" sz="2800" dirty="0"/>
          </a:p>
        </p:txBody>
      </p:sp>
      <p:sp>
        <p:nvSpPr>
          <p:cNvPr id="6" name="Shape 4"/>
          <p:cNvSpPr/>
          <p:nvPr/>
        </p:nvSpPr>
        <p:spPr>
          <a:xfrm>
            <a:off x="8321040" y="3749040"/>
            <a:ext cx="731520" cy="1028700"/>
          </a:xfrm>
          <a:prstGeom prst="rect">
            <a:avLst/>
          </a:prstGeom>
          <a:solidFill>
            <a:srgbClr val="4472C4"/>
          </a:solidFill>
          <a:ln w="12700">
            <a:solidFill>
              <a:srgbClr val="FFFFFF"/>
            </a:solidFill>
            <a:prstDash val="solid"/>
          </a:ln>
        </p:spPr>
      </p:sp>
      <p:sp>
        <p:nvSpPr>
          <p:cNvPr id="7" name="Text 5"/>
          <p:cNvSpPr/>
          <p:nvPr/>
        </p:nvSpPr>
        <p:spPr>
          <a:xfrm>
            <a:off x="8321040" y="3749040"/>
            <a:ext cx="731520" cy="1028700"/>
          </a:xfrm>
          <a:prstGeom prst="rect">
            <a:avLst/>
          </a:prstGeom>
          <a:noFill/>
          <a:ln/>
        </p:spPr>
        <p:txBody>
          <a:bodyPr wrap="square" lIns="0" tIns="0" rIns="0" bIns="0" rtlCol="0" anchor="ctr"/>
          <a:lstStyle/>
          <a:p>
            <a:pPr algn="ctr" indent="0" marL="0">
              <a:buNone/>
            </a:pPr>
            <a:r>
              <a:rPr lang="en-US" sz="2800" b="1" dirty="0">
                <a:solidFill>
                  <a:srgbClr val="FFFFFF"/>
                </a:solidFill>
                <a:latin typeface="Arial Black" pitchFamily="34" charset="0"/>
                <a:ea typeface="Arial Black" pitchFamily="34" charset="-122"/>
                <a:cs typeface="Arial Black" pitchFamily="34" charset="-120"/>
              </a:rPr>
              <a:t>I</a:t>
            </a:r>
            <a:endParaRPr lang="en-US" sz="2800" dirty="0"/>
          </a:p>
        </p:txBody>
      </p:sp>
      <p:sp>
        <p:nvSpPr>
          <p:cNvPr id="8" name="Text 6"/>
          <p:cNvSpPr/>
          <p:nvPr/>
        </p:nvSpPr>
        <p:spPr>
          <a:xfrm>
            <a:off x="457200" y="822960"/>
            <a:ext cx="7772400" cy="1188720"/>
          </a:xfrm>
          <a:prstGeom prst="rect">
            <a:avLst/>
          </a:prstGeom>
          <a:noFill/>
          <a:ln/>
        </p:spPr>
        <p:txBody>
          <a:bodyPr wrap="square" lIns="0" tIns="0" rIns="0" bIns="0" rtlCol="0" anchor="ctr"/>
          <a:lstStyle/>
          <a:p>
            <a:pPr algn="l" indent="0" marL="0">
              <a:buNone/>
            </a:pPr>
            <a:r>
              <a:rPr lang="en-US" sz="4400" b="1" dirty="0">
                <a:solidFill>
                  <a:srgbClr val="FFFFFF"/>
                </a:solidFill>
                <a:latin typeface="Arial Black" pitchFamily="34" charset="0"/>
                <a:ea typeface="Arial Black" pitchFamily="34" charset="-122"/>
                <a:cs typeface="Arial Black" pitchFamily="34" charset="-120"/>
              </a:rPr>
              <a:t>KEEP THE JOB AID.</a:t>
            </a:r>
            <a:endParaRPr lang="en-US" sz="4400" dirty="0"/>
          </a:p>
        </p:txBody>
      </p:sp>
      <p:sp>
        <p:nvSpPr>
          <p:cNvPr id="9" name="Text 7"/>
          <p:cNvSpPr/>
          <p:nvPr/>
        </p:nvSpPr>
        <p:spPr>
          <a:xfrm>
            <a:off x="457200" y="2286000"/>
            <a:ext cx="6858000" cy="594360"/>
          </a:xfrm>
          <a:prstGeom prst="rect">
            <a:avLst/>
          </a:prstGeom>
          <a:noFill/>
          <a:ln/>
        </p:spPr>
        <p:txBody>
          <a:bodyPr wrap="square" lIns="0" tIns="0" rIns="0" bIns="0" rtlCol="0" anchor="ctr"/>
          <a:lstStyle/>
          <a:p>
            <a:pPr algn="l" indent="0" marL="0">
              <a:buNone/>
            </a:pPr>
            <a:r>
              <a:rPr lang="en-US" sz="2200" i="1" dirty="0">
                <a:solidFill>
                  <a:srgbClr val="D5E8F0"/>
                </a:solidFill>
                <a:latin typeface="Arial" pitchFamily="34" charset="0"/>
                <a:ea typeface="Arial" pitchFamily="34" charset="-122"/>
                <a:cs typeface="Arial" pitchFamily="34" charset="-120"/>
              </a:rPr>
              <a:t>Use it before the next real conversation.</a:t>
            </a:r>
            <a:endParaRPr lang="en-US" sz="2200" dirty="0"/>
          </a:p>
        </p:txBody>
      </p:sp>
      <p:sp>
        <p:nvSpPr>
          <p:cNvPr id="10" name="Text 8"/>
          <p:cNvSpPr/>
          <p:nvPr/>
        </p:nvSpPr>
        <p:spPr>
          <a:xfrm>
            <a:off x="457200" y="3017520"/>
            <a:ext cx="6858000" cy="640080"/>
          </a:xfrm>
          <a:prstGeom prst="rect">
            <a:avLst/>
          </a:prstGeom>
          <a:noFill/>
          <a:ln/>
        </p:spPr>
        <p:txBody>
          <a:bodyPr wrap="square" lIns="0" tIns="0" rIns="0" bIns="0" rtlCol="0" anchor="ctr"/>
          <a:lstStyle/>
          <a:p>
            <a:pPr algn="l" indent="0" marL="0">
              <a:buNone/>
            </a:pPr>
            <a:r>
              <a:rPr lang="en-US" sz="1600" i="1" dirty="0">
                <a:solidFill>
                  <a:srgbClr val="AACCEE"/>
                </a:solidFill>
                <a:latin typeface="Arial" pitchFamily="34" charset="0"/>
                <a:ea typeface="Arial" pitchFamily="34" charset="-122"/>
                <a:cs typeface="Arial" pitchFamily="34" charset="-120"/>
              </a:rPr>
              <a:t>The discomfort before the conversation is smaller than the cost of not having it.</a:t>
            </a:r>
            <a:endParaRPr lang="en-US" sz="1600" dirty="0"/>
          </a:p>
        </p:txBody>
      </p:sp>
      <p:sp>
        <p:nvSpPr>
          <p:cNvPr id="11" name="Shape 9"/>
          <p:cNvSpPr/>
          <p:nvPr/>
        </p:nvSpPr>
        <p:spPr>
          <a:xfrm>
            <a:off x="457200" y="3749040"/>
            <a:ext cx="5943600" cy="0"/>
          </a:xfrm>
          <a:prstGeom prst="line">
            <a:avLst/>
          </a:prstGeom>
          <a:noFill/>
          <a:ln w="12700">
            <a:solidFill>
              <a:srgbClr val="CCCCCC"/>
            </a:solidFill>
            <a:prstDash val="solid"/>
          </a:ln>
        </p:spPr>
      </p:sp>
      <p:sp>
        <p:nvSpPr>
          <p:cNvPr id="12" name="Text 10"/>
          <p:cNvSpPr/>
          <p:nvPr/>
        </p:nvSpPr>
        <p:spPr>
          <a:xfrm>
            <a:off x="457200" y="3886200"/>
            <a:ext cx="5486400" cy="365760"/>
          </a:xfrm>
          <a:prstGeom prst="rect">
            <a:avLst/>
          </a:prstGeom>
          <a:noFill/>
          <a:ln/>
        </p:spPr>
        <p:txBody>
          <a:bodyPr wrap="square" lIns="0" tIns="0" rIns="0" bIns="0" rtlCol="0" anchor="ctr"/>
          <a:lstStyle/>
          <a:p>
            <a:pPr algn="l" indent="0" marL="0">
              <a:buNone/>
            </a:pPr>
            <a:r>
              <a:rPr lang="en-US" sz="1400" dirty="0">
                <a:solidFill>
                  <a:srgbClr val="AACCEE"/>
                </a:solidFill>
                <a:latin typeface="Arial" pitchFamily="34" charset="0"/>
                <a:ea typeface="Arial" pitchFamily="34" charset="-122"/>
                <a:cs typeface="Arial" pitchFamily="34" charset="-120"/>
              </a:rPr>
              <a:t>Meridian Solutions  ·  Talent Development</a:t>
            </a:r>
            <a:endParaRPr lang="en-US"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74320"/>
            <a:ext cx="8229600" cy="640080"/>
          </a:xfrm>
          <a:prstGeom prst="rect">
            <a:avLst/>
          </a:prstGeom>
          <a:noFill/>
          <a:ln/>
        </p:spPr>
        <p:txBody>
          <a:bodyPr wrap="square" lIns="0" tIns="0" rIns="0" bIns="0" rtlCol="0" anchor="ctr"/>
          <a:lstStyle/>
          <a:p>
            <a:pPr algn="l" indent="0" marL="0">
              <a:buNone/>
            </a:pPr>
            <a:r>
              <a:rPr lang="en-US" sz="2600" b="1" dirty="0">
                <a:solidFill>
                  <a:srgbClr val="1F3864"/>
                </a:solidFill>
                <a:latin typeface="Arial Black" pitchFamily="34" charset="0"/>
                <a:ea typeface="Arial Black" pitchFamily="34" charset="-122"/>
                <a:cs typeface="Arial Black" pitchFamily="34" charset="-120"/>
              </a:rPr>
              <a:t>WHAT THE DATA TELLS US</a:t>
            </a:r>
            <a:endParaRPr lang="en-US" sz="2600" dirty="0"/>
          </a:p>
        </p:txBody>
      </p:sp>
      <p:sp>
        <p:nvSpPr>
          <p:cNvPr id="3" name="Shape 1"/>
          <p:cNvSpPr/>
          <p:nvPr/>
        </p:nvSpPr>
        <p:spPr>
          <a:xfrm>
            <a:off x="457200" y="1005840"/>
            <a:ext cx="3886200" cy="2926080"/>
          </a:xfrm>
          <a:prstGeom prst="rect">
            <a:avLst/>
          </a:prstGeom>
          <a:solidFill>
            <a:srgbClr val="F5F5F5"/>
          </a:solidFill>
          <a:ln w="12700">
            <a:solidFill>
              <a:srgbClr val="CCCCCC"/>
            </a:solidFill>
            <a:prstDash val="solid"/>
          </a:ln>
        </p:spPr>
      </p:sp>
      <p:sp>
        <p:nvSpPr>
          <p:cNvPr id="4" name="Text 2"/>
          <p:cNvSpPr/>
          <p:nvPr/>
        </p:nvSpPr>
        <p:spPr>
          <a:xfrm>
            <a:off x="457200" y="1097280"/>
            <a:ext cx="3886200" cy="1371600"/>
          </a:xfrm>
          <a:prstGeom prst="rect">
            <a:avLst/>
          </a:prstGeom>
          <a:noFill/>
          <a:ln/>
        </p:spPr>
        <p:txBody>
          <a:bodyPr wrap="square" lIns="0" tIns="0" rIns="0" bIns="0" rtlCol="0" anchor="ctr"/>
          <a:lstStyle/>
          <a:p>
            <a:pPr algn="ctr" indent="0" marL="0">
              <a:buNone/>
            </a:pPr>
            <a:r>
              <a:rPr lang="en-US" sz="8000" b="1" dirty="0">
                <a:solidFill>
                  <a:srgbClr val="1F3864"/>
                </a:solidFill>
                <a:latin typeface="Arial Black" pitchFamily="34" charset="0"/>
                <a:ea typeface="Arial Black" pitchFamily="34" charset="-122"/>
                <a:cs typeface="Arial Black" pitchFamily="34" charset="-120"/>
              </a:rPr>
              <a:t>51%</a:t>
            </a:r>
            <a:endParaRPr lang="en-US" sz="8000" dirty="0"/>
          </a:p>
        </p:txBody>
      </p:sp>
      <p:sp>
        <p:nvSpPr>
          <p:cNvPr id="5" name="Text 3"/>
          <p:cNvSpPr/>
          <p:nvPr/>
        </p:nvSpPr>
        <p:spPr>
          <a:xfrm>
            <a:off x="640080" y="2560320"/>
            <a:ext cx="3520440" cy="1188720"/>
          </a:xfrm>
          <a:prstGeom prst="rect">
            <a:avLst/>
          </a:prstGeom>
          <a:noFill/>
          <a:ln/>
        </p:spPr>
        <p:txBody>
          <a:bodyPr wrap="square" rtlCol="0" anchor="t"/>
          <a:lstStyle/>
          <a:p>
            <a:pPr algn="ctr" indent="0" marL="0">
              <a:buNone/>
            </a:pPr>
            <a:r>
              <a:rPr lang="en-US" sz="1600" dirty="0">
                <a:solidFill>
                  <a:srgbClr val="595959"/>
                </a:solidFill>
                <a:latin typeface="Arial" pitchFamily="34" charset="0"/>
                <a:ea typeface="Arial" pitchFamily="34" charset="-122"/>
                <a:cs typeface="Arial" pitchFamily="34" charset="-120"/>
              </a:rPr>
              <a:t>of our employees say the feedback</a:t>
            </a:r>
            <a:endParaRPr lang="en-US" sz="1600" dirty="0"/>
          </a:p>
          <a:p>
            <a:pPr algn="ctr" indent="0" marL="0">
              <a:buNone/>
            </a:pPr>
            <a:r>
              <a:rPr lang="en-US" sz="1600" dirty="0">
                <a:solidFill>
                  <a:srgbClr val="595959"/>
                </a:solidFill>
                <a:latin typeface="Arial" pitchFamily="34" charset="0"/>
                <a:ea typeface="Arial" pitchFamily="34" charset="-122"/>
                <a:cs typeface="Arial" pitchFamily="34" charset="-120"/>
              </a:rPr>
              <a:t>they receive helps them improve</a:t>
            </a:r>
            <a:endParaRPr lang="en-US" sz="1600" dirty="0"/>
          </a:p>
        </p:txBody>
      </p:sp>
      <p:sp>
        <p:nvSpPr>
          <p:cNvPr id="6" name="Shape 4"/>
          <p:cNvSpPr/>
          <p:nvPr/>
        </p:nvSpPr>
        <p:spPr>
          <a:xfrm>
            <a:off x="4800600" y="1005840"/>
            <a:ext cx="3886200" cy="2926080"/>
          </a:xfrm>
          <a:prstGeom prst="rect">
            <a:avLst/>
          </a:prstGeom>
          <a:solidFill>
            <a:srgbClr val="D5E8F0"/>
          </a:solidFill>
          <a:ln w="12700">
            <a:solidFill>
              <a:srgbClr val="4472C4"/>
            </a:solidFill>
            <a:prstDash val="solid"/>
          </a:ln>
        </p:spPr>
      </p:sp>
      <p:sp>
        <p:nvSpPr>
          <p:cNvPr id="7" name="Text 5"/>
          <p:cNvSpPr/>
          <p:nvPr/>
        </p:nvSpPr>
        <p:spPr>
          <a:xfrm>
            <a:off x="4800600" y="1097280"/>
            <a:ext cx="3886200" cy="1371600"/>
          </a:xfrm>
          <a:prstGeom prst="rect">
            <a:avLst/>
          </a:prstGeom>
          <a:noFill/>
          <a:ln/>
        </p:spPr>
        <p:txBody>
          <a:bodyPr wrap="square" lIns="0" tIns="0" rIns="0" bIns="0" rtlCol="0" anchor="ctr"/>
          <a:lstStyle/>
          <a:p>
            <a:pPr algn="ctr" indent="0" marL="0">
              <a:buNone/>
            </a:pPr>
            <a:r>
              <a:rPr lang="en-US" sz="8000" b="1" dirty="0">
                <a:solidFill>
                  <a:srgbClr val="2E5796"/>
                </a:solidFill>
                <a:latin typeface="Arial Black" pitchFamily="34" charset="0"/>
                <a:ea typeface="Arial Black" pitchFamily="34" charset="-122"/>
                <a:cs typeface="Arial Black" pitchFamily="34" charset="-120"/>
              </a:rPr>
              <a:t>68%</a:t>
            </a:r>
            <a:endParaRPr lang="en-US" sz="8000" dirty="0"/>
          </a:p>
        </p:txBody>
      </p:sp>
      <p:sp>
        <p:nvSpPr>
          <p:cNvPr id="8" name="Text 6"/>
          <p:cNvSpPr/>
          <p:nvPr/>
        </p:nvSpPr>
        <p:spPr>
          <a:xfrm>
            <a:off x="4983480" y="2560320"/>
            <a:ext cx="3520440" cy="1188720"/>
          </a:xfrm>
          <a:prstGeom prst="rect">
            <a:avLst/>
          </a:prstGeom>
          <a:noFill/>
          <a:ln/>
        </p:spPr>
        <p:txBody>
          <a:bodyPr wrap="square" rtlCol="0" anchor="t"/>
          <a:lstStyle/>
          <a:p>
            <a:pPr algn="ctr" indent="0" marL="0">
              <a:buNone/>
            </a:pPr>
            <a:r>
              <a:rPr lang="en-US" sz="1600" dirty="0">
                <a:solidFill>
                  <a:srgbClr val="2E5796"/>
                </a:solidFill>
                <a:latin typeface="Arial" pitchFamily="34" charset="0"/>
                <a:ea typeface="Arial" pitchFamily="34" charset="-122"/>
                <a:cs typeface="Arial" pitchFamily="34" charset="-120"/>
              </a:rPr>
              <a:t>industry benchmark</a:t>
            </a:r>
            <a:endParaRPr lang="en-US" sz="1600" dirty="0"/>
          </a:p>
        </p:txBody>
      </p:sp>
      <p:sp>
        <p:nvSpPr>
          <p:cNvPr id="9" name="Text 7"/>
          <p:cNvSpPr/>
          <p:nvPr/>
        </p:nvSpPr>
        <p:spPr>
          <a:xfrm>
            <a:off x="457200" y="4160520"/>
            <a:ext cx="8229600" cy="320040"/>
          </a:xfrm>
          <a:prstGeom prst="rect">
            <a:avLst/>
          </a:prstGeom>
          <a:noFill/>
          <a:ln/>
        </p:spPr>
        <p:txBody>
          <a:bodyPr wrap="square" lIns="0" tIns="0" rIns="0" bIns="0" rtlCol="0" anchor="ctr"/>
          <a:lstStyle/>
          <a:p>
            <a:pPr algn="ctr" indent="0" marL="0">
              <a:buNone/>
            </a:pPr>
            <a:r>
              <a:rPr lang="en-US" sz="1600" i="1" dirty="0">
                <a:solidFill>
                  <a:srgbClr val="C65911"/>
                </a:solidFill>
                <a:latin typeface="Arial" pitchFamily="34" charset="0"/>
                <a:ea typeface="Arial" pitchFamily="34" charset="-122"/>
                <a:cs typeface="Arial" pitchFamily="34" charset="-120"/>
              </a:rPr>
              <a:t>That gap is why we're here.</a:t>
            </a:r>
            <a:endParaRPr lang="en-US"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5F5F5"/>
        </a:solidFill>
      </p:bgPr>
    </p:bg>
    <p:spTree>
      <p:nvGrpSpPr>
        <p:cNvPr id="1" name=""/>
        <p:cNvGrpSpPr/>
        <p:nvPr/>
      </p:nvGrpSpPr>
      <p:grpSpPr>
        <a:xfrm>
          <a:off x="0" y="0"/>
          <a:ext cx="0" cy="0"/>
          <a:chOff x="0" y="0"/>
          <a:chExt cx="0" cy="0"/>
        </a:xfrm>
      </p:grpSpPr>
      <p:sp>
        <p:nvSpPr>
          <p:cNvPr id="2" name="Text 0"/>
          <p:cNvSpPr/>
          <p:nvPr/>
        </p:nvSpPr>
        <p:spPr>
          <a:xfrm>
            <a:off x="457200" y="182880"/>
            <a:ext cx="8229600" cy="640080"/>
          </a:xfrm>
          <a:prstGeom prst="rect">
            <a:avLst/>
          </a:prstGeom>
          <a:noFill/>
          <a:ln/>
        </p:spPr>
        <p:txBody>
          <a:bodyPr wrap="square" lIns="0" tIns="0" rIns="0" bIns="0" rtlCol="0" anchor="ctr"/>
          <a:lstStyle/>
          <a:p>
            <a:pPr algn="l" indent="0" marL="0">
              <a:buNone/>
            </a:pPr>
            <a:r>
              <a:rPr lang="en-US" sz="2800" b="1" dirty="0">
                <a:solidFill>
                  <a:srgbClr val="1F3864"/>
                </a:solidFill>
                <a:latin typeface="Arial Black" pitchFamily="34" charset="0"/>
                <a:ea typeface="Arial Black" pitchFamily="34" charset="-122"/>
                <a:cs typeface="Arial Black" pitchFamily="34" charset="-120"/>
              </a:rPr>
              <a:t>SORT THESE STATEMENTS</a:t>
            </a:r>
            <a:endParaRPr lang="en-US" sz="2800" dirty="0"/>
          </a:p>
        </p:txBody>
      </p:sp>
      <p:sp>
        <p:nvSpPr>
          <p:cNvPr id="3" name="Text 1"/>
          <p:cNvSpPr/>
          <p:nvPr/>
        </p:nvSpPr>
        <p:spPr>
          <a:xfrm>
            <a:off x="457200" y="822960"/>
            <a:ext cx="8229600" cy="365760"/>
          </a:xfrm>
          <a:prstGeom prst="rect">
            <a:avLst/>
          </a:prstGeom>
          <a:noFill/>
          <a:ln/>
        </p:spPr>
        <p:txBody>
          <a:bodyPr wrap="square" lIns="0" tIns="0" rIns="0" bIns="0" rtlCol="0" anchor="ctr"/>
          <a:lstStyle/>
          <a:p>
            <a:pPr algn="l" indent="0" marL="0">
              <a:buNone/>
            </a:pPr>
            <a:r>
              <a:rPr lang="en-US" sz="1600" i="1" dirty="0">
                <a:solidFill>
                  <a:srgbClr val="595959"/>
                </a:solidFill>
                <a:latin typeface="Arial" pitchFamily="34" charset="0"/>
                <a:ea typeface="Arial" pitchFamily="34" charset="-122"/>
                <a:cs typeface="Arial" pitchFamily="34" charset="-120"/>
              </a:rPr>
              <a:t>Observation — or inference?  Discuss with your partner.</a:t>
            </a:r>
            <a:endParaRPr lang="en-US" sz="1600" dirty="0"/>
          </a:p>
        </p:txBody>
      </p:sp>
      <p:sp>
        <p:nvSpPr>
          <p:cNvPr id="4" name="Shape 2"/>
          <p:cNvSpPr/>
          <p:nvPr/>
        </p:nvSpPr>
        <p:spPr>
          <a:xfrm>
            <a:off x="457200" y="1298448"/>
            <a:ext cx="3977640" cy="1508760"/>
          </a:xfrm>
          <a:prstGeom prst="rect">
            <a:avLst/>
          </a:prstGeom>
          <a:solidFill>
            <a:srgbClr val="FFFFFF"/>
          </a:solidFill>
          <a:ln w="12700">
            <a:solidFill>
              <a:srgbClr val="CCCCCC"/>
            </a:solidFill>
            <a:prstDash val="solid"/>
          </a:ln>
        </p:spPr>
      </p:sp>
      <p:sp>
        <p:nvSpPr>
          <p:cNvPr id="5" name="Text 3"/>
          <p:cNvSpPr/>
          <p:nvPr/>
        </p:nvSpPr>
        <p:spPr>
          <a:xfrm>
            <a:off x="640080" y="1298448"/>
            <a:ext cx="3611880" cy="1508760"/>
          </a:xfrm>
          <a:prstGeom prst="rect">
            <a:avLst/>
          </a:prstGeom>
          <a:noFill/>
          <a:ln/>
        </p:spPr>
        <p:txBody>
          <a:bodyPr wrap="square" rtlCol="0" anchor="ctr"/>
          <a:lstStyle/>
          <a:p>
            <a:pPr algn="l" indent="0" marL="0">
              <a:buNone/>
            </a:pPr>
            <a:r>
              <a:rPr lang="en-US" sz="1800" i="1" dirty="0">
                <a:solidFill>
                  <a:srgbClr val="1A1A1A"/>
                </a:solidFill>
                <a:latin typeface="Arial" pitchFamily="34" charset="0"/>
                <a:ea typeface="Arial" pitchFamily="34" charset="-122"/>
                <a:cs typeface="Arial" pitchFamily="34" charset="-120"/>
              </a:rPr>
              <a:t>"She submitted the report three days late."</a:t>
            </a:r>
            <a:endParaRPr lang="en-US" sz="1800" dirty="0"/>
          </a:p>
        </p:txBody>
      </p:sp>
      <p:sp>
        <p:nvSpPr>
          <p:cNvPr id="6" name="Shape 4"/>
          <p:cNvSpPr/>
          <p:nvPr/>
        </p:nvSpPr>
        <p:spPr>
          <a:xfrm>
            <a:off x="4709160" y="1298448"/>
            <a:ext cx="3977640" cy="1508760"/>
          </a:xfrm>
          <a:prstGeom prst="rect">
            <a:avLst/>
          </a:prstGeom>
          <a:solidFill>
            <a:srgbClr val="FFFFFF"/>
          </a:solidFill>
          <a:ln w="12700">
            <a:solidFill>
              <a:srgbClr val="CCCCCC"/>
            </a:solidFill>
            <a:prstDash val="solid"/>
          </a:ln>
        </p:spPr>
      </p:sp>
      <p:sp>
        <p:nvSpPr>
          <p:cNvPr id="7" name="Text 5"/>
          <p:cNvSpPr/>
          <p:nvPr/>
        </p:nvSpPr>
        <p:spPr>
          <a:xfrm>
            <a:off x="4892040" y="1298448"/>
            <a:ext cx="3611880" cy="1508760"/>
          </a:xfrm>
          <a:prstGeom prst="rect">
            <a:avLst/>
          </a:prstGeom>
          <a:noFill/>
          <a:ln/>
        </p:spPr>
        <p:txBody>
          <a:bodyPr wrap="square" rtlCol="0" anchor="ctr"/>
          <a:lstStyle/>
          <a:p>
            <a:pPr algn="l" indent="0" marL="0">
              <a:buNone/>
            </a:pPr>
            <a:r>
              <a:rPr lang="en-US" sz="1800" i="1" dirty="0">
                <a:solidFill>
                  <a:srgbClr val="1A1A1A"/>
                </a:solidFill>
                <a:latin typeface="Arial" pitchFamily="34" charset="0"/>
                <a:ea typeface="Arial" pitchFamily="34" charset="-122"/>
                <a:cs typeface="Arial" pitchFamily="34" charset="-120"/>
              </a:rPr>
              <a:t>"She doesn't respect deadlines."</a:t>
            </a:r>
            <a:endParaRPr lang="en-US" sz="1800" dirty="0"/>
          </a:p>
        </p:txBody>
      </p:sp>
      <p:sp>
        <p:nvSpPr>
          <p:cNvPr id="8" name="Shape 6"/>
          <p:cNvSpPr/>
          <p:nvPr/>
        </p:nvSpPr>
        <p:spPr>
          <a:xfrm>
            <a:off x="457200" y="3145536"/>
            <a:ext cx="3977640" cy="1508760"/>
          </a:xfrm>
          <a:prstGeom prst="rect">
            <a:avLst/>
          </a:prstGeom>
          <a:solidFill>
            <a:srgbClr val="FFFFFF"/>
          </a:solidFill>
          <a:ln w="12700">
            <a:solidFill>
              <a:srgbClr val="CCCCCC"/>
            </a:solidFill>
            <a:prstDash val="solid"/>
          </a:ln>
        </p:spPr>
      </p:sp>
      <p:sp>
        <p:nvSpPr>
          <p:cNvPr id="9" name="Text 7"/>
          <p:cNvSpPr/>
          <p:nvPr/>
        </p:nvSpPr>
        <p:spPr>
          <a:xfrm>
            <a:off x="640080" y="3145536"/>
            <a:ext cx="3611880" cy="1508760"/>
          </a:xfrm>
          <a:prstGeom prst="rect">
            <a:avLst/>
          </a:prstGeom>
          <a:noFill/>
          <a:ln/>
        </p:spPr>
        <p:txBody>
          <a:bodyPr wrap="square" rtlCol="0" anchor="ctr"/>
          <a:lstStyle/>
          <a:p>
            <a:pPr algn="l" indent="0" marL="0">
              <a:buNone/>
            </a:pPr>
            <a:r>
              <a:rPr lang="en-US" sz="1800" i="1" dirty="0">
                <a:solidFill>
                  <a:srgbClr val="1A1A1A"/>
                </a:solidFill>
                <a:latin typeface="Arial" pitchFamily="34" charset="0"/>
                <a:ea typeface="Arial" pitchFamily="34" charset="-122"/>
                <a:cs typeface="Arial" pitchFamily="34" charset="-120"/>
              </a:rPr>
              <a:t>"He interrupted the client twice during the presentation."</a:t>
            </a:r>
            <a:endParaRPr lang="en-US" sz="1800" dirty="0"/>
          </a:p>
        </p:txBody>
      </p:sp>
      <p:sp>
        <p:nvSpPr>
          <p:cNvPr id="10" name="Shape 8"/>
          <p:cNvSpPr/>
          <p:nvPr/>
        </p:nvSpPr>
        <p:spPr>
          <a:xfrm>
            <a:off x="4709160" y="3145536"/>
            <a:ext cx="3977640" cy="1508760"/>
          </a:xfrm>
          <a:prstGeom prst="rect">
            <a:avLst/>
          </a:prstGeom>
          <a:solidFill>
            <a:srgbClr val="FFFFFF"/>
          </a:solidFill>
          <a:ln w="12700">
            <a:solidFill>
              <a:srgbClr val="CCCCCC"/>
            </a:solidFill>
            <a:prstDash val="solid"/>
          </a:ln>
        </p:spPr>
      </p:sp>
      <p:sp>
        <p:nvSpPr>
          <p:cNvPr id="11" name="Text 9"/>
          <p:cNvSpPr/>
          <p:nvPr/>
        </p:nvSpPr>
        <p:spPr>
          <a:xfrm>
            <a:off x="4892040" y="3145536"/>
            <a:ext cx="3611880" cy="1508760"/>
          </a:xfrm>
          <a:prstGeom prst="rect">
            <a:avLst/>
          </a:prstGeom>
          <a:noFill/>
          <a:ln/>
        </p:spPr>
        <p:txBody>
          <a:bodyPr wrap="square" rtlCol="0" anchor="ctr"/>
          <a:lstStyle/>
          <a:p>
            <a:pPr algn="l" indent="0" marL="0">
              <a:buNone/>
            </a:pPr>
            <a:r>
              <a:rPr lang="en-US" sz="1800" i="1" dirty="0">
                <a:solidFill>
                  <a:srgbClr val="1A1A1A"/>
                </a:solidFill>
                <a:latin typeface="Arial" pitchFamily="34" charset="0"/>
                <a:ea typeface="Arial" pitchFamily="34" charset="-122"/>
                <a:cs typeface="Arial" pitchFamily="34" charset="-120"/>
              </a:rPr>
              <a:t>"He lacks professionalism."</a:t>
            </a:r>
            <a:endParaRPr lang="en-US"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28600"/>
            <a:ext cx="8229600" cy="640080"/>
          </a:xfrm>
          <a:prstGeom prst="rect">
            <a:avLst/>
          </a:prstGeom>
          <a:noFill/>
          <a:ln/>
        </p:spPr>
        <p:txBody>
          <a:bodyPr wrap="square" lIns="0" tIns="0" rIns="0" bIns="0" rtlCol="0" anchor="ctr"/>
          <a:lstStyle/>
          <a:p>
            <a:pPr algn="l" indent="0" marL="0">
              <a:buNone/>
            </a:pPr>
            <a:r>
              <a:rPr lang="en-US" sz="2600" b="1" dirty="0">
                <a:solidFill>
                  <a:srgbClr val="1F3864"/>
                </a:solidFill>
                <a:latin typeface="Arial Black" pitchFamily="34" charset="0"/>
                <a:ea typeface="Arial Black" pitchFamily="34" charset="-122"/>
                <a:cs typeface="Arial Black" pitchFamily="34" charset="-120"/>
              </a:rPr>
              <a:t>THE SBI FRAMEWORK</a:t>
            </a:r>
            <a:endParaRPr lang="en-US" sz="2600" dirty="0"/>
          </a:p>
        </p:txBody>
      </p:sp>
      <p:sp>
        <p:nvSpPr>
          <p:cNvPr id="3" name="Shape 1"/>
          <p:cNvSpPr/>
          <p:nvPr/>
        </p:nvSpPr>
        <p:spPr>
          <a:xfrm>
            <a:off x="457200" y="1005840"/>
            <a:ext cx="2606040" cy="1325880"/>
          </a:xfrm>
          <a:prstGeom prst="rect">
            <a:avLst/>
          </a:prstGeom>
          <a:solidFill>
            <a:srgbClr val="1F3864"/>
          </a:solidFill>
          <a:ln w="12700">
            <a:solidFill>
              <a:srgbClr val="1F3864"/>
            </a:solidFill>
            <a:prstDash val="solid"/>
          </a:ln>
        </p:spPr>
      </p:sp>
      <p:sp>
        <p:nvSpPr>
          <p:cNvPr id="4" name="Text 2"/>
          <p:cNvSpPr/>
          <p:nvPr/>
        </p:nvSpPr>
        <p:spPr>
          <a:xfrm>
            <a:off x="457200" y="1005840"/>
            <a:ext cx="2606040" cy="822960"/>
          </a:xfrm>
          <a:prstGeom prst="rect">
            <a:avLst/>
          </a:prstGeom>
          <a:noFill/>
          <a:ln/>
        </p:spPr>
        <p:txBody>
          <a:bodyPr wrap="square" lIns="0" tIns="0" rIns="0" bIns="0" rtlCol="0" anchor="ctr"/>
          <a:lstStyle/>
          <a:p>
            <a:pPr algn="ctr" indent="0" marL="0">
              <a:buNone/>
            </a:pPr>
            <a:r>
              <a:rPr lang="en-US" sz="4200" b="1" dirty="0">
                <a:solidFill>
                  <a:srgbClr val="FFFFFF"/>
                </a:solidFill>
                <a:latin typeface="Arial Black" pitchFamily="34" charset="0"/>
                <a:ea typeface="Arial Black" pitchFamily="34" charset="-122"/>
                <a:cs typeface="Arial Black" pitchFamily="34" charset="-120"/>
              </a:rPr>
              <a:t>S</a:t>
            </a:r>
            <a:endParaRPr lang="en-US" sz="4200" dirty="0"/>
          </a:p>
        </p:txBody>
      </p:sp>
      <p:sp>
        <p:nvSpPr>
          <p:cNvPr id="5" name="Text 3"/>
          <p:cNvSpPr/>
          <p:nvPr/>
        </p:nvSpPr>
        <p:spPr>
          <a:xfrm>
            <a:off x="457200" y="1828800"/>
            <a:ext cx="2606040" cy="502920"/>
          </a:xfrm>
          <a:prstGeom prst="rect">
            <a:avLst/>
          </a:prstGeom>
          <a:noFill/>
          <a:ln/>
        </p:spPr>
        <p:txBody>
          <a:bodyPr wrap="square" lIns="0" tIns="0" rIns="0" bIns="0" rtlCol="0" anchor="ctr"/>
          <a:lstStyle/>
          <a:p>
            <a:pPr algn="ctr" indent="0" marL="0">
              <a:buNone/>
            </a:pPr>
            <a:r>
              <a:rPr lang="en-US" sz="1600" b="1" dirty="0">
                <a:solidFill>
                  <a:srgbClr val="FFFFFF"/>
                </a:solidFill>
                <a:latin typeface="Arial" pitchFamily="34" charset="0"/>
                <a:ea typeface="Arial" pitchFamily="34" charset="-122"/>
                <a:cs typeface="Arial" pitchFamily="34" charset="-120"/>
              </a:rPr>
              <a:t>SITUATION</a:t>
            </a:r>
            <a:endParaRPr lang="en-US" sz="1600" dirty="0"/>
          </a:p>
        </p:txBody>
      </p:sp>
      <p:sp>
        <p:nvSpPr>
          <p:cNvPr id="6" name="Shape 4"/>
          <p:cNvSpPr/>
          <p:nvPr/>
        </p:nvSpPr>
        <p:spPr>
          <a:xfrm>
            <a:off x="457200" y="2331720"/>
            <a:ext cx="2606040" cy="2240280"/>
          </a:xfrm>
          <a:prstGeom prst="rect">
            <a:avLst/>
          </a:prstGeom>
          <a:solidFill>
            <a:srgbClr val="F5F5F5"/>
          </a:solidFill>
          <a:ln w="12700">
            <a:solidFill>
              <a:srgbClr val="CCCCCC"/>
            </a:solidFill>
            <a:prstDash val="solid"/>
          </a:ln>
        </p:spPr>
      </p:sp>
      <p:sp>
        <p:nvSpPr>
          <p:cNvPr id="7" name="Text 5"/>
          <p:cNvSpPr/>
          <p:nvPr/>
        </p:nvSpPr>
        <p:spPr>
          <a:xfrm>
            <a:off x="640080" y="2331720"/>
            <a:ext cx="2240280" cy="2240280"/>
          </a:xfrm>
          <a:prstGeom prst="rect">
            <a:avLst/>
          </a:prstGeom>
          <a:noFill/>
          <a:ln/>
        </p:spPr>
        <p:txBody>
          <a:bodyPr wrap="square" rtlCol="0" anchor="ctr"/>
          <a:lstStyle/>
          <a:p>
            <a:pPr algn="l" indent="0" marL="0">
              <a:buNone/>
            </a:pPr>
            <a:r>
              <a:rPr lang="en-US" sz="1600" dirty="0">
                <a:solidFill>
                  <a:srgbClr val="1A1A1A"/>
                </a:solidFill>
                <a:latin typeface="Arial" pitchFamily="34" charset="0"/>
                <a:ea typeface="Arial" pitchFamily="34" charset="-122"/>
                <a:cs typeface="Arial" pitchFamily="34" charset="-120"/>
              </a:rPr>
              <a:t>The specific context — when and where the behavior occurred.</a:t>
            </a:r>
            <a:endParaRPr lang="en-US" sz="1600" dirty="0"/>
          </a:p>
        </p:txBody>
      </p:sp>
      <p:sp>
        <p:nvSpPr>
          <p:cNvPr id="8" name="Shape 6"/>
          <p:cNvSpPr/>
          <p:nvPr/>
        </p:nvSpPr>
        <p:spPr>
          <a:xfrm>
            <a:off x="3200400" y="1005840"/>
            <a:ext cx="2606040" cy="1325880"/>
          </a:xfrm>
          <a:prstGeom prst="rect">
            <a:avLst/>
          </a:prstGeom>
          <a:solidFill>
            <a:srgbClr val="2E5796"/>
          </a:solidFill>
          <a:ln w="12700">
            <a:solidFill>
              <a:srgbClr val="2E5796"/>
            </a:solidFill>
            <a:prstDash val="solid"/>
          </a:ln>
        </p:spPr>
      </p:sp>
      <p:sp>
        <p:nvSpPr>
          <p:cNvPr id="9" name="Text 7"/>
          <p:cNvSpPr/>
          <p:nvPr/>
        </p:nvSpPr>
        <p:spPr>
          <a:xfrm>
            <a:off x="3200400" y="1005840"/>
            <a:ext cx="2606040" cy="822960"/>
          </a:xfrm>
          <a:prstGeom prst="rect">
            <a:avLst/>
          </a:prstGeom>
          <a:noFill/>
          <a:ln/>
        </p:spPr>
        <p:txBody>
          <a:bodyPr wrap="square" lIns="0" tIns="0" rIns="0" bIns="0" rtlCol="0" anchor="ctr"/>
          <a:lstStyle/>
          <a:p>
            <a:pPr algn="ctr" indent="0" marL="0">
              <a:buNone/>
            </a:pPr>
            <a:r>
              <a:rPr lang="en-US" sz="4200" b="1" dirty="0">
                <a:solidFill>
                  <a:srgbClr val="FFFFFF"/>
                </a:solidFill>
                <a:latin typeface="Arial Black" pitchFamily="34" charset="0"/>
                <a:ea typeface="Arial Black" pitchFamily="34" charset="-122"/>
                <a:cs typeface="Arial Black" pitchFamily="34" charset="-120"/>
              </a:rPr>
              <a:t>B</a:t>
            </a:r>
            <a:endParaRPr lang="en-US" sz="4200" dirty="0"/>
          </a:p>
        </p:txBody>
      </p:sp>
      <p:sp>
        <p:nvSpPr>
          <p:cNvPr id="10" name="Text 8"/>
          <p:cNvSpPr/>
          <p:nvPr/>
        </p:nvSpPr>
        <p:spPr>
          <a:xfrm>
            <a:off x="3200400" y="1828800"/>
            <a:ext cx="2606040" cy="502920"/>
          </a:xfrm>
          <a:prstGeom prst="rect">
            <a:avLst/>
          </a:prstGeom>
          <a:noFill/>
          <a:ln/>
        </p:spPr>
        <p:txBody>
          <a:bodyPr wrap="square" lIns="0" tIns="0" rIns="0" bIns="0" rtlCol="0" anchor="ctr"/>
          <a:lstStyle/>
          <a:p>
            <a:pPr algn="ctr" indent="0" marL="0">
              <a:buNone/>
            </a:pPr>
            <a:r>
              <a:rPr lang="en-US" sz="1600" b="1" dirty="0">
                <a:solidFill>
                  <a:srgbClr val="FFFFFF"/>
                </a:solidFill>
                <a:latin typeface="Arial" pitchFamily="34" charset="0"/>
                <a:ea typeface="Arial" pitchFamily="34" charset="-122"/>
                <a:cs typeface="Arial" pitchFamily="34" charset="-120"/>
              </a:rPr>
              <a:t>BEHAVIOR</a:t>
            </a:r>
            <a:endParaRPr lang="en-US" sz="1600" dirty="0"/>
          </a:p>
        </p:txBody>
      </p:sp>
      <p:sp>
        <p:nvSpPr>
          <p:cNvPr id="11" name="Shape 9"/>
          <p:cNvSpPr/>
          <p:nvPr/>
        </p:nvSpPr>
        <p:spPr>
          <a:xfrm>
            <a:off x="3200400" y="2331720"/>
            <a:ext cx="2606040" cy="2240280"/>
          </a:xfrm>
          <a:prstGeom prst="rect">
            <a:avLst/>
          </a:prstGeom>
          <a:solidFill>
            <a:srgbClr val="F5F5F5"/>
          </a:solidFill>
          <a:ln w="12700">
            <a:solidFill>
              <a:srgbClr val="CCCCCC"/>
            </a:solidFill>
            <a:prstDash val="solid"/>
          </a:ln>
        </p:spPr>
      </p:sp>
      <p:sp>
        <p:nvSpPr>
          <p:cNvPr id="12" name="Text 10"/>
          <p:cNvSpPr/>
          <p:nvPr/>
        </p:nvSpPr>
        <p:spPr>
          <a:xfrm>
            <a:off x="3383280" y="2331720"/>
            <a:ext cx="2240280" cy="2240280"/>
          </a:xfrm>
          <a:prstGeom prst="rect">
            <a:avLst/>
          </a:prstGeom>
          <a:noFill/>
          <a:ln/>
        </p:spPr>
        <p:txBody>
          <a:bodyPr wrap="square" rtlCol="0" anchor="ctr"/>
          <a:lstStyle/>
          <a:p>
            <a:pPr algn="l" indent="0" marL="0">
              <a:buNone/>
            </a:pPr>
            <a:r>
              <a:rPr lang="en-US" sz="1600" dirty="0">
                <a:solidFill>
                  <a:srgbClr val="1A1A1A"/>
                </a:solidFill>
                <a:latin typeface="Arial" pitchFamily="34" charset="0"/>
                <a:ea typeface="Arial" pitchFamily="34" charset="-122"/>
                <a:cs typeface="Arial" pitchFamily="34" charset="-120"/>
              </a:rPr>
              <a:t>The observable action — exactly what was seen or heard, not what was concluded.</a:t>
            </a:r>
            <a:endParaRPr lang="en-US" sz="1600" dirty="0"/>
          </a:p>
        </p:txBody>
      </p:sp>
      <p:sp>
        <p:nvSpPr>
          <p:cNvPr id="13" name="Shape 11"/>
          <p:cNvSpPr/>
          <p:nvPr/>
        </p:nvSpPr>
        <p:spPr>
          <a:xfrm>
            <a:off x="5943600" y="1005840"/>
            <a:ext cx="2606040" cy="1325880"/>
          </a:xfrm>
          <a:prstGeom prst="rect">
            <a:avLst/>
          </a:prstGeom>
          <a:solidFill>
            <a:srgbClr val="4472C4"/>
          </a:solidFill>
          <a:ln w="12700">
            <a:solidFill>
              <a:srgbClr val="4472C4"/>
            </a:solidFill>
            <a:prstDash val="solid"/>
          </a:ln>
        </p:spPr>
      </p:sp>
      <p:sp>
        <p:nvSpPr>
          <p:cNvPr id="14" name="Text 12"/>
          <p:cNvSpPr/>
          <p:nvPr/>
        </p:nvSpPr>
        <p:spPr>
          <a:xfrm>
            <a:off x="5943600" y="1005840"/>
            <a:ext cx="2606040" cy="822960"/>
          </a:xfrm>
          <a:prstGeom prst="rect">
            <a:avLst/>
          </a:prstGeom>
          <a:noFill/>
          <a:ln/>
        </p:spPr>
        <p:txBody>
          <a:bodyPr wrap="square" lIns="0" tIns="0" rIns="0" bIns="0" rtlCol="0" anchor="ctr"/>
          <a:lstStyle/>
          <a:p>
            <a:pPr algn="ctr" indent="0" marL="0">
              <a:buNone/>
            </a:pPr>
            <a:r>
              <a:rPr lang="en-US" sz="4200" b="1" dirty="0">
                <a:solidFill>
                  <a:srgbClr val="FFFFFF"/>
                </a:solidFill>
                <a:latin typeface="Arial Black" pitchFamily="34" charset="0"/>
                <a:ea typeface="Arial Black" pitchFamily="34" charset="-122"/>
                <a:cs typeface="Arial Black" pitchFamily="34" charset="-120"/>
              </a:rPr>
              <a:t>I</a:t>
            </a:r>
            <a:endParaRPr lang="en-US" sz="4200" dirty="0"/>
          </a:p>
        </p:txBody>
      </p:sp>
      <p:sp>
        <p:nvSpPr>
          <p:cNvPr id="15" name="Text 13"/>
          <p:cNvSpPr/>
          <p:nvPr/>
        </p:nvSpPr>
        <p:spPr>
          <a:xfrm>
            <a:off x="5943600" y="1828800"/>
            <a:ext cx="2606040" cy="502920"/>
          </a:xfrm>
          <a:prstGeom prst="rect">
            <a:avLst/>
          </a:prstGeom>
          <a:noFill/>
          <a:ln/>
        </p:spPr>
        <p:txBody>
          <a:bodyPr wrap="square" lIns="0" tIns="0" rIns="0" bIns="0" rtlCol="0" anchor="ctr"/>
          <a:lstStyle/>
          <a:p>
            <a:pPr algn="ctr" indent="0" marL="0">
              <a:buNone/>
            </a:pPr>
            <a:r>
              <a:rPr lang="en-US" sz="1600" b="1" dirty="0">
                <a:solidFill>
                  <a:srgbClr val="FFFFFF"/>
                </a:solidFill>
                <a:latin typeface="Arial" pitchFamily="34" charset="0"/>
                <a:ea typeface="Arial" pitchFamily="34" charset="-122"/>
                <a:cs typeface="Arial" pitchFamily="34" charset="-120"/>
              </a:rPr>
              <a:t>IMPACT</a:t>
            </a:r>
            <a:endParaRPr lang="en-US" sz="1600" dirty="0"/>
          </a:p>
        </p:txBody>
      </p:sp>
      <p:sp>
        <p:nvSpPr>
          <p:cNvPr id="16" name="Shape 14"/>
          <p:cNvSpPr/>
          <p:nvPr/>
        </p:nvSpPr>
        <p:spPr>
          <a:xfrm>
            <a:off x="5943600" y="2331720"/>
            <a:ext cx="2606040" cy="2240280"/>
          </a:xfrm>
          <a:prstGeom prst="rect">
            <a:avLst/>
          </a:prstGeom>
          <a:solidFill>
            <a:srgbClr val="F5F5F5"/>
          </a:solidFill>
          <a:ln w="12700">
            <a:solidFill>
              <a:srgbClr val="CCCCCC"/>
            </a:solidFill>
            <a:prstDash val="solid"/>
          </a:ln>
        </p:spPr>
      </p:sp>
      <p:sp>
        <p:nvSpPr>
          <p:cNvPr id="17" name="Text 15"/>
          <p:cNvSpPr/>
          <p:nvPr/>
        </p:nvSpPr>
        <p:spPr>
          <a:xfrm>
            <a:off x="6126480" y="2331720"/>
            <a:ext cx="2240280" cy="2240280"/>
          </a:xfrm>
          <a:prstGeom prst="rect">
            <a:avLst/>
          </a:prstGeom>
          <a:noFill/>
          <a:ln/>
        </p:spPr>
        <p:txBody>
          <a:bodyPr wrap="square" rtlCol="0" anchor="ctr"/>
          <a:lstStyle/>
          <a:p>
            <a:pPr algn="l" indent="0" marL="0">
              <a:buNone/>
            </a:pPr>
            <a:r>
              <a:rPr lang="en-US" sz="1600" dirty="0">
                <a:solidFill>
                  <a:srgbClr val="1A1A1A"/>
                </a:solidFill>
                <a:latin typeface="Arial" pitchFamily="34" charset="0"/>
                <a:ea typeface="Arial" pitchFamily="34" charset="-122"/>
                <a:cs typeface="Arial" pitchFamily="34" charset="-120"/>
              </a:rPr>
              <a:t>The consequence — what it produced for the team, project, client, or relationship.</a:t>
            </a:r>
            <a:endParaRPr lang="en-US"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28600"/>
            <a:ext cx="8229600" cy="640080"/>
          </a:xfrm>
          <a:prstGeom prst="rect">
            <a:avLst/>
          </a:prstGeom>
          <a:noFill/>
          <a:ln/>
        </p:spPr>
        <p:txBody>
          <a:bodyPr wrap="square" lIns="0" tIns="0" rIns="0" bIns="0" rtlCol="0" anchor="ctr"/>
          <a:lstStyle/>
          <a:p>
            <a:pPr algn="l" indent="0" marL="0">
              <a:buNone/>
            </a:pPr>
            <a:r>
              <a:rPr lang="en-US" sz="2600" b="1" dirty="0">
                <a:solidFill>
                  <a:srgbClr val="1F3864"/>
                </a:solidFill>
                <a:latin typeface="Arial Black" pitchFamily="34" charset="0"/>
                <a:ea typeface="Arial Black" pitchFamily="34" charset="-122"/>
                <a:cs typeface="Arial Black" pitchFamily="34" charset="-120"/>
              </a:rPr>
              <a:t>SEE THE DIFFERENCE</a:t>
            </a:r>
            <a:endParaRPr lang="en-US" sz="2600" dirty="0"/>
          </a:p>
        </p:txBody>
      </p:sp>
      <p:sp>
        <p:nvSpPr>
          <p:cNvPr id="3" name="Shape 1"/>
          <p:cNvSpPr/>
          <p:nvPr/>
        </p:nvSpPr>
        <p:spPr>
          <a:xfrm>
            <a:off x="457200" y="1005840"/>
            <a:ext cx="3886200" cy="411480"/>
          </a:xfrm>
          <a:prstGeom prst="rect">
            <a:avLst/>
          </a:prstGeom>
          <a:solidFill>
            <a:srgbClr val="1E5C3A"/>
          </a:solidFill>
          <a:ln w="12700">
            <a:solidFill>
              <a:srgbClr val="1E5C3A"/>
            </a:solidFill>
            <a:prstDash val="solid"/>
          </a:ln>
        </p:spPr>
      </p:sp>
      <p:sp>
        <p:nvSpPr>
          <p:cNvPr id="4" name="Text 2"/>
          <p:cNvSpPr/>
          <p:nvPr/>
        </p:nvSpPr>
        <p:spPr>
          <a:xfrm>
            <a:off x="457200" y="1005840"/>
            <a:ext cx="3886200" cy="411480"/>
          </a:xfrm>
          <a:prstGeom prst="rect">
            <a:avLst/>
          </a:prstGeom>
          <a:noFill/>
          <a:ln/>
        </p:spPr>
        <p:txBody>
          <a:bodyPr wrap="square" lIns="0" tIns="0" rIns="0" bIns="0" rtlCol="0" anchor="ctr"/>
          <a:lstStyle/>
          <a:p>
            <a:pPr algn="ctr" indent="0" marL="0">
              <a:buNone/>
            </a:pPr>
            <a:r>
              <a:rPr lang="en-US" sz="1500" b="1" dirty="0">
                <a:solidFill>
                  <a:srgbClr val="FFFFFF"/>
                </a:solidFill>
                <a:latin typeface="Arial Black" pitchFamily="34" charset="0"/>
                <a:ea typeface="Arial Black" pitchFamily="34" charset="-122"/>
                <a:cs typeface="Arial Black" pitchFamily="34" charset="-120"/>
              </a:rPr>
              <a:t>STRONG</a:t>
            </a:r>
            <a:endParaRPr lang="en-US" sz="1500" dirty="0"/>
          </a:p>
        </p:txBody>
      </p:sp>
      <p:sp>
        <p:nvSpPr>
          <p:cNvPr id="5" name="Shape 3"/>
          <p:cNvSpPr/>
          <p:nvPr/>
        </p:nvSpPr>
        <p:spPr>
          <a:xfrm>
            <a:off x="457200" y="1417320"/>
            <a:ext cx="3886200" cy="3200400"/>
          </a:xfrm>
          <a:prstGeom prst="rect">
            <a:avLst/>
          </a:prstGeom>
          <a:solidFill>
            <a:srgbClr val="D6EFE1"/>
          </a:solidFill>
          <a:ln w="12700">
            <a:solidFill>
              <a:srgbClr val="1E5C3A"/>
            </a:solidFill>
            <a:prstDash val="solid"/>
          </a:ln>
        </p:spPr>
      </p:sp>
      <p:sp>
        <p:nvSpPr>
          <p:cNvPr id="6" name="Text 4"/>
          <p:cNvSpPr/>
          <p:nvPr/>
        </p:nvSpPr>
        <p:spPr>
          <a:xfrm>
            <a:off x="594360" y="1417320"/>
            <a:ext cx="3611880" cy="3200400"/>
          </a:xfrm>
          <a:prstGeom prst="rect">
            <a:avLst/>
          </a:prstGeom>
          <a:noFill/>
          <a:ln/>
        </p:spPr>
        <p:txBody>
          <a:bodyPr wrap="square" rtlCol="0" anchor="ctr"/>
          <a:lstStyle/>
          <a:p>
            <a:pPr indent="0" marL="0">
              <a:buNone/>
            </a:pPr>
            <a:r>
              <a:rPr lang="en-US" sz="1500" i="1" dirty="0">
                <a:solidFill>
                  <a:srgbClr val="1A1A1A"/>
                </a:solidFill>
                <a:latin typeface="Arial" pitchFamily="34" charset="0"/>
                <a:ea typeface="Arial" pitchFamily="34" charset="-122"/>
                <a:cs typeface="Arial" pitchFamily="34" charset="-120"/>
              </a:rPr>
              <a:t>"In yesterday's project kickoff </a:t>
            </a:r>
            <a:pPr indent="0" marL="0">
              <a:buNone/>
            </a:pPr>
            <a:r>
              <a:rPr lang="en-US" sz="1500" b="1" i="1" dirty="0">
                <a:solidFill>
                  <a:srgbClr val="1F3864"/>
                </a:solidFill>
                <a:latin typeface="Arial" pitchFamily="34" charset="0"/>
                <a:ea typeface="Arial" pitchFamily="34" charset="-122"/>
                <a:cs typeface="Arial" pitchFamily="34" charset="-120"/>
              </a:rPr>
              <a:t>[S]</a:t>
            </a:r>
            <a:pPr indent="0" marL="0">
              <a:buNone/>
            </a:pPr>
            <a:r>
              <a:rPr lang="en-US" sz="1500" i="1" dirty="0">
                <a:solidFill>
                  <a:srgbClr val="1A1A1A"/>
                </a:solidFill>
                <a:latin typeface="Arial" pitchFamily="34" charset="0"/>
                <a:ea typeface="Arial" pitchFamily="34" charset="-122"/>
                <a:cs typeface="Arial" pitchFamily="34" charset="-120"/>
              </a:rPr>
              <a:t> — you stepped away and took a 10-minute call during the client presentation </a:t>
            </a:r>
            <a:pPr indent="0" marL="0">
              <a:buNone/>
            </a:pPr>
            <a:r>
              <a:rPr lang="en-US" sz="1500" b="1" i="1" dirty="0">
                <a:solidFill>
                  <a:srgbClr val="2E5796"/>
                </a:solidFill>
                <a:latin typeface="Arial" pitchFamily="34" charset="0"/>
                <a:ea typeface="Arial" pitchFamily="34" charset="-122"/>
                <a:cs typeface="Arial" pitchFamily="34" charset="-120"/>
              </a:rPr>
              <a:t>[B]</a:t>
            </a:r>
            <a:pPr indent="0" marL="0">
              <a:buNone/>
            </a:pPr>
            <a:r>
              <a:rPr lang="en-US" sz="1500" i="1" dirty="0">
                <a:solidFill>
                  <a:srgbClr val="1A1A1A"/>
                </a:solidFill>
                <a:latin typeface="Arial" pitchFamily="34" charset="0"/>
                <a:ea typeface="Arial" pitchFamily="34" charset="-122"/>
                <a:cs typeface="Arial" pitchFamily="34" charset="-120"/>
              </a:rPr>
              <a:t> — the client noticed, and the account lead had to redirect the meeting to recover.</a:t>
            </a:r>
            <a:pPr indent="0" marL="0">
              <a:buNone/>
            </a:pPr>
            <a:r>
              <a:rPr lang="en-US" sz="1500" b="1" i="1" dirty="0">
                <a:solidFill>
                  <a:srgbClr val="4472C4"/>
                </a:solidFill>
                <a:latin typeface="Arial" pitchFamily="34" charset="0"/>
                <a:ea typeface="Arial" pitchFamily="34" charset="-122"/>
                <a:cs typeface="Arial" pitchFamily="34" charset="-120"/>
              </a:rPr>
              <a:t> [I]"</a:t>
            </a:r>
            <a:endParaRPr lang="en-US" sz="1500" dirty="0"/>
          </a:p>
        </p:txBody>
      </p:sp>
      <p:sp>
        <p:nvSpPr>
          <p:cNvPr id="7" name="Shape 5"/>
          <p:cNvSpPr/>
          <p:nvPr/>
        </p:nvSpPr>
        <p:spPr>
          <a:xfrm>
            <a:off x="4800600" y="1005840"/>
            <a:ext cx="3886200" cy="411480"/>
          </a:xfrm>
          <a:prstGeom prst="rect">
            <a:avLst/>
          </a:prstGeom>
          <a:solidFill>
            <a:srgbClr val="7B1818"/>
          </a:solidFill>
          <a:ln w="12700">
            <a:solidFill>
              <a:srgbClr val="7B1818"/>
            </a:solidFill>
            <a:prstDash val="solid"/>
          </a:ln>
        </p:spPr>
      </p:sp>
      <p:sp>
        <p:nvSpPr>
          <p:cNvPr id="8" name="Text 6"/>
          <p:cNvSpPr/>
          <p:nvPr/>
        </p:nvSpPr>
        <p:spPr>
          <a:xfrm>
            <a:off x="4800600" y="1005840"/>
            <a:ext cx="3886200" cy="411480"/>
          </a:xfrm>
          <a:prstGeom prst="rect">
            <a:avLst/>
          </a:prstGeom>
          <a:noFill/>
          <a:ln/>
        </p:spPr>
        <p:txBody>
          <a:bodyPr wrap="square" lIns="0" tIns="0" rIns="0" bIns="0" rtlCol="0" anchor="ctr"/>
          <a:lstStyle/>
          <a:p>
            <a:pPr algn="ctr" indent="0" marL="0">
              <a:buNone/>
            </a:pPr>
            <a:r>
              <a:rPr lang="en-US" sz="1500" b="1" dirty="0">
                <a:solidFill>
                  <a:srgbClr val="FFFFFF"/>
                </a:solidFill>
                <a:latin typeface="Arial Black" pitchFamily="34" charset="0"/>
                <a:ea typeface="Arial Black" pitchFamily="34" charset="-122"/>
                <a:cs typeface="Arial Black" pitchFamily="34" charset="-120"/>
              </a:rPr>
              <a:t>WEAK</a:t>
            </a:r>
            <a:endParaRPr lang="en-US" sz="1500" dirty="0"/>
          </a:p>
        </p:txBody>
      </p:sp>
      <p:sp>
        <p:nvSpPr>
          <p:cNvPr id="9" name="Shape 7"/>
          <p:cNvSpPr/>
          <p:nvPr/>
        </p:nvSpPr>
        <p:spPr>
          <a:xfrm>
            <a:off x="4800600" y="1417320"/>
            <a:ext cx="3886200" cy="1554480"/>
          </a:xfrm>
          <a:prstGeom prst="rect">
            <a:avLst/>
          </a:prstGeom>
          <a:solidFill>
            <a:srgbClr val="F9DCDC"/>
          </a:solidFill>
          <a:ln w="12700">
            <a:solidFill>
              <a:srgbClr val="7B1818"/>
            </a:solidFill>
            <a:prstDash val="solid"/>
          </a:ln>
        </p:spPr>
      </p:sp>
      <p:sp>
        <p:nvSpPr>
          <p:cNvPr id="10" name="Text 8"/>
          <p:cNvSpPr/>
          <p:nvPr/>
        </p:nvSpPr>
        <p:spPr>
          <a:xfrm>
            <a:off x="4937760" y="1417320"/>
            <a:ext cx="3611880" cy="1554480"/>
          </a:xfrm>
          <a:prstGeom prst="rect">
            <a:avLst/>
          </a:prstGeom>
          <a:noFill/>
          <a:ln/>
        </p:spPr>
        <p:txBody>
          <a:bodyPr wrap="square" rtlCol="0" anchor="ctr"/>
          <a:lstStyle/>
          <a:p>
            <a:pPr indent="0" marL="0">
              <a:buNone/>
            </a:pPr>
            <a:r>
              <a:rPr lang="en-US" sz="1600" i="1" dirty="0">
                <a:solidFill>
                  <a:srgbClr val="1A1A1A"/>
                </a:solidFill>
                <a:latin typeface="Arial" pitchFamily="34" charset="0"/>
                <a:ea typeface="Arial" pitchFamily="34" charset="-122"/>
                <a:cs typeface="Arial" pitchFamily="34" charset="-120"/>
              </a:rPr>
              <a:t>"You were really unprofessional at the kickoff."</a:t>
            </a:r>
            <a:endParaRPr lang="en-US" sz="1600" dirty="0"/>
          </a:p>
        </p:txBody>
      </p:sp>
      <p:sp>
        <p:nvSpPr>
          <p:cNvPr id="11" name="Shape 9"/>
          <p:cNvSpPr/>
          <p:nvPr/>
        </p:nvSpPr>
        <p:spPr>
          <a:xfrm>
            <a:off x="4800600" y="3017520"/>
            <a:ext cx="1252728" cy="1554480"/>
          </a:xfrm>
          <a:prstGeom prst="rect">
            <a:avLst/>
          </a:prstGeom>
          <a:solidFill>
            <a:srgbClr val="F5F5F5"/>
          </a:solidFill>
          <a:ln w="12700">
            <a:solidFill>
              <a:srgbClr val="CCCCCC"/>
            </a:solidFill>
            <a:prstDash val="solid"/>
          </a:ln>
        </p:spPr>
      </p:sp>
      <p:sp>
        <p:nvSpPr>
          <p:cNvPr id="12" name="Text 10"/>
          <p:cNvSpPr/>
          <p:nvPr/>
        </p:nvSpPr>
        <p:spPr>
          <a:xfrm>
            <a:off x="4846320" y="3017520"/>
            <a:ext cx="1161288" cy="1554480"/>
          </a:xfrm>
          <a:prstGeom prst="rect">
            <a:avLst/>
          </a:prstGeom>
          <a:noFill/>
          <a:ln/>
        </p:spPr>
        <p:txBody>
          <a:bodyPr wrap="square" rtlCol="0" anchor="ctr"/>
          <a:lstStyle/>
          <a:p>
            <a:pPr algn="ctr" indent="0" marL="0">
              <a:buNone/>
            </a:pPr>
            <a:r>
              <a:rPr lang="en-US" sz="1300" b="1" dirty="0">
                <a:solidFill>
                  <a:srgbClr val="7B1818"/>
                </a:solidFill>
                <a:latin typeface="Arial" pitchFamily="34" charset="0"/>
                <a:ea typeface="Arial" pitchFamily="34" charset="-122"/>
                <a:cs typeface="Arial" pitchFamily="34" charset="-120"/>
              </a:rPr>
              <a:t>✗ No situation</a:t>
            </a:r>
            <a:endParaRPr lang="en-US" sz="1300" dirty="0"/>
          </a:p>
        </p:txBody>
      </p:sp>
      <p:sp>
        <p:nvSpPr>
          <p:cNvPr id="13" name="Shape 11"/>
          <p:cNvSpPr/>
          <p:nvPr/>
        </p:nvSpPr>
        <p:spPr>
          <a:xfrm>
            <a:off x="6117336" y="3017520"/>
            <a:ext cx="1252728" cy="1554480"/>
          </a:xfrm>
          <a:prstGeom prst="rect">
            <a:avLst/>
          </a:prstGeom>
          <a:solidFill>
            <a:srgbClr val="F5F5F5"/>
          </a:solidFill>
          <a:ln w="12700">
            <a:solidFill>
              <a:srgbClr val="CCCCCC"/>
            </a:solidFill>
            <a:prstDash val="solid"/>
          </a:ln>
        </p:spPr>
      </p:sp>
      <p:sp>
        <p:nvSpPr>
          <p:cNvPr id="14" name="Text 12"/>
          <p:cNvSpPr/>
          <p:nvPr/>
        </p:nvSpPr>
        <p:spPr>
          <a:xfrm>
            <a:off x="6163056" y="3017520"/>
            <a:ext cx="1161288" cy="1554480"/>
          </a:xfrm>
          <a:prstGeom prst="rect">
            <a:avLst/>
          </a:prstGeom>
          <a:noFill/>
          <a:ln/>
        </p:spPr>
        <p:txBody>
          <a:bodyPr wrap="square" rtlCol="0" anchor="ctr"/>
          <a:lstStyle/>
          <a:p>
            <a:pPr algn="ctr" indent="0" marL="0">
              <a:buNone/>
            </a:pPr>
            <a:r>
              <a:rPr lang="en-US" sz="1300" b="1" dirty="0">
                <a:solidFill>
                  <a:srgbClr val="7B1818"/>
                </a:solidFill>
                <a:latin typeface="Arial" pitchFamily="34" charset="0"/>
                <a:ea typeface="Arial" pitchFamily="34" charset="-122"/>
                <a:cs typeface="Arial" pitchFamily="34" charset="-120"/>
              </a:rPr>
              <a:t>✗ Vague behavior</a:t>
            </a:r>
            <a:endParaRPr lang="en-US" sz="1300" dirty="0"/>
          </a:p>
        </p:txBody>
      </p:sp>
      <p:sp>
        <p:nvSpPr>
          <p:cNvPr id="15" name="Shape 13"/>
          <p:cNvSpPr/>
          <p:nvPr/>
        </p:nvSpPr>
        <p:spPr>
          <a:xfrm>
            <a:off x="7434072" y="3017520"/>
            <a:ext cx="1252728" cy="1554480"/>
          </a:xfrm>
          <a:prstGeom prst="rect">
            <a:avLst/>
          </a:prstGeom>
          <a:solidFill>
            <a:srgbClr val="F5F5F5"/>
          </a:solidFill>
          <a:ln w="12700">
            <a:solidFill>
              <a:srgbClr val="CCCCCC"/>
            </a:solidFill>
            <a:prstDash val="solid"/>
          </a:ln>
        </p:spPr>
      </p:sp>
      <p:sp>
        <p:nvSpPr>
          <p:cNvPr id="16" name="Text 14"/>
          <p:cNvSpPr/>
          <p:nvPr/>
        </p:nvSpPr>
        <p:spPr>
          <a:xfrm>
            <a:off x="7479792" y="3017520"/>
            <a:ext cx="1161288" cy="1554480"/>
          </a:xfrm>
          <a:prstGeom prst="rect">
            <a:avLst/>
          </a:prstGeom>
          <a:noFill/>
          <a:ln/>
        </p:spPr>
        <p:txBody>
          <a:bodyPr wrap="square" rtlCol="0" anchor="ctr"/>
          <a:lstStyle/>
          <a:p>
            <a:pPr algn="ctr" indent="0" marL="0">
              <a:buNone/>
            </a:pPr>
            <a:r>
              <a:rPr lang="en-US" sz="1300" b="1" dirty="0">
                <a:solidFill>
                  <a:srgbClr val="7B1818"/>
                </a:solidFill>
                <a:latin typeface="Arial" pitchFamily="34" charset="0"/>
                <a:ea typeface="Arial" pitchFamily="34" charset="-122"/>
                <a:cs typeface="Arial" pitchFamily="34" charset="-120"/>
              </a:rPr>
              <a:t>✗ No impact</a:t>
            </a:r>
            <a:endParaRPr lang="en-US" sz="13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1F3864"/>
        </a:solidFill>
      </p:bgPr>
    </p:bg>
    <p:spTree>
      <p:nvGrpSpPr>
        <p:cNvPr id="1" name=""/>
        <p:cNvGrpSpPr/>
        <p:nvPr/>
      </p:nvGrpSpPr>
      <p:grpSpPr>
        <a:xfrm>
          <a:off x="0" y="0"/>
          <a:ext cx="0" cy="0"/>
          <a:chOff x="0" y="0"/>
          <a:chExt cx="0" cy="0"/>
        </a:xfrm>
      </p:grpSpPr>
      <p:sp>
        <p:nvSpPr>
          <p:cNvPr id="2" name="Text 0"/>
          <p:cNvSpPr/>
          <p:nvPr/>
        </p:nvSpPr>
        <p:spPr>
          <a:xfrm>
            <a:off x="457200" y="228600"/>
            <a:ext cx="8229600" cy="868680"/>
          </a:xfrm>
          <a:prstGeom prst="rect">
            <a:avLst/>
          </a:prstGeom>
          <a:noFill/>
          <a:ln/>
        </p:spPr>
        <p:txBody>
          <a:bodyPr wrap="square" lIns="0" tIns="0" rIns="0" bIns="0" rtlCol="0" anchor="ctr"/>
          <a:lstStyle/>
          <a:p>
            <a:pPr algn="l" indent="0" marL="0">
              <a:buNone/>
            </a:pPr>
            <a:r>
              <a:rPr lang="en-US" sz="4400" b="1" dirty="0">
                <a:solidFill>
                  <a:srgbClr val="FFFFFF"/>
                </a:solidFill>
                <a:latin typeface="Arial Black" pitchFamily="34" charset="0"/>
                <a:ea typeface="Arial Black" pitchFamily="34" charset="-122"/>
                <a:cs typeface="Arial Black" pitchFamily="34" charset="-120"/>
              </a:rPr>
              <a:t>YOUR TURN</a:t>
            </a:r>
            <a:endParaRPr lang="en-US" sz="4400" dirty="0"/>
          </a:p>
        </p:txBody>
      </p:sp>
      <p:sp>
        <p:nvSpPr>
          <p:cNvPr id="3" name="Shape 1"/>
          <p:cNvSpPr/>
          <p:nvPr/>
        </p:nvSpPr>
        <p:spPr>
          <a:xfrm>
            <a:off x="685800" y="1234440"/>
            <a:ext cx="7772400" cy="2834640"/>
          </a:xfrm>
          <a:prstGeom prst="rect">
            <a:avLst/>
          </a:prstGeom>
          <a:solidFill>
            <a:srgbClr val="FFFFFF"/>
          </a:solidFill>
          <a:ln w="12700">
            <a:solidFill>
              <a:srgbClr val="D5E8F0"/>
            </a:solidFill>
            <a:prstDash val="solid"/>
          </a:ln>
        </p:spPr>
      </p:sp>
      <p:sp>
        <p:nvSpPr>
          <p:cNvPr id="4" name="Text 2"/>
          <p:cNvSpPr/>
          <p:nvPr/>
        </p:nvSpPr>
        <p:spPr>
          <a:xfrm>
            <a:off x="868680" y="1371600"/>
            <a:ext cx="7406640" cy="457200"/>
          </a:xfrm>
          <a:prstGeom prst="rect">
            <a:avLst/>
          </a:prstGeom>
          <a:noFill/>
          <a:ln/>
        </p:spPr>
        <p:txBody>
          <a:bodyPr wrap="square" lIns="0" tIns="0" rIns="0" bIns="0" rtlCol="0" anchor="ctr"/>
          <a:lstStyle/>
          <a:p>
            <a:pPr algn="l" indent="0" marL="0">
              <a:buNone/>
            </a:pPr>
            <a:r>
              <a:rPr lang="en-US" sz="1400" b="1" dirty="0">
                <a:solidFill>
                  <a:srgbClr val="C65911"/>
                </a:solidFill>
                <a:latin typeface="Arial Black" pitchFamily="34" charset="0"/>
                <a:ea typeface="Arial Black" pitchFamily="34" charset="-122"/>
                <a:cs typeface="Arial Black" pitchFamily="34" charset="-120"/>
              </a:rPr>
              <a:t>SCENARIO: JORDAN — MISSING REPORTS</a:t>
            </a:r>
            <a:endParaRPr lang="en-US" sz="1400" dirty="0"/>
          </a:p>
        </p:txBody>
      </p:sp>
      <p:sp>
        <p:nvSpPr>
          <p:cNvPr id="5" name="Text 3"/>
          <p:cNvSpPr/>
          <p:nvPr/>
        </p:nvSpPr>
        <p:spPr>
          <a:xfrm>
            <a:off x="868680" y="1874520"/>
            <a:ext cx="7132320" cy="1371600"/>
          </a:xfrm>
          <a:prstGeom prst="rect">
            <a:avLst/>
          </a:prstGeom>
          <a:noFill/>
          <a:ln/>
        </p:spPr>
        <p:txBody>
          <a:bodyPr wrap="square" rtlCol="0" anchor="t"/>
          <a:lstStyle/>
          <a:p>
            <a:pPr indent="0" marL="0">
              <a:buNone/>
            </a:pPr>
            <a:r>
              <a:rPr lang="en-US" sz="1500" dirty="0">
                <a:solidFill>
                  <a:srgbClr val="1A1A1A"/>
                </a:solidFill>
                <a:latin typeface="Arial" pitchFamily="34" charset="0"/>
                <a:ea typeface="Arial" pitchFamily="34" charset="-122"/>
                <a:cs typeface="Arial" pitchFamily="34" charset="-120"/>
              </a:rPr>
              <a:t>Jordan is a high-performing analyst on your team. Over the past three weeks, Jordan has submitted weekly status reports two to three days late — consistently, without prior notice. The delay has twice caused you to miss a Thursday briefing to the VP because the data wasn't ready.</a:t>
            </a:r>
            <a:endParaRPr lang="en-US" sz="1500" dirty="0"/>
          </a:p>
        </p:txBody>
      </p:sp>
      <p:sp>
        <p:nvSpPr>
          <p:cNvPr id="6" name="Text 4"/>
          <p:cNvSpPr/>
          <p:nvPr/>
        </p:nvSpPr>
        <p:spPr>
          <a:xfrm>
            <a:off x="868680" y="3291840"/>
            <a:ext cx="7406640" cy="502920"/>
          </a:xfrm>
          <a:prstGeom prst="rect">
            <a:avLst/>
          </a:prstGeom>
          <a:noFill/>
          <a:ln/>
        </p:spPr>
        <p:txBody>
          <a:bodyPr wrap="square" rtlCol="0" anchor="ctr"/>
          <a:lstStyle/>
          <a:p>
            <a:pPr indent="0" marL="0">
              <a:buNone/>
            </a:pPr>
            <a:r>
              <a:rPr lang="en-US" sz="1500" b="1" dirty="0">
                <a:solidFill>
                  <a:srgbClr val="1F3864"/>
                </a:solidFill>
                <a:latin typeface="Arial" pitchFamily="34" charset="0"/>
                <a:ea typeface="Arial" pitchFamily="34" charset="-122"/>
                <a:cs typeface="Arial" pitchFamily="34" charset="-120"/>
              </a:rPr>
              <a:t>Prepare a feedback conversation using the SBI framework.</a:t>
            </a:r>
            <a:endParaRPr lang="en-US" sz="1500" dirty="0"/>
          </a:p>
        </p:txBody>
      </p:sp>
      <p:sp>
        <p:nvSpPr>
          <p:cNvPr id="7" name="Text 5"/>
          <p:cNvSpPr/>
          <p:nvPr/>
        </p:nvSpPr>
        <p:spPr>
          <a:xfrm>
            <a:off x="457200" y="4206240"/>
            <a:ext cx="8229600" cy="457200"/>
          </a:xfrm>
          <a:prstGeom prst="rect">
            <a:avLst/>
          </a:prstGeom>
          <a:noFill/>
          <a:ln/>
        </p:spPr>
        <p:txBody>
          <a:bodyPr wrap="square" lIns="0" tIns="0" rIns="0" bIns="0" rtlCol="0" anchor="ctr"/>
          <a:lstStyle/>
          <a:p>
            <a:pPr algn="ctr" indent="0" marL="0">
              <a:buNone/>
            </a:pPr>
            <a:r>
              <a:rPr lang="en-US" sz="1500" i="1" dirty="0">
                <a:solidFill>
                  <a:srgbClr val="D5E8F0"/>
                </a:solidFill>
                <a:latin typeface="Arial" pitchFamily="34" charset="0"/>
                <a:ea typeface="Arial" pitchFamily="34" charset="-122"/>
                <a:cs typeface="Arial" pitchFamily="34" charset="-120"/>
              </a:rPr>
              <a:t>10 minutes  ·  SBI structure  ·  Use your workbook</a:t>
            </a:r>
            <a:endParaRPr lang="en-US" sz="15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28600"/>
            <a:ext cx="8229600" cy="640080"/>
          </a:xfrm>
          <a:prstGeom prst="rect">
            <a:avLst/>
          </a:prstGeom>
          <a:noFill/>
          <a:ln/>
        </p:spPr>
        <p:txBody>
          <a:bodyPr wrap="square" lIns="0" tIns="0" rIns="0" bIns="0" rtlCol="0" anchor="ctr"/>
          <a:lstStyle/>
          <a:p>
            <a:pPr algn="l" indent="0" marL="0">
              <a:buNone/>
            </a:pPr>
            <a:r>
              <a:rPr lang="en-US" sz="2600" b="1" dirty="0">
                <a:solidFill>
                  <a:srgbClr val="1F3864"/>
                </a:solidFill>
                <a:latin typeface="Arial Black" pitchFamily="34" charset="0"/>
                <a:ea typeface="Arial Black" pitchFamily="34" charset="-122"/>
                <a:cs typeface="Arial Black" pitchFamily="34" charset="-120"/>
              </a:rPr>
              <a:t>LET'S HEAR FROM THE ROOM</a:t>
            </a:r>
            <a:endParaRPr lang="en-US" sz="2600" dirty="0"/>
          </a:p>
        </p:txBody>
      </p:sp>
      <p:sp>
        <p:nvSpPr>
          <p:cNvPr id="3" name="Shape 1"/>
          <p:cNvSpPr/>
          <p:nvPr/>
        </p:nvSpPr>
        <p:spPr>
          <a:xfrm>
            <a:off x="457200" y="1325880"/>
            <a:ext cx="685800" cy="685800"/>
          </a:xfrm>
          <a:prstGeom prst="ellipse">
            <a:avLst/>
          </a:prstGeom>
          <a:solidFill>
            <a:srgbClr val="1F3864"/>
          </a:solidFill>
          <a:ln w="12700">
            <a:solidFill>
              <a:srgbClr val="1F3864"/>
            </a:solidFill>
            <a:prstDash val="solid"/>
          </a:ln>
        </p:spPr>
      </p:sp>
      <p:sp>
        <p:nvSpPr>
          <p:cNvPr id="4" name="Text 2"/>
          <p:cNvSpPr/>
          <p:nvPr/>
        </p:nvSpPr>
        <p:spPr>
          <a:xfrm>
            <a:off x="457200" y="1325880"/>
            <a:ext cx="685800" cy="685800"/>
          </a:xfrm>
          <a:prstGeom prst="rect">
            <a:avLst/>
          </a:prstGeom>
          <a:noFill/>
          <a:ln/>
        </p:spPr>
        <p:txBody>
          <a:bodyPr wrap="square" lIns="0" tIns="0" rIns="0" bIns="0" rtlCol="0" anchor="ctr"/>
          <a:lstStyle/>
          <a:p>
            <a:pPr algn="ctr" indent="0" marL="0">
              <a:buNone/>
            </a:pPr>
            <a:r>
              <a:rPr lang="en-US" sz="2200" b="1" dirty="0">
                <a:solidFill>
                  <a:srgbClr val="FFFFFF"/>
                </a:solidFill>
                <a:latin typeface="Arial Black" pitchFamily="34" charset="0"/>
                <a:ea typeface="Arial Black" pitchFamily="34" charset="-122"/>
                <a:cs typeface="Arial Black" pitchFamily="34" charset="-120"/>
              </a:rPr>
              <a:t>1</a:t>
            </a:r>
            <a:endParaRPr lang="en-US" sz="2200" dirty="0"/>
          </a:p>
        </p:txBody>
      </p:sp>
      <p:sp>
        <p:nvSpPr>
          <p:cNvPr id="5" name="Text 3"/>
          <p:cNvSpPr/>
          <p:nvPr/>
        </p:nvSpPr>
        <p:spPr>
          <a:xfrm>
            <a:off x="1325880" y="1188720"/>
            <a:ext cx="7315200" cy="960120"/>
          </a:xfrm>
          <a:prstGeom prst="rect">
            <a:avLst/>
          </a:prstGeom>
          <a:noFill/>
          <a:ln/>
        </p:spPr>
        <p:txBody>
          <a:bodyPr wrap="square" rtlCol="0" anchor="ctr"/>
          <a:lstStyle/>
          <a:p>
            <a:pPr algn="l" indent="0" marL="0">
              <a:buNone/>
            </a:pPr>
            <a:r>
              <a:rPr lang="en-US" sz="1900" dirty="0">
                <a:solidFill>
                  <a:srgbClr val="1A1A1A"/>
                </a:solidFill>
                <a:latin typeface="Arial" pitchFamily="34" charset="0"/>
                <a:ea typeface="Arial" pitchFamily="34" charset="-122"/>
                <a:cs typeface="Arial" pitchFamily="34" charset="-120"/>
              </a:rPr>
              <a:t>What did you say first — and why?</a:t>
            </a:r>
            <a:endParaRPr lang="en-US" sz="1900" dirty="0"/>
          </a:p>
        </p:txBody>
      </p:sp>
      <p:sp>
        <p:nvSpPr>
          <p:cNvPr id="6" name="Shape 4"/>
          <p:cNvSpPr/>
          <p:nvPr/>
        </p:nvSpPr>
        <p:spPr>
          <a:xfrm>
            <a:off x="457200" y="2560320"/>
            <a:ext cx="685800" cy="685800"/>
          </a:xfrm>
          <a:prstGeom prst="ellipse">
            <a:avLst/>
          </a:prstGeom>
          <a:solidFill>
            <a:srgbClr val="1F3864"/>
          </a:solidFill>
          <a:ln w="12700">
            <a:solidFill>
              <a:srgbClr val="1F3864"/>
            </a:solidFill>
            <a:prstDash val="solid"/>
          </a:ln>
        </p:spPr>
      </p:sp>
      <p:sp>
        <p:nvSpPr>
          <p:cNvPr id="7" name="Text 5"/>
          <p:cNvSpPr/>
          <p:nvPr/>
        </p:nvSpPr>
        <p:spPr>
          <a:xfrm>
            <a:off x="457200" y="2560320"/>
            <a:ext cx="685800" cy="685800"/>
          </a:xfrm>
          <a:prstGeom prst="rect">
            <a:avLst/>
          </a:prstGeom>
          <a:noFill/>
          <a:ln/>
        </p:spPr>
        <p:txBody>
          <a:bodyPr wrap="square" lIns="0" tIns="0" rIns="0" bIns="0" rtlCol="0" anchor="ctr"/>
          <a:lstStyle/>
          <a:p>
            <a:pPr algn="ctr" indent="0" marL="0">
              <a:buNone/>
            </a:pPr>
            <a:r>
              <a:rPr lang="en-US" sz="2200" b="1" dirty="0">
                <a:solidFill>
                  <a:srgbClr val="FFFFFF"/>
                </a:solidFill>
                <a:latin typeface="Arial Black" pitchFamily="34" charset="0"/>
                <a:ea typeface="Arial Black" pitchFamily="34" charset="-122"/>
                <a:cs typeface="Arial Black" pitchFamily="34" charset="-120"/>
              </a:rPr>
              <a:t>2</a:t>
            </a:r>
            <a:endParaRPr lang="en-US" sz="2200" dirty="0"/>
          </a:p>
        </p:txBody>
      </p:sp>
      <p:sp>
        <p:nvSpPr>
          <p:cNvPr id="8" name="Text 6"/>
          <p:cNvSpPr/>
          <p:nvPr/>
        </p:nvSpPr>
        <p:spPr>
          <a:xfrm>
            <a:off x="1325880" y="2423160"/>
            <a:ext cx="7315200" cy="960120"/>
          </a:xfrm>
          <a:prstGeom prst="rect">
            <a:avLst/>
          </a:prstGeom>
          <a:noFill/>
          <a:ln/>
        </p:spPr>
        <p:txBody>
          <a:bodyPr wrap="square" rtlCol="0" anchor="ctr"/>
          <a:lstStyle/>
          <a:p>
            <a:pPr algn="l" indent="0" marL="0">
              <a:buNone/>
            </a:pPr>
            <a:r>
              <a:rPr lang="en-US" sz="1900" dirty="0">
                <a:solidFill>
                  <a:srgbClr val="1A1A1A"/>
                </a:solidFill>
                <a:latin typeface="Arial" pitchFamily="34" charset="0"/>
                <a:ea typeface="Arial" pitchFamily="34" charset="-122"/>
                <a:cs typeface="Arial" pitchFamily="34" charset="-120"/>
              </a:rPr>
              <a:t>Where did the SBI structure help? Where did it break down?</a:t>
            </a:r>
            <a:endParaRPr lang="en-US" sz="1900" dirty="0"/>
          </a:p>
        </p:txBody>
      </p:sp>
      <p:sp>
        <p:nvSpPr>
          <p:cNvPr id="9" name="Shape 7"/>
          <p:cNvSpPr/>
          <p:nvPr/>
        </p:nvSpPr>
        <p:spPr>
          <a:xfrm>
            <a:off x="457200" y="3794760"/>
            <a:ext cx="685800" cy="685800"/>
          </a:xfrm>
          <a:prstGeom prst="ellipse">
            <a:avLst/>
          </a:prstGeom>
          <a:solidFill>
            <a:srgbClr val="1F3864"/>
          </a:solidFill>
          <a:ln w="12700">
            <a:solidFill>
              <a:srgbClr val="1F3864"/>
            </a:solidFill>
            <a:prstDash val="solid"/>
          </a:ln>
        </p:spPr>
      </p:sp>
      <p:sp>
        <p:nvSpPr>
          <p:cNvPr id="10" name="Text 8"/>
          <p:cNvSpPr/>
          <p:nvPr/>
        </p:nvSpPr>
        <p:spPr>
          <a:xfrm>
            <a:off x="457200" y="3794760"/>
            <a:ext cx="685800" cy="685800"/>
          </a:xfrm>
          <a:prstGeom prst="rect">
            <a:avLst/>
          </a:prstGeom>
          <a:noFill/>
          <a:ln/>
        </p:spPr>
        <p:txBody>
          <a:bodyPr wrap="square" lIns="0" tIns="0" rIns="0" bIns="0" rtlCol="0" anchor="ctr"/>
          <a:lstStyle/>
          <a:p>
            <a:pPr algn="ctr" indent="0" marL="0">
              <a:buNone/>
            </a:pPr>
            <a:r>
              <a:rPr lang="en-US" sz="2200" b="1" dirty="0">
                <a:solidFill>
                  <a:srgbClr val="FFFFFF"/>
                </a:solidFill>
                <a:latin typeface="Arial Black" pitchFamily="34" charset="0"/>
                <a:ea typeface="Arial Black" pitchFamily="34" charset="-122"/>
                <a:cs typeface="Arial Black" pitchFamily="34" charset="-120"/>
              </a:rPr>
              <a:t>3</a:t>
            </a:r>
            <a:endParaRPr lang="en-US" sz="2200" dirty="0"/>
          </a:p>
        </p:txBody>
      </p:sp>
      <p:sp>
        <p:nvSpPr>
          <p:cNvPr id="11" name="Text 9"/>
          <p:cNvSpPr/>
          <p:nvPr/>
        </p:nvSpPr>
        <p:spPr>
          <a:xfrm>
            <a:off x="1325880" y="3657600"/>
            <a:ext cx="7315200" cy="960120"/>
          </a:xfrm>
          <a:prstGeom prst="rect">
            <a:avLst/>
          </a:prstGeom>
          <a:noFill/>
          <a:ln/>
        </p:spPr>
        <p:txBody>
          <a:bodyPr wrap="square" rtlCol="0" anchor="ctr"/>
          <a:lstStyle/>
          <a:p>
            <a:pPr algn="l" indent="0" marL="0">
              <a:buNone/>
            </a:pPr>
            <a:r>
              <a:rPr lang="en-US" sz="1900" dirty="0">
                <a:solidFill>
                  <a:srgbClr val="1A1A1A"/>
                </a:solidFill>
                <a:latin typeface="Arial" pitchFamily="34" charset="0"/>
                <a:ea typeface="Arial" pitchFamily="34" charset="-122"/>
                <a:cs typeface="Arial" pitchFamily="34" charset="-120"/>
              </a:rPr>
              <a:t>What would you do differently with 30 more seconds to prepare?</a:t>
            </a:r>
            <a:endParaRPr lang="en-US" sz="19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28600"/>
            <a:ext cx="8229600" cy="640080"/>
          </a:xfrm>
          <a:prstGeom prst="rect">
            <a:avLst/>
          </a:prstGeom>
          <a:noFill/>
          <a:ln/>
        </p:spPr>
        <p:txBody>
          <a:bodyPr wrap="square" lIns="0" tIns="0" rIns="0" bIns="0" rtlCol="0" anchor="ctr"/>
          <a:lstStyle/>
          <a:p>
            <a:pPr algn="l" indent="0" marL="0">
              <a:buNone/>
            </a:pPr>
            <a:r>
              <a:rPr lang="en-US" sz="2600" b="1" dirty="0">
                <a:solidFill>
                  <a:srgbClr val="1F3864"/>
                </a:solidFill>
                <a:latin typeface="Arial Black" pitchFamily="34" charset="0"/>
                <a:ea typeface="Arial Black" pitchFamily="34" charset="-122"/>
                <a:cs typeface="Arial Black" pitchFamily="34" charset="-120"/>
              </a:rPr>
              <a:t>WHAT GETS IN THE WAY</a:t>
            </a:r>
            <a:endParaRPr lang="en-US" sz="2600" dirty="0"/>
          </a:p>
        </p:txBody>
      </p:sp>
      <p:sp>
        <p:nvSpPr>
          <p:cNvPr id="3" name="Shape 1"/>
          <p:cNvSpPr/>
          <p:nvPr/>
        </p:nvSpPr>
        <p:spPr>
          <a:xfrm>
            <a:off x="457200" y="1005840"/>
            <a:ext cx="3566160" cy="3657600"/>
          </a:xfrm>
          <a:prstGeom prst="rect">
            <a:avLst/>
          </a:prstGeom>
          <a:solidFill>
            <a:srgbClr val="F5F5F5"/>
          </a:solidFill>
          <a:ln w="12700">
            <a:solidFill>
              <a:srgbClr val="CCCCCC"/>
            </a:solidFill>
            <a:prstDash val="solid"/>
          </a:ln>
        </p:spPr>
      </p:sp>
      <p:sp>
        <p:nvSpPr>
          <p:cNvPr id="4" name="Shape 2"/>
          <p:cNvSpPr/>
          <p:nvPr/>
        </p:nvSpPr>
        <p:spPr>
          <a:xfrm>
            <a:off x="457200" y="1005840"/>
            <a:ext cx="3566160" cy="384048"/>
          </a:xfrm>
          <a:prstGeom prst="rect">
            <a:avLst/>
          </a:prstGeom>
          <a:solidFill>
            <a:srgbClr val="C65911"/>
          </a:solidFill>
          <a:ln w="12700">
            <a:solidFill>
              <a:srgbClr val="C65911"/>
            </a:solidFill>
            <a:prstDash val="solid"/>
          </a:ln>
        </p:spPr>
      </p:sp>
      <p:sp>
        <p:nvSpPr>
          <p:cNvPr id="5" name="Text 3"/>
          <p:cNvSpPr/>
          <p:nvPr/>
        </p:nvSpPr>
        <p:spPr>
          <a:xfrm>
            <a:off x="457200" y="1005840"/>
            <a:ext cx="3566160" cy="384048"/>
          </a:xfrm>
          <a:prstGeom prst="rect">
            <a:avLst/>
          </a:prstGeom>
          <a:noFill/>
          <a:ln/>
        </p:spPr>
        <p:txBody>
          <a:bodyPr wrap="square" lIns="0" tIns="0" rIns="0" bIns="0" rtlCol="0" anchor="ctr"/>
          <a:lstStyle/>
          <a:p>
            <a:pPr algn="ctr" indent="0" marL="0">
              <a:buNone/>
            </a:pPr>
            <a:r>
              <a:rPr lang="en-US" sz="1400" b="1" dirty="0">
                <a:solidFill>
                  <a:srgbClr val="FFFFFF"/>
                </a:solidFill>
                <a:latin typeface="Arial Black" pitchFamily="34" charset="0"/>
                <a:ea typeface="Arial Black" pitchFamily="34" charset="-122"/>
                <a:cs typeface="Arial Black" pitchFamily="34" charset="-120"/>
              </a:rPr>
              <a:t>THE OBJECTION</a:t>
            </a:r>
            <a:endParaRPr lang="en-US" sz="1400" dirty="0"/>
          </a:p>
        </p:txBody>
      </p:sp>
      <p:sp>
        <p:nvSpPr>
          <p:cNvPr id="6" name="Text 4"/>
          <p:cNvSpPr/>
          <p:nvPr/>
        </p:nvSpPr>
        <p:spPr>
          <a:xfrm>
            <a:off x="640080" y="1508760"/>
            <a:ext cx="3200400" cy="1645920"/>
          </a:xfrm>
          <a:prstGeom prst="rect">
            <a:avLst/>
          </a:prstGeom>
          <a:noFill/>
          <a:ln/>
        </p:spPr>
        <p:txBody>
          <a:bodyPr wrap="square" rtlCol="0" anchor="ctr"/>
          <a:lstStyle/>
          <a:p>
            <a:pPr algn="l" indent="0" marL="0">
              <a:buNone/>
            </a:pPr>
            <a:r>
              <a:rPr lang="en-US" sz="2200" i="1" dirty="0">
                <a:solidFill>
                  <a:srgbClr val="595959"/>
                </a:solidFill>
                <a:latin typeface="Arial" pitchFamily="34" charset="0"/>
                <a:ea typeface="Arial" pitchFamily="34" charset="-122"/>
                <a:cs typeface="Arial" pitchFamily="34" charset="-120"/>
              </a:rPr>
              <a:t>"They're going to get defensive."</a:t>
            </a:r>
            <a:endParaRPr lang="en-US" sz="2200" dirty="0"/>
          </a:p>
        </p:txBody>
      </p:sp>
      <p:sp>
        <p:nvSpPr>
          <p:cNvPr id="7" name="Text 5"/>
          <p:cNvSpPr/>
          <p:nvPr/>
        </p:nvSpPr>
        <p:spPr>
          <a:xfrm>
            <a:off x="640080" y="3200400"/>
            <a:ext cx="3200400" cy="411480"/>
          </a:xfrm>
          <a:prstGeom prst="rect">
            <a:avLst/>
          </a:prstGeom>
          <a:noFill/>
          <a:ln/>
        </p:spPr>
        <p:txBody>
          <a:bodyPr wrap="square" lIns="0" tIns="0" rIns="0" bIns="0" rtlCol="0" anchor="ctr"/>
          <a:lstStyle/>
          <a:p>
            <a:pPr algn="l" indent="0" marL="0">
              <a:buNone/>
            </a:pPr>
            <a:r>
              <a:rPr lang="en-US" sz="1300" i="1" dirty="0">
                <a:solidFill>
                  <a:srgbClr val="CCCCCC"/>
                </a:solidFill>
                <a:latin typeface="Arial" pitchFamily="34" charset="0"/>
                <a:ea typeface="Arial" pitchFamily="34" charset="-122"/>
                <a:cs typeface="Arial" pitchFamily="34" charset="-120"/>
              </a:rPr>
              <a:t>— heard in every session</a:t>
            </a:r>
            <a:endParaRPr lang="en-US" sz="1300" dirty="0"/>
          </a:p>
        </p:txBody>
      </p:sp>
      <p:sp>
        <p:nvSpPr>
          <p:cNvPr id="8" name="Shape 6"/>
          <p:cNvSpPr/>
          <p:nvPr/>
        </p:nvSpPr>
        <p:spPr>
          <a:xfrm>
            <a:off x="4206240" y="1005840"/>
            <a:ext cx="4480560" cy="3657600"/>
          </a:xfrm>
          <a:prstGeom prst="rect">
            <a:avLst/>
          </a:prstGeom>
          <a:solidFill>
            <a:srgbClr val="D5E8F0"/>
          </a:solidFill>
          <a:ln w="12700">
            <a:solidFill>
              <a:srgbClr val="4472C4"/>
            </a:solidFill>
            <a:prstDash val="solid"/>
          </a:ln>
        </p:spPr>
      </p:sp>
      <p:sp>
        <p:nvSpPr>
          <p:cNvPr id="9" name="Shape 7"/>
          <p:cNvSpPr/>
          <p:nvPr/>
        </p:nvSpPr>
        <p:spPr>
          <a:xfrm>
            <a:off x="4206240" y="1005840"/>
            <a:ext cx="4480560" cy="384048"/>
          </a:xfrm>
          <a:prstGeom prst="rect">
            <a:avLst/>
          </a:prstGeom>
          <a:solidFill>
            <a:srgbClr val="1F3864"/>
          </a:solidFill>
          <a:ln w="12700">
            <a:solidFill>
              <a:srgbClr val="1F3864"/>
            </a:solidFill>
            <a:prstDash val="solid"/>
          </a:ln>
        </p:spPr>
      </p:sp>
      <p:sp>
        <p:nvSpPr>
          <p:cNvPr id="10" name="Text 8"/>
          <p:cNvSpPr/>
          <p:nvPr/>
        </p:nvSpPr>
        <p:spPr>
          <a:xfrm>
            <a:off x="4206240" y="1005840"/>
            <a:ext cx="4480560" cy="384048"/>
          </a:xfrm>
          <a:prstGeom prst="rect">
            <a:avLst/>
          </a:prstGeom>
          <a:noFill/>
          <a:ln/>
        </p:spPr>
        <p:txBody>
          <a:bodyPr wrap="square" lIns="0" tIns="0" rIns="0" bIns="0" rtlCol="0" anchor="ctr"/>
          <a:lstStyle/>
          <a:p>
            <a:pPr algn="ctr" indent="0" marL="0">
              <a:buNone/>
            </a:pPr>
            <a:r>
              <a:rPr lang="en-US" sz="1400" b="1" dirty="0">
                <a:solidFill>
                  <a:srgbClr val="FFFFFF"/>
                </a:solidFill>
                <a:latin typeface="Arial Black" pitchFamily="34" charset="0"/>
                <a:ea typeface="Arial Black" pitchFamily="34" charset="-122"/>
                <a:cs typeface="Arial Black" pitchFamily="34" charset="-120"/>
              </a:rPr>
              <a:t>THE REFRAME</a:t>
            </a:r>
            <a:endParaRPr lang="en-US" sz="1400" dirty="0"/>
          </a:p>
        </p:txBody>
      </p:sp>
      <p:sp>
        <p:nvSpPr>
          <p:cNvPr id="11" name="Text 9"/>
          <p:cNvSpPr/>
          <p:nvPr/>
        </p:nvSpPr>
        <p:spPr>
          <a:xfrm>
            <a:off x="4389120" y="1508760"/>
            <a:ext cx="4114800" cy="2971800"/>
          </a:xfrm>
          <a:prstGeom prst="rect">
            <a:avLst/>
          </a:prstGeom>
          <a:noFill/>
          <a:ln/>
        </p:spPr>
        <p:txBody>
          <a:bodyPr wrap="square" rtlCol="0" anchor="ctr"/>
          <a:lstStyle/>
          <a:p>
            <a:pPr algn="l" indent="0" marL="0">
              <a:buNone/>
            </a:pPr>
            <a:r>
              <a:rPr lang="en-US" sz="1600" dirty="0">
                <a:solidFill>
                  <a:srgbClr val="1F3864"/>
                </a:solidFill>
                <a:latin typeface="Arial" pitchFamily="34" charset="0"/>
                <a:ea typeface="Arial" pitchFamily="34" charset="-122"/>
                <a:cs typeface="Arial" pitchFamily="34" charset="-120"/>
              </a:rPr>
              <a:t>Defensiveness is a response to verdicts, not observations.</a:t>
            </a:r>
            <a:endParaRPr lang="en-US" sz="1600" dirty="0"/>
          </a:p>
          <a:p>
            <a:pPr algn="l" indent="0" marL="0">
              <a:buNone/>
            </a:pPr>
            <a:endParaRPr lang="en-US" sz="1600" dirty="0"/>
          </a:p>
          <a:p>
            <a:pPr algn="l" indent="0" marL="0">
              <a:buNone/>
            </a:pPr>
            <a:r>
              <a:rPr lang="en-US" sz="1600" dirty="0">
                <a:solidFill>
                  <a:srgbClr val="1F3864"/>
                </a:solidFill>
                <a:latin typeface="Arial" pitchFamily="34" charset="0"/>
                <a:ea typeface="Arial" pitchFamily="34" charset="-122"/>
                <a:cs typeface="Arial" pitchFamily="34" charset="-120"/>
              </a:rPr>
              <a:t>A specific behavior paired with a named impact gives someone something to respond to — not just a label to resist.</a:t>
            </a:r>
            <a:endParaRPr lang="en-US" sz="1600" dirty="0"/>
          </a:p>
          <a:p>
            <a:pPr algn="l" indent="0" marL="0">
              <a:buNone/>
            </a:pPr>
            <a:endParaRPr lang="en-US" sz="1600" dirty="0"/>
          </a:p>
          <a:p>
            <a:pPr algn="l" indent="0" marL="0">
              <a:buNone/>
            </a:pPr>
            <a:r>
              <a:rPr lang="en-US" sz="1600" dirty="0">
                <a:solidFill>
                  <a:srgbClr val="1F3864"/>
                </a:solidFill>
                <a:latin typeface="Arial" pitchFamily="34" charset="0"/>
                <a:ea typeface="Arial" pitchFamily="34" charset="-122"/>
                <a:cs typeface="Arial" pitchFamily="34" charset="-120"/>
              </a:rPr>
              <a:t>SBI doesn't remove the discomfort. It removes the argument about whether the label fits.</a:t>
            </a:r>
            <a:endParaRPr lang="en-US"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1F3864"/>
        </a:solidFill>
      </p:bgPr>
    </p:bg>
    <p:spTree>
      <p:nvGrpSpPr>
        <p:cNvPr id="1" name=""/>
        <p:cNvGrpSpPr/>
        <p:nvPr/>
      </p:nvGrpSpPr>
      <p:grpSpPr>
        <a:xfrm>
          <a:off x="0" y="0"/>
          <a:ext cx="0" cy="0"/>
          <a:chOff x="0" y="0"/>
          <a:chExt cx="0" cy="0"/>
        </a:xfrm>
      </p:grpSpPr>
      <p:sp>
        <p:nvSpPr>
          <p:cNvPr id="2" name="Text 0"/>
          <p:cNvSpPr/>
          <p:nvPr/>
        </p:nvSpPr>
        <p:spPr>
          <a:xfrm>
            <a:off x="457200" y="457200"/>
            <a:ext cx="8229600" cy="548640"/>
          </a:xfrm>
          <a:prstGeom prst="rect">
            <a:avLst/>
          </a:prstGeom>
          <a:noFill/>
          <a:ln/>
        </p:spPr>
        <p:txBody>
          <a:bodyPr wrap="square" lIns="0" tIns="0" rIns="0" bIns="0" rtlCol="0" anchor="ctr"/>
          <a:lstStyle/>
          <a:p>
            <a:pPr algn="ctr" indent="0" marL="0">
              <a:buNone/>
            </a:pPr>
            <a:r>
              <a:rPr lang="en-US" sz="1800" i="1" dirty="0">
                <a:solidFill>
                  <a:srgbClr val="D5E8F0"/>
                </a:solidFill>
                <a:latin typeface="Arial" pitchFamily="34" charset="0"/>
                <a:ea typeface="Arial" pitchFamily="34" charset="-122"/>
                <a:cs typeface="Arial" pitchFamily="34" charset="-120"/>
              </a:rPr>
              <a:t>BEFORE YOU LEAVE THIS ROOM</a:t>
            </a:r>
            <a:endParaRPr lang="en-US" sz="1800" dirty="0"/>
          </a:p>
        </p:txBody>
      </p:sp>
      <p:sp>
        <p:nvSpPr>
          <p:cNvPr id="3" name="Text 1"/>
          <p:cNvSpPr/>
          <p:nvPr/>
        </p:nvSpPr>
        <p:spPr>
          <a:xfrm>
            <a:off x="457200" y="1188720"/>
            <a:ext cx="8229600" cy="1828800"/>
          </a:xfrm>
          <a:prstGeom prst="rect">
            <a:avLst/>
          </a:prstGeom>
          <a:noFill/>
          <a:ln/>
        </p:spPr>
        <p:txBody>
          <a:bodyPr wrap="square" lIns="0" tIns="0" rIns="0" bIns="0" rtlCol="0" anchor="ctr"/>
          <a:lstStyle/>
          <a:p>
            <a:pPr algn="ctr" indent="0" marL="0">
              <a:buNone/>
            </a:pPr>
            <a:r>
              <a:rPr lang="en-US" sz="4000" b="1" dirty="0">
                <a:solidFill>
                  <a:srgbClr val="FFFFFF"/>
                </a:solidFill>
                <a:latin typeface="Arial Black" pitchFamily="34" charset="0"/>
                <a:ea typeface="Arial Black" pitchFamily="34" charset="-122"/>
                <a:cs typeface="Arial Black" pitchFamily="34" charset="-120"/>
              </a:rPr>
              <a:t>Name one conversation</a:t>
            </a:r>
            <a:endParaRPr lang="en-US" sz="4000" dirty="0"/>
          </a:p>
          <a:p>
            <a:pPr algn="ctr" indent="0" marL="0">
              <a:buNone/>
            </a:pPr>
            <a:r>
              <a:rPr lang="en-US" sz="4000" b="1" dirty="0">
                <a:solidFill>
                  <a:srgbClr val="FFFFFF"/>
                </a:solidFill>
                <a:latin typeface="Arial Black" pitchFamily="34" charset="0"/>
                <a:ea typeface="Arial Black" pitchFamily="34" charset="-122"/>
                <a:cs typeface="Arial Black" pitchFamily="34" charset="-120"/>
              </a:rPr>
              <a:t>you've been avoiding.</a:t>
            </a:r>
            <a:endParaRPr lang="en-US" sz="4000" dirty="0"/>
          </a:p>
        </p:txBody>
      </p:sp>
      <p:sp>
        <p:nvSpPr>
          <p:cNvPr id="4" name="Shape 2"/>
          <p:cNvSpPr/>
          <p:nvPr/>
        </p:nvSpPr>
        <p:spPr>
          <a:xfrm>
            <a:off x="2286000" y="3246120"/>
            <a:ext cx="4572000" cy="0"/>
          </a:xfrm>
          <a:prstGeom prst="line">
            <a:avLst/>
          </a:prstGeom>
          <a:noFill/>
          <a:ln w="12700">
            <a:solidFill>
              <a:srgbClr val="CCCCCC"/>
            </a:solidFill>
            <a:prstDash val="solid"/>
          </a:ln>
        </p:spPr>
      </p:sp>
      <p:sp>
        <p:nvSpPr>
          <p:cNvPr id="5" name="Text 3"/>
          <p:cNvSpPr/>
          <p:nvPr/>
        </p:nvSpPr>
        <p:spPr>
          <a:xfrm>
            <a:off x="457200" y="3474720"/>
            <a:ext cx="8229600" cy="548640"/>
          </a:xfrm>
          <a:prstGeom prst="rect">
            <a:avLst/>
          </a:prstGeom>
          <a:noFill/>
          <a:ln/>
        </p:spPr>
        <p:txBody>
          <a:bodyPr wrap="square" lIns="0" tIns="0" rIns="0" bIns="0" rtlCol="0" anchor="ctr"/>
          <a:lstStyle/>
          <a:p>
            <a:pPr algn="ctr" indent="0" marL="0">
              <a:buNone/>
            </a:pPr>
            <a:r>
              <a:rPr lang="en-US" sz="1800" i="1" dirty="0">
                <a:solidFill>
                  <a:srgbClr val="D5E8F0"/>
                </a:solidFill>
                <a:latin typeface="Arial" pitchFamily="34" charset="0"/>
                <a:ea typeface="Arial" pitchFamily="34" charset="-122"/>
                <a:cs typeface="Arial" pitchFamily="34" charset="-120"/>
              </a:rPr>
              <a:t>Write it in your workbook.  The job aid goes with you.</a:t>
            </a:r>
            <a:endParaRPr lang="en-US" sz="1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Feedback That Lands</dc:title>
  <dc:subject>PptxGenJS Presentation</dc:subject>
  <dc:creator>Meridian Solutions</dc:creator>
  <cp:lastModifiedBy>Meridian Solutions</cp:lastModifiedBy>
  <cp:revision>1</cp:revision>
  <dcterms:created xsi:type="dcterms:W3CDTF">2026-05-13T05:43:02Z</dcterms:created>
  <dcterms:modified xsi:type="dcterms:W3CDTF">2026-05-13T05:43:02Z</dcterms:modified>
</cp:coreProperties>
</file>